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60" r:id="rId3"/>
    <p:sldId id="261" r:id="rId4"/>
    <p:sldId id="274" r:id="rId5"/>
    <p:sldId id="272" r:id="rId6"/>
    <p:sldId id="266" r:id="rId7"/>
    <p:sldId id="257" r:id="rId8"/>
    <p:sldId id="269" r:id="rId9"/>
    <p:sldId id="268" r:id="rId10"/>
    <p:sldId id="270" r:id="rId11"/>
    <p:sldId id="271" r:id="rId12"/>
    <p:sldId id="267" r:id="rId13"/>
    <p:sldId id="265" r:id="rId14"/>
    <p:sldId id="273" r:id="rId15"/>
    <p:sldId id="259" r:id="rId16"/>
    <p:sldId id="258" r:id="rId17"/>
    <p:sldId id="275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85B"/>
    <a:srgbClr val="FFD961"/>
    <a:srgbClr val="EA851B"/>
    <a:srgbClr val="000000"/>
    <a:srgbClr val="0228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27. 2. 2014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Klllllll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6933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Iba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Iba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hyperlink" Target="http://upload.wikimedia.org/wikipedia/commons/3/37/Astronomical_Clock_(8341899828).jpg" TargetMode="Externa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8/86/Fichter-Wecker.jpg" TargetMode="External"/><Relationship Id="rId5" Type="http://schemas.openxmlformats.org/officeDocument/2006/relationships/image" Target="../media/image4.jpeg"/><Relationship Id="rId4" Type="http://schemas.openxmlformats.org/officeDocument/2006/relationships/hyperlink" Target="http://upload.wikimedia.org/wikipedia/commons/8/8b/2010-07-20_Black_windup_alarm_clock_face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commons.wikimedia.org/wiki/File:Fichter-Wecker.jpg" TargetMode="External"/><Relationship Id="rId4" Type="http://schemas.openxmlformats.org/officeDocument/2006/relationships/hyperlink" Target="http://commons.wikimedia.org/wiki/File:2010-07-20_Black_windup_alarm_clock_face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8225991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solidFill>
                            <a:schemeClr val="tx1"/>
                          </a:solidFill>
                          <a:effectLst/>
                        </a:rPr>
                        <a:t>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07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Kolik je hodin? - určování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času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Wie spät ist es?, halb, Viertel, nach, vor, e Uhr, e Stunde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Německý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jazyk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Bc.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Jitka Červinková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výklad, cvičení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PC, dataprojektor, pracovní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listy, slovníky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V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ýklad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doplňování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pracovních listů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endParaRPr lang="cs-CZ" sz="1200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</a:t>
                      </a: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a vlastní materiály 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Určování času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VY_22_INOVACE_07_140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1960240"/>
            <a:ext cx="8229600" cy="2476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19675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1541382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541382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URČOVÁNÍ ČASU</a:t>
            </a:r>
            <a:endParaRPr lang="cs-CZ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09441" y="2571980"/>
            <a:ext cx="281043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Wie spät ist es?</a:t>
            </a:r>
          </a:p>
          <a:p>
            <a:endParaRPr lang="cs-CZ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Wie viel Uhr ist es?</a:t>
            </a:r>
          </a:p>
          <a:p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cs-CZ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 ist ………. (Uhr)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491880" y="2569263"/>
            <a:ext cx="30243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Kolik je hodin?</a:t>
            </a:r>
          </a:p>
          <a:p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cs-CZ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cs-CZ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Je ………. (hodin)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File:Astronomical Clock (8341899828)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464712"/>
            <a:ext cx="2115761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588224" y="4972050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206084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		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39552" y="1484784"/>
            <a:ext cx="4824536" cy="4360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PŘÍKLADY:</a:t>
            </a:r>
          </a:p>
          <a:p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6:45   Es ist Viertel vor sieben (Uhr).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Es ist 6 Uhr 45 (Minuten).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7:00   Es ist 7 Uhr.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8:15   Es ist Viertel nach acht (Uhr).</a:t>
            </a:r>
          </a:p>
          <a:p>
            <a:pPr>
              <a:lnSpc>
                <a:spcPct val="150000"/>
              </a:lnSpc>
            </a:pPr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Es ist acht Uhr 15 (Minuten).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10:30 Es ist halb elf (Uhr).</a:t>
            </a:r>
          </a:p>
          <a:p>
            <a:pPr>
              <a:lnSpc>
                <a:spcPct val="150000"/>
              </a:lnSpc>
            </a:pPr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Es ist 10 Uhr 30 (Minuten).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13:55 Es ist fünf Minuten vor zwei (Uhr).</a:t>
            </a:r>
          </a:p>
          <a:p>
            <a:pPr>
              <a:lnSpc>
                <a:spcPct val="150000"/>
              </a:lnSpc>
            </a:pPr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Es ist ein Uhr 55 (Minuten).  </a:t>
            </a:r>
          </a:p>
        </p:txBody>
      </p:sp>
      <p:sp>
        <p:nvSpPr>
          <p:cNvPr id="6" name="Ovál 5"/>
          <p:cNvSpPr/>
          <p:nvPr/>
        </p:nvSpPr>
        <p:spPr>
          <a:xfrm>
            <a:off x="5364089" y="1905323"/>
            <a:ext cx="2952328" cy="3528392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b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ČASOVÉ ÚDAJE LZE VÝJÁDŘIT</a:t>
            </a:r>
          </a:p>
          <a:p>
            <a:pPr algn="ctr">
              <a:lnSpc>
                <a:spcPct val="150000"/>
              </a:lnSpc>
            </a:pPr>
            <a:r>
              <a:rPr lang="cs-CZ" b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 NĚMČINĚ PODOBNĚ JAKO V ČEŠTINĚ NĚKOLIKA ZPŮSOBY.</a:t>
            </a:r>
            <a:endParaRPr lang="cs-CZ" b="1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87624" y="1196752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380706"/>
            <a:ext cx="4608512" cy="406265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DŮLEŽITÁ SLOVNÍ ZÁSOBA</a:t>
            </a:r>
          </a:p>
          <a:p>
            <a:pPr>
              <a:lnSpc>
                <a:spcPct val="150000"/>
              </a:lnSpc>
            </a:pP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Halb – půl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Nach – po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Viertel nach – čtvrt po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Viertel vor – čtvrt před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Vor – před</a:t>
            </a:r>
          </a:p>
          <a:p>
            <a:pPr>
              <a:lnSpc>
                <a:spcPct val="150000"/>
              </a:lnSpc>
            </a:pP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Uhr – hodina, hodiny, hodinky </a:t>
            </a:r>
          </a:p>
          <a:p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24128" y="1380706"/>
            <a:ext cx="2808312" cy="2585323"/>
          </a:xfrm>
          <a:prstGeom prst="rect">
            <a:avLst/>
          </a:prstGeom>
          <a:solidFill>
            <a:srgbClr val="FFD85B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 některých regionech Německa se hovorově pro údaj </a:t>
            </a:r>
            <a:r>
              <a:rPr lang="cs-CZ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tři čtvrtě 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používá </a:t>
            </a:r>
          </a:p>
          <a:p>
            <a:pPr algn="just"/>
            <a:r>
              <a:rPr lang="cs-CZ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drei Viertel.</a:t>
            </a:r>
          </a:p>
          <a:p>
            <a:pPr algn="just"/>
            <a:endParaRPr lang="cs-CZ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cs-CZ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PŘÍKLAD:</a:t>
            </a:r>
          </a:p>
          <a:p>
            <a:pPr algn="just"/>
            <a:endParaRPr lang="cs-CZ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6:45   Es ist drei Viertel</a:t>
            </a:r>
          </a:p>
          <a:p>
            <a:pPr algn="just"/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sieben.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91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7" name="TextovéPole 36"/>
          <p:cNvSpPr txBox="1"/>
          <p:nvPr/>
        </p:nvSpPr>
        <p:spPr>
          <a:xfrm>
            <a:off x="1259632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412776"/>
            <a:ext cx="8352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CVIČENÍ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Spojte časové údaje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748681" y="2409225"/>
            <a:ext cx="1008112" cy="50405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2:00</a:t>
            </a:r>
            <a:endParaRPr lang="cs-CZ" sz="2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412933" y="3068960"/>
            <a:ext cx="1008112" cy="50405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17:45</a:t>
            </a:r>
            <a:endParaRPr lang="cs-CZ" sz="2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757469" y="3717032"/>
            <a:ext cx="1008112" cy="50405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9:55</a:t>
            </a:r>
            <a:endParaRPr lang="cs-CZ" sz="2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412933" y="4509120"/>
            <a:ext cx="1008112" cy="50405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14:30</a:t>
            </a:r>
            <a:endParaRPr lang="cs-CZ" sz="2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755576" y="5167098"/>
            <a:ext cx="1008112" cy="50405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20:45</a:t>
            </a:r>
            <a:endParaRPr lang="cs-CZ" sz="2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686250" y="2504728"/>
            <a:ext cx="2808312" cy="288032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Vierzehn Uhr dreissig</a:t>
            </a:r>
            <a:endParaRPr lang="cs-CZ" sz="20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4686250" y="3203217"/>
            <a:ext cx="2808312" cy="288032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Zwei Uhr</a:t>
            </a:r>
            <a:endParaRPr lang="cs-CZ" sz="20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4716016" y="3717032"/>
            <a:ext cx="2788204" cy="576064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Zwanzig Uhr fünfundfünfzig</a:t>
            </a:r>
            <a:endParaRPr lang="cs-CZ" sz="20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4686250" y="4617132"/>
            <a:ext cx="2982094" cy="288032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Neun Uhr fünfundfünfzig</a:t>
            </a:r>
            <a:endParaRPr lang="cs-CZ" sz="20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4716016" y="5383122"/>
            <a:ext cx="2808312" cy="288032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Siebzehn Uhr fünfzehn</a:t>
            </a:r>
            <a:endParaRPr lang="cs-CZ" sz="20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13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Zaoblený obdélník 9"/>
          <p:cNvSpPr/>
          <p:nvPr/>
        </p:nvSpPr>
        <p:spPr>
          <a:xfrm>
            <a:off x="545952" y="1484784"/>
            <a:ext cx="1008112" cy="50405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8:30</a:t>
            </a:r>
            <a:endParaRPr lang="cs-CZ" sz="2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483768" y="2304030"/>
            <a:ext cx="1008112" cy="50405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6:55</a:t>
            </a:r>
            <a:endParaRPr lang="cs-CZ" sz="2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545952" y="3140968"/>
            <a:ext cx="1008112" cy="50405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5:00</a:t>
            </a:r>
            <a:endParaRPr lang="cs-CZ" sz="2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545952" y="5013176"/>
            <a:ext cx="1008112" cy="50405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16:45</a:t>
            </a:r>
            <a:endParaRPr lang="cs-CZ" sz="2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2267744" y="4072249"/>
            <a:ext cx="1008112" cy="504056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11:15</a:t>
            </a:r>
            <a:endParaRPr lang="cs-CZ" sz="2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4788024" y="1592796"/>
            <a:ext cx="2808312" cy="288032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Viertel nach elf</a:t>
            </a:r>
            <a:endParaRPr lang="cs-CZ" sz="20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811459" y="2132856"/>
            <a:ext cx="2808312" cy="648072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Fünf Minuten vor sieben</a:t>
            </a:r>
            <a:endParaRPr lang="cs-CZ" sz="20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4811459" y="3248980"/>
            <a:ext cx="2808312" cy="288032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Halb neun</a:t>
            </a:r>
            <a:endParaRPr lang="cs-CZ" sz="20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4788024" y="4180261"/>
            <a:ext cx="2808312" cy="288032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Viertel vor sechzehn</a:t>
            </a:r>
            <a:endParaRPr lang="cs-CZ" sz="20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4811459" y="5088396"/>
            <a:ext cx="2808312" cy="288032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Fünf Uhr</a:t>
            </a:r>
            <a:endParaRPr lang="cs-CZ" sz="20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9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412776"/>
            <a:ext cx="3421129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Přečtěte časové údaje.</a:t>
            </a:r>
            <a:endParaRPr lang="cs-CZ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7:15, 10:30, 14:45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11:55, 17:40, 5:20,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20:15, 7:30, 4:05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21:00, 1:05, 13:45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8:10, 8:40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12:50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050" name="Picture 2" descr="File:2010-07-20 Black windup alarm clock fac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227968"/>
            <a:ext cx="1550095" cy="1970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ile:Fichter-Wecker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140968"/>
            <a:ext cx="1769794" cy="1970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340768"/>
            <a:ext cx="8136904" cy="193899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ROZLIŠUJTE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UHR A STUNDE</a:t>
            </a:r>
          </a:p>
          <a:p>
            <a:pPr algn="just">
              <a:lnSpc>
                <a:spcPct val="150000"/>
              </a:lnSpc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Podstatné jméno hodina překládáme do němčiny Uhr nebo Stunde. Výrazem Uhr označujeme určitý  časový okamžik, výrazem Stunde úsek 60 minut.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3501008"/>
            <a:ext cx="81369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PŘÍKLAD: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Das Training beginnt um 18 </a:t>
            </a:r>
            <a:r>
              <a:rPr lang="cs-CZ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Uhr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                  Tréning začíná v 18 </a:t>
            </a:r>
            <a:r>
              <a:rPr lang="cs-CZ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hodin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Das Training dauert 2 </a:t>
            </a:r>
            <a:r>
              <a:rPr lang="cs-CZ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Stunden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                   Tréning trvá 2 </a:t>
            </a:r>
            <a:r>
              <a:rPr lang="cs-CZ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hodiny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9242" y="5085183"/>
            <a:ext cx="7920880" cy="646331"/>
          </a:xfrm>
          <a:prstGeom prst="rect">
            <a:avLst/>
          </a:prstGeom>
          <a:solidFill>
            <a:srgbClr val="FFD96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Podstatné jméno hodina – die Uhr se v němčině v časových údajích používá v jednotném čísle.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9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39552" y="1412776"/>
            <a:ext cx="80648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CVIČENÍ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Doplňte správně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Uhr a Stunde: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Ich warte auf sie eine …………… vor dem Kino.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Wie viel …………… ist es?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Ich habe heute zwei …………… Englisch.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Am Wochenende steht sie um …………… auf.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Um wie viel …………… beginnt der Film.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Von Aussig nach Prag ist es eine …………… mit dem Auto.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87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484784"/>
            <a:ext cx="48965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ZDROJE</a:t>
            </a:r>
            <a:endParaRPr lang="cs-CZ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2132856"/>
            <a:ext cx="79208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DUSILOVÁ, Doris; KOLOCOVÁ, Vladimíra; BROŽÍKOVÁ, Lucie a kol. </a:t>
            </a:r>
            <a:r>
              <a:rPr lang="cs-CZ" sz="2000" i="1" dirty="0"/>
              <a:t>Sprechen Sie Deutsch? 1.</a:t>
            </a:r>
            <a:r>
              <a:rPr lang="cs-CZ" sz="2000" dirty="0"/>
              <a:t>. Praha 4: Polygot, spol.s r.o., 2007, ISBN 80-86195-09-0. </a:t>
            </a:r>
          </a:p>
          <a:p>
            <a:r>
              <a:rPr lang="cs-CZ" sz="2000" dirty="0"/>
              <a:t> </a:t>
            </a:r>
          </a:p>
          <a:p>
            <a:r>
              <a:rPr lang="cs-CZ" sz="2000" dirty="0" smtClean="0"/>
              <a:t>http</a:t>
            </a:r>
            <a:r>
              <a:rPr lang="cs-CZ" sz="2000" dirty="0"/>
              <a:t>://commons.wikimedia.org/wiki/File:Astronomical_Clock_(8341899828).</a:t>
            </a:r>
            <a:r>
              <a:rPr lang="cs-CZ" sz="2000" dirty="0" smtClean="0"/>
              <a:t>jpg</a:t>
            </a:r>
          </a:p>
          <a:p>
            <a:r>
              <a:rPr lang="cs-CZ" sz="2000" dirty="0" smtClean="0">
                <a:hlinkClick r:id="rId4"/>
              </a:rPr>
              <a:t>http</a:t>
            </a:r>
            <a:r>
              <a:rPr lang="cs-CZ" sz="2000" dirty="0">
                <a:hlinkClick r:id="rId4"/>
              </a:rPr>
              <a:t>://</a:t>
            </a:r>
            <a:r>
              <a:rPr lang="cs-CZ" sz="2000" dirty="0" smtClean="0">
                <a:hlinkClick r:id="rId4"/>
              </a:rPr>
              <a:t>commons.wikimedia.org/wiki/File:2010-07-20_Black_windup_alarm_clock_face.jpg</a:t>
            </a:r>
            <a:endParaRPr lang="cs-CZ" sz="2000" dirty="0" smtClean="0"/>
          </a:p>
          <a:p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commons.wikimedia.org/wiki/File:Fichter-Wecker.jpg</a:t>
            </a:r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61442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20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35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73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5525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90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1473</TotalTime>
  <Words>634</Words>
  <Application>Microsoft Office PowerPoint</Application>
  <PresentationFormat>Předvádění na obrazovce (4:3)</PresentationFormat>
  <Paragraphs>179</Paragraphs>
  <Slides>17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4" baseType="lpstr">
      <vt:lpstr>Arial</vt:lpstr>
      <vt:lpstr>Book Antiqua</vt:lpstr>
      <vt:lpstr>Calibri</vt:lpstr>
      <vt:lpstr>Tahoma</vt:lpstr>
      <vt:lpstr>Times New Roman</vt:lpstr>
      <vt:lpstr>Verdana</vt:lpstr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Petra</cp:lastModifiedBy>
  <cp:revision>116</cp:revision>
  <dcterms:created xsi:type="dcterms:W3CDTF">2010-11-01T23:40:31Z</dcterms:created>
  <dcterms:modified xsi:type="dcterms:W3CDTF">2014-02-27T13:24:31Z</dcterms:modified>
</cp:coreProperties>
</file>