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58" r:id="rId3"/>
    <p:sldId id="259" r:id="rId4"/>
    <p:sldId id="260" r:id="rId5"/>
    <p:sldId id="264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CC"/>
    <a:srgbClr val="A21C0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10061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83760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31316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96428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2658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74763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28811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45495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72356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29021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74614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DFD3268-FBDA-4C55-8FE6-929E50E07290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626B8D-0DEA-428A-8C92-005D166175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93294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2" y="1412776"/>
            <a:ext cx="7772400" cy="792089"/>
          </a:xfrm>
        </p:spPr>
        <p:txBody>
          <a:bodyPr>
            <a:normAutofit fontScale="90000"/>
          </a:bodyPr>
          <a:lstStyle/>
          <a:p>
            <a:r>
              <a:rPr lang="cs-CZ" sz="4800" b="1" dirty="0" smtClean="0">
                <a:effectLst>
                  <a:outerShdw sx="1000" sy="1000" algn="tl">
                    <a:schemeClr val="tx1"/>
                  </a:outerShdw>
                  <a:reflection endPos="0" dir="5400000" sy="-100000" algn="bl" rotWithShape="0"/>
                </a:effectLst>
              </a:rPr>
              <a:t>Český jazyk</a:t>
            </a:r>
            <a:r>
              <a:rPr lang="cs-CZ" sz="4800" b="1" dirty="0" smtClean="0">
                <a:effectLst>
                  <a:outerShdw sx="1000" sy="1000" algn="tl">
                    <a:schemeClr val="tx1">
                      <a:alpha val="51000"/>
                    </a:schemeClr>
                  </a:outerShdw>
                  <a:reflection endPos="0" dir="5400000" sy="-100000" algn="bl" rotWithShape="0"/>
                </a:effectLst>
              </a:rPr>
              <a:t> – Vyjmenovaná slova po P – Zapamatuj si </a:t>
            </a:r>
            <a:endParaRPr lang="cs-CZ" sz="4800" b="1" dirty="0">
              <a:effectLst>
                <a:outerShdw sx="1000" sy="1000" algn="tl">
                  <a:schemeClr val="tx1">
                    <a:alpha val="51000"/>
                  </a:schemeClr>
                </a:outerShdw>
                <a:reflection endPos="0" dir="5400000" sy="-100000" algn="bl" rotWithShape="0"/>
              </a:effectLst>
            </a:endParaRPr>
          </a:p>
        </p:txBody>
      </p:sp>
      <p:pic>
        <p:nvPicPr>
          <p:cNvPr id="1026" name="Picture 2" descr="C:\Users\Uživatel\Pictures\logo.bmp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25029" y="5589240"/>
            <a:ext cx="3603242" cy="934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043608" y="620687"/>
            <a:ext cx="712879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600" dirty="0" smtClean="0"/>
              <a:t>Základní škola a Mateřská škola, Liberec, Barvířská 38/6, příspěvková organizace</a:t>
            </a:r>
            <a:endParaRPr lang="cs-CZ" sz="1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77205" y="2750799"/>
            <a:ext cx="784887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Název </a:t>
            </a:r>
            <a:r>
              <a:rPr lang="cs-CZ" sz="1600" smtClean="0"/>
              <a:t>:      </a:t>
            </a:r>
            <a:r>
              <a:rPr lang="cs-CZ" sz="1600" b="1" smtClean="0"/>
              <a:t>VY_32_inovace_11 </a:t>
            </a:r>
            <a:r>
              <a:rPr lang="cs-CZ" sz="1600" b="1" dirty="0">
                <a:effectLst>
                  <a:outerShdw sx="1000" sy="1000" algn="tl">
                    <a:schemeClr val="tx1"/>
                  </a:outerShdw>
                  <a:reflection endPos="0" dir="5400000" sy="-100000" algn="bl" rotWithShape="0"/>
                </a:effectLst>
              </a:rPr>
              <a:t>Český jazyk</a:t>
            </a:r>
            <a:r>
              <a:rPr lang="cs-CZ" sz="1600" b="1" dirty="0">
                <a:effectLst>
                  <a:outerShdw sx="1000" sy="1000" algn="tl">
                    <a:schemeClr val="tx1">
                      <a:alpha val="51000"/>
                    </a:schemeClr>
                  </a:outerShdw>
                  <a:reflection endPos="0" dir="5400000" sy="-100000" algn="bl" rotWithShape="0"/>
                </a:effectLst>
              </a:rPr>
              <a:t> – Vyjmenovaná slova </a:t>
            </a:r>
            <a:r>
              <a:rPr lang="cs-CZ" sz="1600" b="1">
                <a:effectLst>
                  <a:outerShdw sx="1000" sy="1000" algn="tl">
                    <a:schemeClr val="tx1">
                      <a:alpha val="51000"/>
                    </a:schemeClr>
                  </a:outerShdw>
                  <a:reflection endPos="0" dir="5400000" sy="-100000" algn="bl" rotWithShape="0"/>
                </a:effectLst>
              </a:rPr>
              <a:t>po </a:t>
            </a:r>
            <a:r>
              <a:rPr lang="cs-CZ" sz="1600" b="1" dirty="0">
                <a:effectLst>
                  <a:outerShdw sx="1000" sy="1000" algn="tl">
                    <a:schemeClr val="tx1">
                      <a:alpha val="51000"/>
                    </a:schemeClr>
                  </a:outerShdw>
                  <a:reflection endPos="0" dir="5400000" sy="-100000" algn="bl" rotWithShape="0"/>
                </a:effectLst>
              </a:rPr>
              <a:t>P</a:t>
            </a:r>
            <a:r>
              <a:rPr lang="cs-CZ" sz="1600" b="1" smtClean="0">
                <a:effectLst>
                  <a:outerShdw sx="1000" sy="1000" algn="tl">
                    <a:schemeClr val="tx1">
                      <a:alpha val="51000"/>
                    </a:schemeClr>
                  </a:outerShdw>
                  <a:reflection endPos="0" dir="5400000" sy="-100000" algn="bl" rotWithShape="0"/>
                </a:effectLst>
              </a:rPr>
              <a:t> </a:t>
            </a:r>
            <a:r>
              <a:rPr lang="cs-CZ" sz="1600" b="1" dirty="0" smtClean="0">
                <a:effectLst>
                  <a:outerShdw sx="1000" sy="1000" algn="tl">
                    <a:schemeClr val="tx1">
                      <a:alpha val="51000"/>
                    </a:schemeClr>
                  </a:outerShdw>
                  <a:reflection endPos="0" dir="5400000" sy="-100000" algn="bl" rotWithShape="0"/>
                </a:effectLst>
              </a:rPr>
              <a:t>– Zapamatuj si </a:t>
            </a:r>
          </a:p>
          <a:p>
            <a:r>
              <a:rPr lang="cs-CZ" sz="1600" dirty="0" smtClean="0"/>
              <a:t>Autor:        Iva Mrákotová</a:t>
            </a:r>
          </a:p>
          <a:p>
            <a:r>
              <a:rPr lang="cs-CZ" sz="1600" dirty="0" smtClean="0"/>
              <a:t>Období:     Listopad 2011</a:t>
            </a:r>
          </a:p>
          <a:p>
            <a:r>
              <a:rPr lang="cs-CZ" sz="1600" dirty="0" smtClean="0"/>
              <a:t>Věková skupina:      3. ročník</a:t>
            </a:r>
          </a:p>
          <a:p>
            <a:r>
              <a:rPr lang="cs-CZ" sz="1600" dirty="0" smtClean="0"/>
              <a:t>Tematická oblast:    Český jazyk – Vyjmenovaná slova</a:t>
            </a:r>
          </a:p>
          <a:p>
            <a:r>
              <a:rPr lang="cs-CZ" sz="1600" dirty="0" smtClean="0"/>
              <a:t>Anotace:    Představení slov, která podobně znějí, ale jinak se píší.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36066014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Zapamatuj si</a:t>
            </a:r>
            <a:endParaRPr lang="cs-CZ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935769" y="1309935"/>
            <a:ext cx="172819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pýcha</a:t>
            </a:r>
            <a:endParaRPr lang="cs-CZ" sz="4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95936" y="1309936"/>
            <a:ext cx="79208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x</a:t>
            </a:r>
            <a:endParaRPr lang="cs-CZ" sz="4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5197031" y="1320667"/>
            <a:ext cx="187220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píchá</a:t>
            </a:r>
            <a:endParaRPr lang="cs-CZ" sz="4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388055" y="2456313"/>
            <a:ext cx="396977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Pýcha</a:t>
            </a:r>
            <a:r>
              <a:rPr lang="cs-CZ" sz="2800" b="1" dirty="0" smtClean="0"/>
              <a:t> je zlá vlastnost.</a:t>
            </a:r>
            <a:endParaRPr lang="cs-CZ" sz="2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5076056" y="2456313"/>
            <a:ext cx="34563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Růže </a:t>
            </a:r>
            <a:r>
              <a:rPr lang="cs-CZ" sz="2800" b="1" dirty="0" smtClean="0">
                <a:solidFill>
                  <a:srgbClr val="FF0000"/>
                </a:solidFill>
              </a:rPr>
              <a:t>píchá</a:t>
            </a:r>
            <a:r>
              <a:rPr lang="cs-CZ" sz="2800" b="1" dirty="0" smtClean="0"/>
              <a:t>.</a:t>
            </a:r>
            <a:endParaRPr lang="cs-CZ" sz="2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1359705" y="3789036"/>
            <a:ext cx="288032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/>
              <a:t>n</a:t>
            </a:r>
            <a:r>
              <a:rPr lang="cs-CZ" sz="4800" b="1" dirty="0" smtClean="0"/>
              <a:t>a pysku</a:t>
            </a:r>
            <a:endParaRPr lang="cs-CZ" sz="48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5197031" y="3789038"/>
            <a:ext cx="270365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/>
              <a:t>n</a:t>
            </a:r>
            <a:r>
              <a:rPr lang="cs-CZ" sz="4800" b="1" dirty="0" smtClean="0"/>
              <a:t>a písku</a:t>
            </a:r>
            <a:endParaRPr lang="cs-CZ" sz="48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038568" y="3789037"/>
            <a:ext cx="89674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x</a:t>
            </a:r>
            <a:endParaRPr lang="cs-CZ" sz="48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88055" y="5013176"/>
            <a:ext cx="385197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Lama má na </a:t>
            </a:r>
            <a:r>
              <a:rPr lang="cs-CZ" sz="2800" b="1" dirty="0" smtClean="0">
                <a:solidFill>
                  <a:srgbClr val="FF0000"/>
                </a:solidFill>
              </a:rPr>
              <a:t>pysku </a:t>
            </a:r>
            <a:r>
              <a:rPr lang="cs-CZ" sz="2800" b="1" dirty="0" smtClean="0"/>
              <a:t>slinu.</a:t>
            </a:r>
            <a:endParaRPr lang="cs-CZ" sz="28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820669" y="5013176"/>
            <a:ext cx="399980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Pepík sedí na </a:t>
            </a:r>
            <a:r>
              <a:rPr lang="cs-CZ" sz="2800" b="1" dirty="0" smtClean="0">
                <a:solidFill>
                  <a:srgbClr val="FF0000"/>
                </a:solidFill>
              </a:rPr>
              <a:t>písku</a:t>
            </a:r>
            <a:r>
              <a:rPr lang="cs-CZ" sz="2800" b="1" dirty="0" smtClean="0"/>
              <a:t>.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31131259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6000"/>
                            </p:stCondLst>
                            <p:childTnLst>
                              <p:par>
                                <p:cTn id="20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8000"/>
                            </p:stCondLst>
                            <p:childTnLst>
                              <p:par>
                                <p:cTn id="25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0000"/>
                            </p:stCondLst>
                            <p:childTnLst>
                              <p:par>
                                <p:cTn id="30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2000"/>
                            </p:stCondLst>
                            <p:childTnLst>
                              <p:par>
                                <p:cTn id="35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4000"/>
                            </p:stCondLst>
                            <p:childTnLst>
                              <p:par>
                                <p:cTn id="40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6000"/>
                            </p:stCondLst>
                            <p:childTnLst>
                              <p:par>
                                <p:cTn id="45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8000"/>
                            </p:stCondLst>
                            <p:childTnLst>
                              <p:par>
                                <p:cTn id="50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Zapamatuj si</a:t>
            </a:r>
            <a:endParaRPr lang="cs-CZ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727684" y="1355432"/>
            <a:ext cx="172819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pych</a:t>
            </a:r>
            <a:endParaRPr lang="cs-CZ" sz="4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95936" y="1309936"/>
            <a:ext cx="79208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x</a:t>
            </a:r>
            <a:endParaRPr lang="cs-CZ" sz="4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5197031" y="1309936"/>
            <a:ext cx="187220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vpich</a:t>
            </a:r>
            <a:endParaRPr lang="cs-CZ" sz="4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102563" y="2456313"/>
            <a:ext cx="338437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Pych</a:t>
            </a:r>
            <a:r>
              <a:rPr lang="cs-CZ" sz="2800" b="1" dirty="0" smtClean="0"/>
              <a:t> je krádež na poli nebo v lese.</a:t>
            </a:r>
            <a:endParaRPr lang="cs-CZ" sz="2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5076056" y="2456313"/>
            <a:ext cx="372782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Vpich</a:t>
            </a:r>
            <a:r>
              <a:rPr lang="cs-CZ" sz="2800" b="1" dirty="0" smtClean="0"/>
              <a:t> od jehly.</a:t>
            </a:r>
            <a:endParaRPr lang="cs-CZ" sz="2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1619672" y="3789040"/>
            <a:ext cx="23762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pyl</a:t>
            </a:r>
            <a:endParaRPr lang="cs-CZ" sz="48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5197031" y="3789038"/>
            <a:ext cx="270365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pil</a:t>
            </a:r>
            <a:endParaRPr lang="cs-CZ" sz="48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038568" y="3789037"/>
            <a:ext cx="89674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x</a:t>
            </a:r>
            <a:endParaRPr lang="cs-CZ" sz="48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102564" y="5013176"/>
            <a:ext cx="336849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Pyl</a:t>
            </a:r>
            <a:r>
              <a:rPr lang="cs-CZ" sz="2800" b="1" dirty="0" smtClean="0"/>
              <a:t> je žlutý prášek na květině.</a:t>
            </a:r>
            <a:endParaRPr lang="cs-CZ" sz="28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092111" y="5013176"/>
            <a:ext cx="394438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Pil</a:t>
            </a:r>
            <a:r>
              <a:rPr lang="cs-CZ" sz="2800" b="1" dirty="0" smtClean="0"/>
              <a:t> limonádu.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10962206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6000"/>
                            </p:stCondLst>
                            <p:childTnLst>
                              <p:par>
                                <p:cTn id="20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8000"/>
                            </p:stCondLst>
                            <p:childTnLst>
                              <p:par>
                                <p:cTn id="25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0000"/>
                            </p:stCondLst>
                            <p:childTnLst>
                              <p:par>
                                <p:cTn id="30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2000"/>
                            </p:stCondLst>
                            <p:childTnLst>
                              <p:par>
                                <p:cTn id="35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4000"/>
                            </p:stCondLst>
                            <p:childTnLst>
                              <p:par>
                                <p:cTn id="40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6000"/>
                            </p:stCondLst>
                            <p:childTnLst>
                              <p:par>
                                <p:cTn id="45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8000"/>
                            </p:stCondLst>
                            <p:childTnLst>
                              <p:par>
                                <p:cTn id="50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Zapamatuj si</a:t>
            </a:r>
            <a:endParaRPr lang="cs-CZ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971600" y="1355432"/>
            <a:ext cx="248427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opylovat</a:t>
            </a:r>
            <a:endParaRPr lang="cs-CZ" sz="4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95936" y="1309936"/>
            <a:ext cx="79208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x</a:t>
            </a:r>
            <a:endParaRPr lang="cs-CZ" sz="4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5197030" y="1309936"/>
            <a:ext cx="247131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opilovat</a:t>
            </a:r>
            <a:endParaRPr lang="cs-CZ" sz="4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649969" y="2456313"/>
            <a:ext cx="338437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Včely </a:t>
            </a:r>
            <a:r>
              <a:rPr lang="cs-CZ" sz="2800" b="1" dirty="0" smtClean="0"/>
              <a:t>musí opylovat květy.</a:t>
            </a:r>
            <a:endParaRPr lang="cs-CZ" sz="2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4788024" y="2459551"/>
            <a:ext cx="34563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Opilovat</a:t>
            </a:r>
            <a:r>
              <a:rPr lang="cs-CZ" sz="2800" b="1" dirty="0" smtClean="0"/>
              <a:t> nehty.</a:t>
            </a:r>
            <a:endParaRPr lang="cs-CZ" sz="2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1440811" y="3933055"/>
            <a:ext cx="252028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slepýš</a:t>
            </a:r>
            <a:endParaRPr lang="cs-CZ" sz="48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3982260" y="4005063"/>
            <a:ext cx="9361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x</a:t>
            </a:r>
            <a:endParaRPr lang="cs-CZ" sz="48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190847" y="3959128"/>
            <a:ext cx="326340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slepíš</a:t>
            </a:r>
            <a:endParaRPr lang="cs-CZ" sz="48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49969" y="5085184"/>
            <a:ext cx="33322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Slepýš</a:t>
            </a:r>
            <a:r>
              <a:rPr lang="cs-CZ" sz="2800" b="1" dirty="0" smtClean="0"/>
              <a:t> není had.</a:t>
            </a:r>
            <a:endParaRPr lang="cs-CZ" sz="28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788024" y="5085184"/>
            <a:ext cx="43559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Slepíš</a:t>
            </a:r>
            <a:r>
              <a:rPr lang="cs-CZ" sz="2800" b="1" dirty="0" smtClean="0"/>
              <a:t> tu roztrhanou knihu?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34056302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6000"/>
                            </p:stCondLst>
                            <p:childTnLst>
                              <p:par>
                                <p:cTn id="20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8000"/>
                            </p:stCondLst>
                            <p:childTnLst>
                              <p:par>
                                <p:cTn id="25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0000"/>
                            </p:stCondLst>
                            <p:childTnLst>
                              <p:par>
                                <p:cTn id="30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2000"/>
                            </p:stCondLst>
                            <p:childTnLst>
                              <p:par>
                                <p:cTn id="35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4000"/>
                            </p:stCondLst>
                            <p:childTnLst>
                              <p:par>
                                <p:cTn id="40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6000"/>
                            </p:stCondLst>
                            <p:childTnLst>
                              <p:par>
                                <p:cTn id="45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8000"/>
                            </p:stCondLst>
                            <p:childTnLst>
                              <p:par>
                                <p:cTn id="50" presetID="2" presetClass="entr" presetSubtype="9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2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2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Doplň a opakuj si</a:t>
            </a:r>
            <a:endParaRPr lang="cs-CZ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98460" y="1444134"/>
            <a:ext cx="28083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 smtClean="0">
                <a:solidFill>
                  <a:prstClr val="black"/>
                </a:solidFill>
              </a:rPr>
              <a:t>slep_t</a:t>
            </a:r>
            <a:r>
              <a:rPr lang="cs-CZ" sz="2800" b="1" dirty="0" smtClean="0">
                <a:solidFill>
                  <a:prstClr val="black"/>
                </a:solidFill>
              </a:rPr>
              <a:t> knihu</a:t>
            </a:r>
            <a:endParaRPr lang="cs-CZ" sz="2800" b="1" dirty="0">
              <a:solidFill>
                <a:prstClr val="black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98460" y="1984105"/>
            <a:ext cx="25202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>
                <a:solidFill>
                  <a:prstClr val="black"/>
                </a:solidFill>
              </a:rPr>
              <a:t>p</a:t>
            </a:r>
            <a:r>
              <a:rPr lang="cs-CZ" sz="2800" b="1" dirty="0" err="1" smtClean="0">
                <a:solidFill>
                  <a:prstClr val="black"/>
                </a:solidFill>
              </a:rPr>
              <a:t>_ch</a:t>
            </a:r>
            <a:r>
              <a:rPr lang="cs-CZ" sz="2800" b="1" dirty="0" smtClean="0">
                <a:solidFill>
                  <a:prstClr val="black"/>
                </a:solidFill>
              </a:rPr>
              <a:t> na poli</a:t>
            </a:r>
            <a:endParaRPr lang="cs-CZ" sz="2800" b="1" dirty="0">
              <a:solidFill>
                <a:prstClr val="black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98460" y="2636912"/>
            <a:ext cx="26642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prstClr val="black"/>
                </a:solidFill>
              </a:rPr>
              <a:t>k</a:t>
            </a:r>
            <a:r>
              <a:rPr lang="cs-CZ" sz="2800" b="1" dirty="0" smtClean="0">
                <a:solidFill>
                  <a:prstClr val="black"/>
                </a:solidFill>
              </a:rPr>
              <a:t>aktus </a:t>
            </a:r>
            <a:r>
              <a:rPr lang="cs-CZ" sz="2800" b="1" dirty="0" err="1" smtClean="0">
                <a:solidFill>
                  <a:prstClr val="black"/>
                </a:solidFill>
              </a:rPr>
              <a:t>p_chá</a:t>
            </a:r>
            <a:endParaRPr lang="cs-CZ" sz="2800" b="1" dirty="0">
              <a:solidFill>
                <a:prstClr val="black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98460" y="3261495"/>
            <a:ext cx="26642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>
                <a:solidFill>
                  <a:prstClr val="black"/>
                </a:solidFill>
              </a:rPr>
              <a:t>v</a:t>
            </a:r>
            <a:r>
              <a:rPr lang="cs-CZ" sz="2800" b="1" dirty="0" err="1" smtClean="0">
                <a:solidFill>
                  <a:prstClr val="black"/>
                </a:solidFill>
              </a:rPr>
              <a:t>p_ch</a:t>
            </a:r>
            <a:r>
              <a:rPr lang="cs-CZ" sz="2800" b="1" dirty="0" smtClean="0">
                <a:solidFill>
                  <a:prstClr val="black"/>
                </a:solidFill>
              </a:rPr>
              <a:t> po jehle</a:t>
            </a:r>
            <a:endParaRPr lang="cs-CZ" sz="2800" b="1" dirty="0">
              <a:solidFill>
                <a:prstClr val="black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898460" y="3948056"/>
            <a:ext cx="33843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>
                <a:solidFill>
                  <a:prstClr val="black"/>
                </a:solidFill>
              </a:rPr>
              <a:t>o</a:t>
            </a:r>
            <a:r>
              <a:rPr lang="cs-CZ" sz="2800" b="1" dirty="0" err="1" smtClean="0">
                <a:solidFill>
                  <a:prstClr val="black"/>
                </a:solidFill>
              </a:rPr>
              <a:t>p_lovat</a:t>
            </a:r>
            <a:r>
              <a:rPr lang="cs-CZ" sz="2800" b="1" dirty="0" smtClean="0">
                <a:solidFill>
                  <a:prstClr val="black"/>
                </a:solidFill>
              </a:rPr>
              <a:t> květy</a:t>
            </a:r>
            <a:endParaRPr lang="cs-CZ" sz="2800" b="1" dirty="0">
              <a:solidFill>
                <a:prstClr val="black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898460" y="4627619"/>
            <a:ext cx="22333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>
                <a:solidFill>
                  <a:prstClr val="black"/>
                </a:solidFill>
              </a:rPr>
              <a:t>p</a:t>
            </a:r>
            <a:r>
              <a:rPr lang="cs-CZ" sz="2800" b="1" dirty="0" err="1" smtClean="0">
                <a:solidFill>
                  <a:prstClr val="black"/>
                </a:solidFill>
              </a:rPr>
              <a:t>_l</a:t>
            </a:r>
            <a:r>
              <a:rPr lang="cs-CZ" sz="2800" b="1" dirty="0" smtClean="0">
                <a:solidFill>
                  <a:prstClr val="black"/>
                </a:solidFill>
              </a:rPr>
              <a:t> čaj</a:t>
            </a:r>
            <a:endParaRPr lang="cs-CZ" sz="2800" b="1" dirty="0">
              <a:solidFill>
                <a:prstClr val="black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898460" y="5306553"/>
            <a:ext cx="24471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prstClr val="black"/>
                </a:solidFill>
              </a:rPr>
              <a:t>h</a:t>
            </a:r>
            <a:r>
              <a:rPr lang="cs-CZ" sz="2800" b="1" dirty="0" smtClean="0">
                <a:solidFill>
                  <a:prstClr val="black"/>
                </a:solidFill>
              </a:rPr>
              <a:t>rad z </a:t>
            </a:r>
            <a:r>
              <a:rPr lang="cs-CZ" sz="2800" b="1" dirty="0" err="1" smtClean="0">
                <a:solidFill>
                  <a:prstClr val="black"/>
                </a:solidFill>
              </a:rPr>
              <a:t>p_sku</a:t>
            </a:r>
            <a:endParaRPr lang="cs-CZ" sz="2800" b="1" dirty="0">
              <a:solidFill>
                <a:prstClr val="black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67297" y="5945289"/>
            <a:ext cx="26642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prstClr val="black"/>
                </a:solidFill>
              </a:rPr>
              <a:t>h</a:t>
            </a:r>
            <a:r>
              <a:rPr lang="cs-CZ" sz="2800" b="1" dirty="0" smtClean="0">
                <a:solidFill>
                  <a:prstClr val="black"/>
                </a:solidFill>
              </a:rPr>
              <a:t>ouba </a:t>
            </a:r>
            <a:r>
              <a:rPr lang="cs-CZ" sz="2800" b="1" dirty="0" err="1" smtClean="0">
                <a:solidFill>
                  <a:prstClr val="black"/>
                </a:solidFill>
              </a:rPr>
              <a:t>p_chavka</a:t>
            </a:r>
            <a:endParaRPr lang="cs-CZ" sz="2800" b="1" dirty="0">
              <a:solidFill>
                <a:prstClr val="black"/>
              </a:solidFill>
            </a:endParaRPr>
          </a:p>
        </p:txBody>
      </p:sp>
      <p:cxnSp>
        <p:nvCxnSpPr>
          <p:cNvPr id="12" name="Přímá spojnice 11"/>
          <p:cNvCxnSpPr/>
          <p:nvPr/>
        </p:nvCxnSpPr>
        <p:spPr>
          <a:xfrm>
            <a:off x="3418740" y="1444133"/>
            <a:ext cx="0" cy="5040000"/>
          </a:xfrm>
          <a:prstGeom prst="line">
            <a:avLst/>
          </a:prstGeom>
          <a:ln w="22225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4139952" y="1433540"/>
            <a:ext cx="24482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prstClr val="black"/>
                </a:solidFill>
              </a:rPr>
              <a:t>s</a:t>
            </a:r>
            <a:r>
              <a:rPr lang="cs-CZ" sz="2800" b="1" dirty="0" smtClean="0">
                <a:solidFill>
                  <a:prstClr val="black"/>
                </a:solidFill>
              </a:rPr>
              <a:t>lep</a:t>
            </a:r>
            <a:r>
              <a:rPr lang="cs-CZ" sz="2800" b="1" dirty="0" smtClean="0">
                <a:solidFill>
                  <a:srgbClr val="FF0000"/>
                </a:solidFill>
              </a:rPr>
              <a:t>i</a:t>
            </a:r>
            <a:r>
              <a:rPr lang="cs-CZ" sz="2800" b="1" dirty="0" smtClean="0">
                <a:solidFill>
                  <a:prstClr val="black"/>
                </a:solidFill>
              </a:rPr>
              <a:t>t knihu</a:t>
            </a:r>
            <a:endParaRPr lang="cs-CZ" sz="2800" b="1" dirty="0">
              <a:solidFill>
                <a:prstClr val="black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139952" y="1984105"/>
            <a:ext cx="23042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prstClr val="black"/>
                </a:solidFill>
              </a:rPr>
              <a:t>p</a:t>
            </a:r>
            <a:r>
              <a:rPr lang="cs-CZ" sz="2800" b="1" dirty="0" smtClean="0">
                <a:solidFill>
                  <a:srgbClr val="0000CC"/>
                </a:solidFill>
              </a:rPr>
              <a:t>y</a:t>
            </a:r>
            <a:r>
              <a:rPr lang="cs-CZ" sz="2800" b="1" dirty="0" smtClean="0">
                <a:solidFill>
                  <a:prstClr val="black"/>
                </a:solidFill>
              </a:rPr>
              <a:t>ch na poli</a:t>
            </a:r>
            <a:endParaRPr lang="cs-CZ" sz="2800" b="1" dirty="0">
              <a:solidFill>
                <a:prstClr val="black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139952" y="2636912"/>
            <a:ext cx="25922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prstClr val="black"/>
                </a:solidFill>
              </a:rPr>
              <a:t>k</a:t>
            </a:r>
            <a:r>
              <a:rPr lang="cs-CZ" sz="2800" b="1" dirty="0" smtClean="0">
                <a:solidFill>
                  <a:prstClr val="black"/>
                </a:solidFill>
              </a:rPr>
              <a:t>aktus p</a:t>
            </a:r>
            <a:r>
              <a:rPr lang="cs-CZ" sz="2800" b="1" dirty="0" smtClean="0">
                <a:solidFill>
                  <a:srgbClr val="FF0000"/>
                </a:solidFill>
              </a:rPr>
              <a:t>í</a:t>
            </a:r>
            <a:r>
              <a:rPr lang="cs-CZ" sz="2800" b="1" dirty="0" smtClean="0">
                <a:solidFill>
                  <a:prstClr val="black"/>
                </a:solidFill>
              </a:rPr>
              <a:t>chá</a:t>
            </a:r>
            <a:endParaRPr lang="cs-CZ" sz="2800" b="1" dirty="0">
              <a:solidFill>
                <a:prstClr val="black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139952" y="3261495"/>
            <a:ext cx="28083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prstClr val="black"/>
                </a:solidFill>
              </a:rPr>
              <a:t>v</a:t>
            </a:r>
            <a:r>
              <a:rPr lang="cs-CZ" sz="2800" b="1" dirty="0" smtClean="0">
                <a:solidFill>
                  <a:prstClr val="black"/>
                </a:solidFill>
              </a:rPr>
              <a:t>p</a:t>
            </a:r>
            <a:r>
              <a:rPr lang="cs-CZ" sz="2800" b="1" dirty="0" smtClean="0">
                <a:solidFill>
                  <a:srgbClr val="FF0000"/>
                </a:solidFill>
              </a:rPr>
              <a:t>i</a:t>
            </a:r>
            <a:r>
              <a:rPr lang="cs-CZ" sz="2800" b="1" dirty="0" smtClean="0">
                <a:solidFill>
                  <a:prstClr val="black"/>
                </a:solidFill>
              </a:rPr>
              <a:t>ch po jehle</a:t>
            </a:r>
            <a:endParaRPr lang="cs-CZ" sz="2800" b="1" dirty="0">
              <a:solidFill>
                <a:prstClr val="black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139952" y="3964133"/>
            <a:ext cx="24494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prstClr val="black"/>
                </a:solidFill>
              </a:rPr>
              <a:t>o</a:t>
            </a:r>
            <a:r>
              <a:rPr lang="cs-CZ" sz="2800" b="1" dirty="0" smtClean="0">
                <a:solidFill>
                  <a:prstClr val="black"/>
                </a:solidFill>
              </a:rPr>
              <a:t>p</a:t>
            </a:r>
            <a:r>
              <a:rPr lang="cs-CZ" sz="2800" b="1" dirty="0" smtClean="0">
                <a:solidFill>
                  <a:srgbClr val="0000CC"/>
                </a:solidFill>
              </a:rPr>
              <a:t>y</a:t>
            </a:r>
            <a:r>
              <a:rPr lang="cs-CZ" sz="2800" b="1" dirty="0" smtClean="0">
                <a:solidFill>
                  <a:prstClr val="black"/>
                </a:solidFill>
              </a:rPr>
              <a:t>lovat květy</a:t>
            </a:r>
            <a:endParaRPr lang="cs-CZ" sz="2800" b="1" dirty="0">
              <a:solidFill>
                <a:prstClr val="black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4139952" y="4627619"/>
            <a:ext cx="24482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prstClr val="black"/>
                </a:solidFill>
              </a:rPr>
              <a:t>p</a:t>
            </a:r>
            <a:r>
              <a:rPr lang="cs-CZ" sz="2800" b="1" dirty="0" smtClean="0">
                <a:solidFill>
                  <a:srgbClr val="FF0000"/>
                </a:solidFill>
              </a:rPr>
              <a:t>i</a:t>
            </a:r>
            <a:r>
              <a:rPr lang="cs-CZ" sz="2800" b="1" dirty="0" smtClean="0">
                <a:solidFill>
                  <a:prstClr val="black"/>
                </a:solidFill>
              </a:rPr>
              <a:t>l čaj</a:t>
            </a:r>
            <a:endParaRPr lang="cs-CZ" sz="2800" b="1" dirty="0">
              <a:solidFill>
                <a:prstClr val="black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4139952" y="5306553"/>
            <a:ext cx="24494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prstClr val="black"/>
                </a:solidFill>
              </a:rPr>
              <a:t>h</a:t>
            </a:r>
            <a:r>
              <a:rPr lang="cs-CZ" sz="2800" b="1" dirty="0" smtClean="0">
                <a:solidFill>
                  <a:prstClr val="black"/>
                </a:solidFill>
              </a:rPr>
              <a:t>rad z p</a:t>
            </a:r>
            <a:r>
              <a:rPr lang="cs-CZ" sz="2800" b="1" dirty="0" smtClean="0">
                <a:solidFill>
                  <a:srgbClr val="FF0000"/>
                </a:solidFill>
              </a:rPr>
              <a:t>í</a:t>
            </a:r>
            <a:r>
              <a:rPr lang="cs-CZ" sz="2800" b="1" dirty="0" smtClean="0">
                <a:solidFill>
                  <a:prstClr val="black"/>
                </a:solidFill>
              </a:rPr>
              <a:t>sku</a:t>
            </a:r>
            <a:endParaRPr lang="cs-CZ" sz="2800" b="1" dirty="0">
              <a:solidFill>
                <a:prstClr val="black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4139952" y="5945289"/>
            <a:ext cx="28803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prstClr val="black"/>
                </a:solidFill>
              </a:rPr>
              <a:t>h</a:t>
            </a:r>
            <a:r>
              <a:rPr lang="cs-CZ" sz="2800" b="1" dirty="0" smtClean="0">
                <a:solidFill>
                  <a:prstClr val="black"/>
                </a:solidFill>
              </a:rPr>
              <a:t>ouba p</a:t>
            </a:r>
            <a:r>
              <a:rPr lang="cs-CZ" sz="2800" b="1" dirty="0" smtClean="0">
                <a:solidFill>
                  <a:srgbClr val="0000CC"/>
                </a:solidFill>
              </a:rPr>
              <a:t>ý</a:t>
            </a:r>
            <a:r>
              <a:rPr lang="cs-CZ" sz="2800" b="1" dirty="0" smtClean="0">
                <a:solidFill>
                  <a:prstClr val="black"/>
                </a:solidFill>
              </a:rPr>
              <a:t>chavka</a:t>
            </a:r>
            <a:endParaRPr lang="cs-CZ" sz="2800" b="1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780103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6000"/>
                            </p:stCondLst>
                            <p:childTnLst>
                              <p:par>
                                <p:cTn id="2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8000"/>
                            </p:stCondLst>
                            <p:childTnLst>
                              <p:par>
                                <p:cTn id="2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0000"/>
                            </p:stCondLst>
                            <p:childTnLst>
                              <p:par>
                                <p:cTn id="3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2000"/>
                            </p:stCondLst>
                            <p:childTnLst>
                              <p:par>
                                <p:cTn id="3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4000"/>
                            </p:stCondLst>
                            <p:childTnLst>
                              <p:par>
                                <p:cTn id="4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1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3" grpId="0"/>
      <p:bldP spid="14" grpId="0"/>
      <p:bldP spid="15" grpId="0"/>
      <p:bldP spid="17" grpId="0"/>
      <p:bldP spid="18" grpId="0"/>
      <p:bldP spid="19" grpId="0"/>
      <p:bldP spid="20" grpId="0"/>
      <p:bldP spid="2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Zdroje</a:t>
            </a:r>
            <a:endParaRPr lang="cs-CZ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403648" y="1525434"/>
            <a:ext cx="76328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Vyjmenovaná slova hrou; vydavatel – Nová škola, s.r.o., 2010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4639416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169</TotalTime>
  <Words>212</Words>
  <Application>Microsoft Office PowerPoint</Application>
  <PresentationFormat>Předvádění na obrazovce (4:3)</PresentationFormat>
  <Paragraphs>60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Český jazyk – Vyjmenovaná slova po P – Zapamatuj si </vt:lpstr>
      <vt:lpstr>Zapamatuj si</vt:lpstr>
      <vt:lpstr>Zapamatuj si</vt:lpstr>
      <vt:lpstr>Zapamatuj si</vt:lpstr>
      <vt:lpstr>Doplň a opakuj si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Uživatel</cp:lastModifiedBy>
  <cp:revision>52</cp:revision>
  <dcterms:created xsi:type="dcterms:W3CDTF">2011-12-02T14:06:03Z</dcterms:created>
  <dcterms:modified xsi:type="dcterms:W3CDTF">2012-10-29T12:41:50Z</dcterms:modified>
</cp:coreProperties>
</file>