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59" r:id="rId4"/>
    <p:sldId id="260" r:id="rId5"/>
    <p:sldId id="267" r:id="rId6"/>
    <p:sldId id="268" r:id="rId7"/>
    <p:sldId id="26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CC00"/>
    <a:srgbClr val="A21C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po V – Zapamatuj si 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VY_32_inovace_17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</a:t>
            </a:r>
            <a:r>
              <a:rPr lang="cs-CZ" sz="1600" b="1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po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V</a:t>
            </a:r>
            <a:r>
              <a:rPr lang="cs-CZ" sz="1600" b="1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– Zapamatuj si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Listopad 2011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Vyjmenovaná slova</a:t>
            </a:r>
          </a:p>
          <a:p>
            <a:r>
              <a:rPr lang="cs-CZ" sz="1600" dirty="0" smtClean="0"/>
              <a:t>Anotace:    Představení slov, která podobně znějí, ale jinak se píší.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5972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Zapamatuj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35769" y="1309935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výška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7031" y="132066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vížka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456313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Vížka </a:t>
            </a:r>
            <a:r>
              <a:rPr lang="cs-CZ" sz="2800" b="1" dirty="0" smtClean="0"/>
              <a:t>je malá věž.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23413" y="378903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výš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031" y="3789038"/>
            <a:ext cx="2703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víš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38568" y="3789037"/>
            <a:ext cx="896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8055" y="5013176"/>
            <a:ext cx="38519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Stoupej po schodech stále </a:t>
            </a:r>
            <a:r>
              <a:rPr lang="cs-CZ" sz="2800" b="1" dirty="0" smtClean="0">
                <a:solidFill>
                  <a:srgbClr val="FF0000"/>
                </a:solidFill>
              </a:rPr>
              <a:t>výš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20669" y="5013176"/>
            <a:ext cx="3999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Víš</a:t>
            </a:r>
            <a:r>
              <a:rPr lang="cs-CZ" sz="2800" b="1" dirty="0" smtClean="0"/>
              <a:t> správnou odpověď?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14232" y="2460371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To je ale </a:t>
            </a:r>
            <a:r>
              <a:rPr lang="cs-CZ" sz="2800" b="1" dirty="0" smtClean="0">
                <a:solidFill>
                  <a:srgbClr val="FF0000"/>
                </a:solidFill>
              </a:rPr>
              <a:t>výška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1312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Zapamatuj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27684" y="1355432"/>
            <a:ext cx="19802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výt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7031" y="130993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vít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6686" y="2444891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Pes umí </a:t>
            </a:r>
            <a:r>
              <a:rPr lang="cs-CZ" sz="2800" b="1" dirty="0" smtClean="0">
                <a:solidFill>
                  <a:srgbClr val="FF0000"/>
                </a:solidFill>
              </a:rPr>
              <a:t>výt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456313"/>
            <a:ext cx="3727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Vít</a:t>
            </a:r>
            <a:r>
              <a:rPr lang="cs-CZ" sz="2800" b="1" dirty="0" smtClean="0"/>
              <a:t> věneček.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3789040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vyje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031" y="3789038"/>
            <a:ext cx="2703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vije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38568" y="3789037"/>
            <a:ext cx="896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02564" y="5013176"/>
            <a:ext cx="336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Pes hlasitě </a:t>
            </a:r>
            <a:r>
              <a:rPr lang="cs-CZ" sz="2800" b="1" dirty="0" smtClean="0">
                <a:solidFill>
                  <a:srgbClr val="FF0000"/>
                </a:solidFill>
              </a:rPr>
              <a:t>vyje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92111" y="5013176"/>
            <a:ext cx="39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Eva </a:t>
            </a:r>
            <a:r>
              <a:rPr lang="cs-CZ" sz="2800" b="1" dirty="0" smtClean="0">
                <a:solidFill>
                  <a:srgbClr val="FF0000"/>
                </a:solidFill>
              </a:rPr>
              <a:t>vije</a:t>
            </a:r>
            <a:r>
              <a:rPr lang="cs-CZ" sz="2800" b="1" dirty="0" smtClean="0"/>
              <a:t> věneček.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9622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Zapamatuj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50069" y="1355432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vyla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30355" y="1309935"/>
            <a:ext cx="2471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vila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9969" y="2456313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Vlčice hlasitě </a:t>
            </a:r>
            <a:r>
              <a:rPr lang="cs-CZ" sz="2800" b="1" dirty="0" smtClean="0">
                <a:solidFill>
                  <a:srgbClr val="FF0000"/>
                </a:solidFill>
              </a:rPr>
              <a:t>vyla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59551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Vila </a:t>
            </a:r>
            <a:r>
              <a:rPr lang="cs-CZ" sz="2800" b="1" dirty="0" smtClean="0"/>
              <a:t>je krásný a výstavný dům.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50069" y="4293096"/>
            <a:ext cx="1797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výr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34345" y="4293095"/>
            <a:ext cx="115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13883" y="429309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vír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9969" y="5517232"/>
            <a:ext cx="33459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Výr</a:t>
            </a:r>
            <a:r>
              <a:rPr lang="cs-CZ" sz="2800" b="1" dirty="0" smtClean="0"/>
              <a:t> je naše největší sova.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5517232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Při vypouštění vany se na hladině vytvoří </a:t>
            </a:r>
            <a:r>
              <a:rPr lang="cs-CZ" sz="2800" b="1" dirty="0" smtClean="0">
                <a:solidFill>
                  <a:srgbClr val="FF0000"/>
                </a:solidFill>
              </a:rPr>
              <a:t>vír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0563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Zapamatuj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50069" y="1355432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výří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30355" y="1309935"/>
            <a:ext cx="2471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víří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9969" y="2456313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 zemi leží </a:t>
            </a:r>
            <a:r>
              <a:rPr lang="cs-CZ" sz="2800" b="1" dirty="0" smtClean="0">
                <a:solidFill>
                  <a:srgbClr val="FF0000"/>
                </a:solidFill>
              </a:rPr>
              <a:t>výří</a:t>
            </a:r>
            <a:r>
              <a:rPr lang="cs-CZ" sz="2800" b="1" dirty="0" smtClean="0"/>
              <a:t> pírko.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59551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Listí ve větru </a:t>
            </a:r>
            <a:r>
              <a:rPr lang="cs-CZ" sz="2800" b="1" dirty="0" smtClean="0">
                <a:solidFill>
                  <a:srgbClr val="FF0000"/>
                </a:solidFill>
              </a:rPr>
              <a:t>víří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50069" y="4293096"/>
            <a:ext cx="1797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vysel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34345" y="4293095"/>
            <a:ext cx="115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13883" y="429309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visel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9969" y="5517232"/>
            <a:ext cx="3345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Farmář </a:t>
            </a:r>
            <a:r>
              <a:rPr lang="cs-CZ" sz="2800" b="1" dirty="0" smtClean="0">
                <a:solidFill>
                  <a:srgbClr val="FF0000"/>
                </a:solidFill>
              </a:rPr>
              <a:t>vysel</a:t>
            </a:r>
            <a:r>
              <a:rPr lang="cs-CZ" sz="2800" b="1" dirty="0" smtClean="0"/>
              <a:t> obilí.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551723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 věšáku </a:t>
            </a:r>
            <a:r>
              <a:rPr lang="cs-CZ" sz="2800" b="1" dirty="0" smtClean="0">
                <a:solidFill>
                  <a:srgbClr val="FF0000"/>
                </a:solidFill>
              </a:rPr>
              <a:t>visel</a:t>
            </a:r>
            <a:r>
              <a:rPr lang="cs-CZ" sz="2800" b="1" dirty="0" smtClean="0"/>
              <a:t> kabát.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6520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Zapamatuj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50069" y="1355432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výskat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30355" y="1309935"/>
            <a:ext cx="2471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vískat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9968" y="2456313"/>
            <a:ext cx="34899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Ve škole se nesmí hlasitě křičet – </a:t>
            </a:r>
            <a:r>
              <a:rPr lang="cs-CZ" sz="2800" b="1" dirty="0" smtClean="0">
                <a:solidFill>
                  <a:srgbClr val="FF0000"/>
                </a:solidFill>
              </a:rPr>
              <a:t>výskat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59551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Vískat </a:t>
            </a:r>
            <a:r>
              <a:rPr lang="cs-CZ" sz="2800" b="1" dirty="0" smtClean="0"/>
              <a:t>ve vlasech.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6845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Doplň a opakuj si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prstClr val="black"/>
                </a:solidFill>
              </a:rPr>
              <a:t>v_t</a:t>
            </a:r>
            <a:r>
              <a:rPr lang="cs-CZ" sz="2800" b="1" dirty="0" smtClean="0">
                <a:solidFill>
                  <a:prstClr val="black"/>
                </a:solidFill>
              </a:rPr>
              <a:t> věnec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prstClr val="black"/>
                </a:solidFill>
              </a:rPr>
              <a:t>v_žka</a:t>
            </a:r>
            <a:r>
              <a:rPr lang="cs-CZ" sz="2800" b="1" dirty="0" smtClean="0">
                <a:solidFill>
                  <a:prstClr val="black"/>
                </a:solidFill>
              </a:rPr>
              <a:t> zámku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prstClr val="black"/>
                </a:solidFill>
              </a:rPr>
              <a:t>v_š</a:t>
            </a:r>
            <a:r>
              <a:rPr lang="cs-CZ" sz="2800" b="1" dirty="0" smtClean="0">
                <a:solidFill>
                  <a:prstClr val="black"/>
                </a:solidFill>
              </a:rPr>
              <a:t> odpověď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</a:t>
            </a:r>
            <a:r>
              <a:rPr lang="cs-CZ" sz="2800" b="1" dirty="0" smtClean="0">
                <a:solidFill>
                  <a:prstClr val="black"/>
                </a:solidFill>
              </a:rPr>
              <a:t>es </a:t>
            </a:r>
            <a:r>
              <a:rPr lang="cs-CZ" sz="2800" b="1" dirty="0" err="1" smtClean="0">
                <a:solidFill>
                  <a:prstClr val="black"/>
                </a:solidFill>
              </a:rPr>
              <a:t>v_je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prstClr val="black"/>
                </a:solidFill>
              </a:rPr>
              <a:t>ystoupej </a:t>
            </a:r>
            <a:r>
              <a:rPr lang="cs-CZ" sz="2800" b="1" dirty="0" err="1" smtClean="0">
                <a:solidFill>
                  <a:prstClr val="black"/>
                </a:solidFill>
              </a:rPr>
              <a:t>v_š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8459" y="4627619"/>
            <a:ext cx="2433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prstClr val="black"/>
                </a:solidFill>
              </a:rPr>
              <a:t>zdušný </a:t>
            </a:r>
            <a:r>
              <a:rPr lang="cs-CZ" sz="2800" b="1" dirty="0" err="1" smtClean="0">
                <a:solidFill>
                  <a:prstClr val="black"/>
                </a:solidFill>
              </a:rPr>
              <a:t>v_r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</a:t>
            </a:r>
            <a:r>
              <a:rPr lang="cs-CZ" sz="2800" b="1" dirty="0" smtClean="0">
                <a:solidFill>
                  <a:prstClr val="black"/>
                </a:solidFill>
              </a:rPr>
              <a:t>rach </a:t>
            </a:r>
            <a:r>
              <a:rPr lang="cs-CZ" sz="2800" b="1" dirty="0" err="1" smtClean="0">
                <a:solidFill>
                  <a:prstClr val="black"/>
                </a:solidFill>
              </a:rPr>
              <a:t>v_ří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8459" y="594528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prstClr val="black"/>
                </a:solidFill>
              </a:rPr>
              <a:t>v</a:t>
            </a:r>
            <a:r>
              <a:rPr lang="cs-CZ" sz="2800" b="1" dirty="0" err="1" smtClean="0">
                <a:solidFill>
                  <a:prstClr val="black"/>
                </a:solidFill>
              </a:rPr>
              <a:t>_sel</a:t>
            </a:r>
            <a:r>
              <a:rPr lang="cs-CZ" sz="2800" b="1" dirty="0" smtClean="0">
                <a:solidFill>
                  <a:prstClr val="black"/>
                </a:solidFill>
              </a:rPr>
              <a:t> obilí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t věnec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žka zámku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š odpověď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pes v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>
                <a:solidFill>
                  <a:prstClr val="black"/>
                </a:solidFill>
              </a:rPr>
              <a:t>je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prstClr val="black"/>
                </a:solidFill>
              </a:rPr>
              <a:t>ystoupej v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>
                <a:solidFill>
                  <a:prstClr val="black"/>
                </a:solidFill>
              </a:rPr>
              <a:t>š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prstClr val="black"/>
                </a:solidFill>
              </a:rPr>
              <a:t>zdušný 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r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prach 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ří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v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>
                <a:solidFill>
                  <a:prstClr val="black"/>
                </a:solidFill>
              </a:rPr>
              <a:t>sel obilí</a:t>
            </a:r>
            <a:endParaRPr lang="cs-CZ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01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C00"/>
                </a:solidFill>
              </a:rPr>
              <a:t>Zdroje</a:t>
            </a:r>
            <a:endParaRPr lang="cs-CZ" b="1" dirty="0">
              <a:solidFill>
                <a:srgbClr val="FFCC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52543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Vyjmenovaná slova hrou; vydavatel – Nová škola, s.r.o., 2010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6394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252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Český jazyk – Vyjmenovaná slova po V – Zapamatuj si </vt:lpstr>
      <vt:lpstr>Zapamatuj si</vt:lpstr>
      <vt:lpstr>Zapamatuj si</vt:lpstr>
      <vt:lpstr>Zapamatuj si</vt:lpstr>
      <vt:lpstr>Zapamatuj si</vt:lpstr>
      <vt:lpstr>Zapamatuj si</vt:lpstr>
      <vt:lpstr>Doplň a opakuj si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61</cp:revision>
  <dcterms:created xsi:type="dcterms:W3CDTF">2011-12-02T14:06:03Z</dcterms:created>
  <dcterms:modified xsi:type="dcterms:W3CDTF">2012-10-29T12:43:18Z</dcterms:modified>
</cp:coreProperties>
</file>