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58" r:id="rId3"/>
    <p:sldId id="259" r:id="rId4"/>
    <p:sldId id="265" r:id="rId5"/>
    <p:sldId id="263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99"/>
    <a:srgbClr val="A71409"/>
    <a:srgbClr val="0000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10061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83760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31316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96428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2658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74763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28811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45495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72356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29021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74614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DFD3268-FBDA-4C55-8FE6-929E50E0729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93294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1412776"/>
            <a:ext cx="7772400" cy="792089"/>
          </a:xfrm>
        </p:spPr>
        <p:txBody>
          <a:bodyPr>
            <a:normAutofit fontScale="90000"/>
          </a:bodyPr>
          <a:lstStyle/>
          <a:p>
            <a:r>
              <a:rPr lang="cs-CZ" sz="4800" b="1" dirty="0" smtClean="0">
                <a:effectLst>
                  <a:outerShdw sx="1000" sy="1000" algn="tl">
                    <a:schemeClr val="tx1"/>
                  </a:outerShdw>
                  <a:reflection endPos="0" dir="5400000" sy="-100000" algn="bl" rotWithShape="0"/>
                </a:effectLst>
              </a:rPr>
              <a:t>Český jazyk</a:t>
            </a:r>
            <a:r>
              <a:rPr lang="cs-CZ" sz="4800" b="1" dirty="0" smtClean="0">
                <a:effectLst>
                  <a:outerShdw sx="1000" sy="1000" algn="tl">
                    <a:schemeClr val="tx1">
                      <a:alpha val="51000"/>
                    </a:schemeClr>
                  </a:outerShdw>
                  <a:reflection endPos="0" dir="5400000" sy="-100000" algn="bl" rotWithShape="0"/>
                </a:effectLst>
              </a:rPr>
              <a:t> – Vyjmenovaná slova po Z </a:t>
            </a:r>
            <a:endParaRPr lang="cs-CZ" sz="4800" b="1" dirty="0">
              <a:effectLst>
                <a:outerShdw sx="1000" sy="1000" algn="tl">
                  <a:schemeClr val="tx1">
                    <a:alpha val="51000"/>
                  </a:schemeClr>
                </a:outerShdw>
                <a:reflection endPos="0" dir="5400000" sy="-100000" algn="bl" rotWithShape="0"/>
              </a:effectLst>
            </a:endParaRPr>
          </a:p>
        </p:txBody>
      </p:sp>
      <p:pic>
        <p:nvPicPr>
          <p:cNvPr id="1026" name="Picture 2" descr="C:\Users\Uživatel\Pictures\logo.bm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5029" y="5589240"/>
            <a:ext cx="3603242" cy="934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043608" y="620687"/>
            <a:ext cx="712879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dirty="0" smtClean="0"/>
              <a:t>Základní škola a Mateřská škola, Liberec, Barvířská 38/6, příspěvková organizace</a:t>
            </a:r>
            <a:endParaRPr lang="cs-CZ" sz="1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77205" y="2750799"/>
            <a:ext cx="784887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Název </a:t>
            </a:r>
            <a:r>
              <a:rPr lang="cs-CZ" sz="1600" smtClean="0"/>
              <a:t>:      </a:t>
            </a:r>
            <a:r>
              <a:rPr lang="cs-CZ" sz="1600" b="1" smtClean="0"/>
              <a:t>VY_32_inovace_19 </a:t>
            </a:r>
            <a:r>
              <a:rPr lang="cs-CZ" sz="1600" b="1" dirty="0">
                <a:effectLst>
                  <a:outerShdw sx="1000" sy="1000" algn="tl">
                    <a:schemeClr val="tx1"/>
                  </a:outerShdw>
                  <a:reflection endPos="0" dir="5400000" sy="-100000" algn="bl" rotWithShape="0"/>
                </a:effectLst>
              </a:rPr>
              <a:t>Český jazyk</a:t>
            </a:r>
            <a:r>
              <a:rPr lang="cs-CZ" sz="1600" b="1" dirty="0">
                <a:effectLst>
                  <a:outerShdw sx="1000" sy="1000" algn="tl">
                    <a:schemeClr val="tx1">
                      <a:alpha val="51000"/>
                    </a:schemeClr>
                  </a:outerShdw>
                  <a:reflection endPos="0" dir="5400000" sy="-100000" algn="bl" rotWithShape="0"/>
                </a:effectLst>
              </a:rPr>
              <a:t> – Vyjmenovaná slova </a:t>
            </a:r>
            <a:r>
              <a:rPr lang="cs-CZ" sz="1600" b="1">
                <a:effectLst>
                  <a:outerShdw sx="1000" sy="1000" algn="tl">
                    <a:schemeClr val="tx1">
                      <a:alpha val="51000"/>
                    </a:schemeClr>
                  </a:outerShdw>
                  <a:reflection endPos="0" dir="5400000" sy="-100000" algn="bl" rotWithShape="0"/>
                </a:effectLst>
              </a:rPr>
              <a:t>po Z</a:t>
            </a:r>
            <a:r>
              <a:rPr lang="cs-CZ" sz="1600" b="1" smtClean="0">
                <a:effectLst>
                  <a:outerShdw sx="1000" sy="1000" algn="tl">
                    <a:schemeClr val="tx1">
                      <a:alpha val="51000"/>
                    </a:schemeClr>
                  </a:outerShdw>
                  <a:reflection endPos="0" dir="5400000" sy="-100000" algn="bl" rotWithShape="0"/>
                </a:effectLst>
              </a:rPr>
              <a:t> </a:t>
            </a:r>
            <a:endParaRPr lang="cs-CZ" sz="1600" b="1" dirty="0" smtClean="0">
              <a:effectLst>
                <a:outerShdw sx="1000" sy="1000" algn="tl">
                  <a:schemeClr val="tx1">
                    <a:alpha val="51000"/>
                  </a:schemeClr>
                </a:outerShdw>
                <a:reflection endPos="0" dir="5400000" sy="-100000" algn="bl" rotWithShape="0"/>
              </a:effectLst>
            </a:endParaRPr>
          </a:p>
          <a:p>
            <a:r>
              <a:rPr lang="cs-CZ" sz="1600" dirty="0" smtClean="0"/>
              <a:t>Autor:        Iva Mrákotová</a:t>
            </a:r>
          </a:p>
          <a:p>
            <a:r>
              <a:rPr lang="cs-CZ" sz="1600" dirty="0" smtClean="0"/>
              <a:t>Období:     Listopad 2011</a:t>
            </a:r>
          </a:p>
          <a:p>
            <a:r>
              <a:rPr lang="cs-CZ" sz="1600" dirty="0" smtClean="0"/>
              <a:t>Věková skupina:      3. ročník</a:t>
            </a:r>
          </a:p>
          <a:p>
            <a:r>
              <a:rPr lang="cs-CZ" sz="1600" dirty="0" smtClean="0"/>
              <a:t>Tematická oblast:    Český jazyk – Vyjmenovaná slova</a:t>
            </a:r>
          </a:p>
          <a:p>
            <a:r>
              <a:rPr lang="cs-CZ" sz="1600" dirty="0" smtClean="0"/>
              <a:t>Anotace:    Představení vyjmenovaných slov a slov příbuzných.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31491866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3399"/>
                </a:solidFill>
              </a:rPr>
              <a:t>Vyjmenovaná slova po Z</a:t>
            </a:r>
            <a:endParaRPr lang="cs-CZ" b="1" dirty="0">
              <a:solidFill>
                <a:srgbClr val="FF3399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83568" y="1700808"/>
            <a:ext cx="208823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brzy</a:t>
            </a:r>
          </a:p>
          <a:p>
            <a:endParaRPr lang="cs-CZ" sz="4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2627784" y="1710709"/>
            <a:ext cx="172819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jazyk</a:t>
            </a:r>
          </a:p>
          <a:p>
            <a:endParaRPr lang="cs-CZ" sz="4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355976" y="1700808"/>
            <a:ext cx="313234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/>
              <a:t>n</a:t>
            </a:r>
            <a:r>
              <a:rPr lang="cs-CZ" sz="4800" b="1" dirty="0" smtClean="0"/>
              <a:t>azývat se</a:t>
            </a:r>
            <a:endParaRPr lang="cs-CZ" sz="4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678454" y="2904251"/>
            <a:ext cx="24482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Ruzyně</a:t>
            </a:r>
            <a:endParaRPr lang="cs-CZ" sz="4800" b="1" dirty="0"/>
          </a:p>
        </p:txBody>
      </p:sp>
    </p:spTree>
    <p:extLst>
      <p:ext uri="{BB962C8B-B14F-4D97-AF65-F5344CB8AC3E}">
        <p14:creationId xmlns:p14="http://schemas.microsoft.com/office/powerpoint/2010/main" val="27539007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000"/>
                            </p:stCondLst>
                            <p:childTnLst>
                              <p:par>
                                <p:cTn id="20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3399"/>
                </a:solidFill>
              </a:rPr>
              <a:t>Příbuzná slova</a:t>
            </a:r>
            <a:endParaRPr lang="cs-CZ" b="1" dirty="0">
              <a:solidFill>
                <a:srgbClr val="FF3399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51190" y="1268760"/>
            <a:ext cx="204199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brzy</a:t>
            </a:r>
            <a:endParaRPr lang="cs-CZ" sz="4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32501" y="2273911"/>
            <a:ext cx="201622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jazyk-</a:t>
            </a:r>
            <a:endParaRPr lang="cs-CZ" sz="4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2529966" y="2287810"/>
            <a:ext cx="269010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jazýček,</a:t>
            </a:r>
            <a:endParaRPr lang="cs-CZ" sz="48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081660" y="2273910"/>
            <a:ext cx="316274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jazykověda,</a:t>
            </a:r>
            <a:endParaRPr lang="cs-CZ" sz="48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76966" y="4293096"/>
            <a:ext cx="339097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/>
              <a:t>n</a:t>
            </a:r>
            <a:r>
              <a:rPr lang="cs-CZ" sz="4800" b="1" dirty="0" smtClean="0"/>
              <a:t>azývat se-</a:t>
            </a:r>
            <a:endParaRPr lang="cs-CZ" sz="48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768322" y="4293095"/>
            <a:ext cx="262667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vyzývavý, </a:t>
            </a:r>
            <a:endParaRPr lang="cs-CZ" sz="48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51191" y="5315507"/>
            <a:ext cx="260861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Ruzyně-</a:t>
            </a:r>
            <a:endParaRPr lang="cs-CZ" sz="48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276067" y="5315506"/>
            <a:ext cx="300835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ruzyňské</a:t>
            </a:r>
            <a:endParaRPr lang="cs-CZ" sz="4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29966" y="3212976"/>
            <a:ext cx="269010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jazykový,</a:t>
            </a:r>
            <a:endParaRPr lang="cs-CZ" sz="48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380141" y="4293093"/>
            <a:ext cx="264149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/>
              <a:t>o</a:t>
            </a:r>
            <a:r>
              <a:rPr lang="cs-CZ" sz="4800" b="1" dirty="0" smtClean="0"/>
              <a:t>zývat se</a:t>
            </a:r>
            <a:endParaRPr lang="cs-CZ" sz="48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292080" y="3212976"/>
            <a:ext cx="30963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jazylka</a:t>
            </a:r>
            <a:endParaRPr lang="cs-CZ" sz="4800" b="1" dirty="0"/>
          </a:p>
        </p:txBody>
      </p:sp>
    </p:spTree>
    <p:extLst>
      <p:ext uri="{BB962C8B-B14F-4D97-AF65-F5344CB8AC3E}">
        <p14:creationId xmlns:p14="http://schemas.microsoft.com/office/powerpoint/2010/main" val="13196066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000"/>
                            </p:stCondLst>
                            <p:childTnLst>
                              <p:par>
                                <p:cTn id="2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8000"/>
                            </p:stCondLst>
                            <p:childTnLst>
                              <p:par>
                                <p:cTn id="2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0"/>
                            </p:stCondLst>
                            <p:childTnLst>
                              <p:par>
                                <p:cTn id="3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2000"/>
                            </p:stCondLst>
                            <p:childTnLst>
                              <p:par>
                                <p:cTn id="3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4000"/>
                            </p:stCondLst>
                            <p:childTnLst>
                              <p:par>
                                <p:cTn id="4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6000"/>
                            </p:stCondLst>
                            <p:childTnLst>
                              <p:par>
                                <p:cTn id="4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8000"/>
                            </p:stCondLst>
                            <p:childTnLst>
                              <p:par>
                                <p:cTn id="5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20000"/>
                            </p:stCondLst>
                            <p:childTnLst>
                              <p:par>
                                <p:cTn id="5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4" grpId="0"/>
      <p:bldP spid="17" grpId="0"/>
      <p:bldP spid="1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3399"/>
                </a:solidFill>
              </a:rPr>
              <a:t>Zapamatuj si</a:t>
            </a:r>
            <a:endParaRPr lang="cs-CZ" b="1" dirty="0">
              <a:solidFill>
                <a:srgbClr val="FF3399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935769" y="1309935"/>
            <a:ext cx="172819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brzy</a:t>
            </a:r>
            <a:endParaRPr lang="cs-CZ" sz="4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95936" y="1309936"/>
            <a:ext cx="7920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x</a:t>
            </a:r>
            <a:endParaRPr lang="cs-CZ" sz="4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5197030" y="1320667"/>
            <a:ext cx="218328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brzičko</a:t>
            </a:r>
            <a:endParaRPr lang="cs-CZ" sz="4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755576" y="2456313"/>
            <a:ext cx="303181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Vstával velmi </a:t>
            </a:r>
            <a:r>
              <a:rPr lang="cs-CZ" sz="2800" b="1" dirty="0" smtClean="0">
                <a:solidFill>
                  <a:srgbClr val="FF0000"/>
                </a:solidFill>
              </a:rPr>
              <a:t>brzy</a:t>
            </a:r>
            <a:r>
              <a:rPr lang="cs-CZ" sz="2800" b="1" dirty="0" smtClean="0"/>
              <a:t>.</a:t>
            </a:r>
            <a:endParaRPr lang="cs-CZ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076056" y="2456313"/>
            <a:ext cx="345638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Brzičko</a:t>
            </a:r>
            <a:r>
              <a:rPr lang="cs-CZ" sz="2800" b="1" dirty="0" smtClean="0"/>
              <a:t> je slovo s příponou </a:t>
            </a:r>
            <a:r>
              <a:rPr lang="cs-CZ" sz="2800" b="1" dirty="0" smtClean="0">
                <a:solidFill>
                  <a:srgbClr val="FF0000"/>
                </a:solidFill>
              </a:rPr>
              <a:t>-</a:t>
            </a:r>
            <a:r>
              <a:rPr lang="cs-CZ" sz="2800" b="1" dirty="0" err="1" smtClean="0">
                <a:solidFill>
                  <a:srgbClr val="FF0000"/>
                </a:solidFill>
              </a:rPr>
              <a:t>ičko</a:t>
            </a:r>
            <a:r>
              <a:rPr lang="cs-CZ" sz="2800" b="1" dirty="0" smtClean="0"/>
              <a:t>.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1359705" y="3789036"/>
            <a:ext cx="288032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nazývat</a:t>
            </a:r>
            <a:endParaRPr lang="cs-CZ" sz="4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5197031" y="3789038"/>
            <a:ext cx="270365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zívat</a:t>
            </a:r>
            <a:endParaRPr lang="cs-CZ" sz="48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038568" y="3789037"/>
            <a:ext cx="89674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x</a:t>
            </a:r>
            <a:endParaRPr lang="cs-CZ" sz="48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88055" y="5013176"/>
            <a:ext cx="385197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Jak se </a:t>
            </a:r>
            <a:r>
              <a:rPr lang="cs-CZ" sz="2800" b="1" dirty="0" smtClean="0">
                <a:solidFill>
                  <a:srgbClr val="FF0000"/>
                </a:solidFill>
              </a:rPr>
              <a:t>nazývá </a:t>
            </a:r>
            <a:r>
              <a:rPr lang="cs-CZ" sz="2800" b="1" dirty="0" smtClean="0"/>
              <a:t>tvoje rodná obec?</a:t>
            </a:r>
            <a:endParaRPr lang="cs-CZ" sz="28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820669" y="5013176"/>
            <a:ext cx="399980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Když jsem unavený, chce se mi </a:t>
            </a:r>
            <a:r>
              <a:rPr lang="cs-CZ" sz="2800" b="1" dirty="0" smtClean="0">
                <a:solidFill>
                  <a:srgbClr val="FF0000"/>
                </a:solidFill>
              </a:rPr>
              <a:t>zívat</a:t>
            </a:r>
            <a:r>
              <a:rPr lang="cs-CZ" sz="2800" b="1" dirty="0" smtClean="0"/>
              <a:t>.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2404058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000"/>
                            </p:stCondLst>
                            <p:childTnLst>
                              <p:par>
                                <p:cTn id="20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8000"/>
                            </p:stCondLst>
                            <p:childTnLst>
                              <p:par>
                                <p:cTn id="25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0"/>
                            </p:stCondLst>
                            <p:childTnLst>
                              <p:par>
                                <p:cTn id="3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2000"/>
                            </p:stCondLst>
                            <p:childTnLst>
                              <p:par>
                                <p:cTn id="3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4000"/>
                            </p:stCondLst>
                            <p:childTnLst>
                              <p:par>
                                <p:cTn id="4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6000"/>
                            </p:stCondLst>
                            <p:childTnLst>
                              <p:par>
                                <p:cTn id="4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8000"/>
                            </p:stCondLst>
                            <p:childTnLst>
                              <p:par>
                                <p:cTn id="5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3399"/>
                </a:solidFill>
              </a:rPr>
              <a:t>Zdroje</a:t>
            </a:r>
            <a:endParaRPr lang="cs-CZ" b="1" dirty="0">
              <a:solidFill>
                <a:srgbClr val="FF3399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403648" y="1459423"/>
            <a:ext cx="68407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prstClr val="black"/>
                </a:solidFill>
              </a:rPr>
              <a:t>Vyjmenovaná slova hrou; vydavatel – Nová škola, s.r.o., 2010</a:t>
            </a:r>
            <a:endParaRPr lang="cs-CZ" b="1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30716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263</TotalTime>
  <Words>138</Words>
  <Application>Microsoft Office PowerPoint</Application>
  <PresentationFormat>Předvádění na obrazovce (4:3)</PresentationFormat>
  <Paragraphs>38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Český jazyk – Vyjmenovaná slova po Z </vt:lpstr>
      <vt:lpstr>Vyjmenovaná slova po Z</vt:lpstr>
      <vt:lpstr>Příbuzná slova</vt:lpstr>
      <vt:lpstr>Zapamatuj si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Uživatel</cp:lastModifiedBy>
  <cp:revision>77</cp:revision>
  <dcterms:created xsi:type="dcterms:W3CDTF">2011-12-02T14:06:03Z</dcterms:created>
  <dcterms:modified xsi:type="dcterms:W3CDTF">2012-10-29T12:43:46Z</dcterms:modified>
</cp:coreProperties>
</file>