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302" r:id="rId3"/>
    <p:sldId id="285" r:id="rId4"/>
    <p:sldId id="307" r:id="rId5"/>
    <p:sldId id="300" r:id="rId6"/>
    <p:sldId id="308" r:id="rId7"/>
    <p:sldId id="290" r:id="rId8"/>
    <p:sldId id="291" r:id="rId9"/>
    <p:sldId id="293" r:id="rId10"/>
    <p:sldId id="294" r:id="rId11"/>
    <p:sldId id="303" r:id="rId12"/>
    <p:sldId id="298" r:id="rId13"/>
    <p:sldId id="299" r:id="rId14"/>
    <p:sldId id="305" r:id="rId15"/>
    <p:sldId id="30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5" d="100"/>
          <a:sy n="105" d="100"/>
        </p:scale>
        <p:origin x="-1320" y="-1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565932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Druhy potrubí pro vytápění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Potrubí, vytápění, materiál,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izolace, dilatace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16 – 17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Druhy </a:t>
            </a:r>
            <a:r>
              <a:rPr lang="cs-CZ" sz="2400" b="1" dirty="0" smtClean="0"/>
              <a:t>potrubí pro vytápění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VY_32_INOVACE_18_361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276872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/>
              <a:t>Druhy trubek a trub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0" y="1844824"/>
            <a:ext cx="8229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Druhy </a:t>
            </a: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potrubí pro vytápění</a:t>
            </a: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541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8320" y="1036175"/>
            <a:ext cx="8229600" cy="883383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Materiály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potrubí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4298" y="1988840"/>
            <a:ext cx="8735404" cy="3771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Musíme respektovat</a:t>
            </a:r>
            <a:r>
              <a:rPr lang="cs-CZ" sz="2400" b="1" dirty="0" smtClean="0"/>
              <a:t>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800" b="1" dirty="0"/>
          </a:p>
          <a:p>
            <a:pPr>
              <a:buFontTx/>
              <a:buChar char="-"/>
            </a:pPr>
            <a:r>
              <a:rPr lang="cs-CZ" sz="2000" dirty="0" smtClean="0"/>
              <a:t>Provozní </a:t>
            </a:r>
            <a:r>
              <a:rPr lang="cs-CZ" sz="2000" dirty="0"/>
              <a:t>podmínky (tlak, teplota, </a:t>
            </a:r>
            <a:r>
              <a:rPr lang="cs-CZ" sz="2000" dirty="0" smtClean="0"/>
              <a:t>životnost)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Vlastnosti </a:t>
            </a:r>
            <a:r>
              <a:rPr lang="cs-CZ" sz="2000" dirty="0"/>
              <a:t>zvoleného </a:t>
            </a:r>
            <a:r>
              <a:rPr lang="cs-CZ" sz="2000" dirty="0" smtClean="0"/>
              <a:t>materiálu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Odpovídající </a:t>
            </a:r>
            <a:r>
              <a:rPr lang="cs-CZ" sz="2000" dirty="0"/>
              <a:t>postup montáže (typ spoje, nářadí, </a:t>
            </a:r>
            <a:r>
              <a:rPr lang="cs-CZ" sz="2000" dirty="0" smtClean="0"/>
              <a:t>pomůcky)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Skladování</a:t>
            </a:r>
            <a:r>
              <a:rPr lang="cs-CZ" sz="2000" dirty="0"/>
              <a:t>, doprava, </a:t>
            </a:r>
            <a:r>
              <a:rPr lang="cs-CZ" sz="2000" dirty="0" smtClean="0"/>
              <a:t>manipulace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55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412776"/>
            <a:ext cx="8735404" cy="3771194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000" dirty="0" smtClean="0"/>
              <a:t>Vedení </a:t>
            </a:r>
            <a:r>
              <a:rPr lang="cs-CZ" sz="2000" dirty="0"/>
              <a:t>a montáž </a:t>
            </a:r>
            <a:r>
              <a:rPr lang="cs-CZ" sz="2000" dirty="0" smtClean="0"/>
              <a:t>rozvodů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Způsob </a:t>
            </a:r>
            <a:r>
              <a:rPr lang="cs-CZ" sz="2000" dirty="0"/>
              <a:t>upevnění </a:t>
            </a:r>
            <a:r>
              <a:rPr lang="cs-CZ" sz="2000" dirty="0" smtClean="0"/>
              <a:t>potrubí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/>
              <a:t>Řešení dilatace </a:t>
            </a:r>
            <a:r>
              <a:rPr lang="cs-CZ" sz="2000" dirty="0" smtClean="0"/>
              <a:t>potrubí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Řešení </a:t>
            </a:r>
            <a:r>
              <a:rPr lang="cs-CZ" sz="2000" dirty="0"/>
              <a:t>tepelné </a:t>
            </a:r>
            <a:r>
              <a:rPr lang="cs-CZ" sz="2000" dirty="0" smtClean="0"/>
              <a:t>izolace</a:t>
            </a:r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r>
              <a:rPr lang="cs-CZ" sz="2000" dirty="0"/>
              <a:t>Kombinace </a:t>
            </a:r>
            <a:r>
              <a:rPr lang="cs-CZ" sz="2000" dirty="0" smtClean="0"/>
              <a:t>materiálů</a:t>
            </a:r>
          </a:p>
          <a:p>
            <a:pPr>
              <a:buFontTx/>
              <a:buChar char="-"/>
            </a:pPr>
            <a:endParaRPr lang="cs-CZ" sz="2000" dirty="0"/>
          </a:p>
          <a:p>
            <a:pPr>
              <a:buFontTx/>
              <a:buChar char="-"/>
            </a:pPr>
            <a:r>
              <a:rPr lang="cs-CZ" sz="2000" dirty="0"/>
              <a:t>Uvedení do provozu (propláchnutí, tlaková zkouška)</a:t>
            </a:r>
          </a:p>
          <a:p>
            <a:pPr marL="0" indent="0">
              <a:buNone/>
            </a:pPr>
            <a:endParaRPr lang="cs-CZ" sz="2000" dirty="0"/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73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052737"/>
            <a:ext cx="8735404" cy="482453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Používané materiály</a:t>
            </a:r>
          </a:p>
          <a:p>
            <a:pPr marL="0" indent="0" algn="ctr">
              <a:buNone/>
            </a:pP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2600" b="1" dirty="0" smtClean="0"/>
              <a:t>Ocel</a:t>
            </a:r>
          </a:p>
          <a:p>
            <a:pPr>
              <a:buFontTx/>
              <a:buChar char="-"/>
            </a:pPr>
            <a:r>
              <a:rPr lang="cs-CZ" sz="2600" dirty="0" smtClean="0"/>
              <a:t>základní </a:t>
            </a:r>
            <a:r>
              <a:rPr lang="cs-CZ" sz="2600" dirty="0"/>
              <a:t>provedení pro rozvody </a:t>
            </a:r>
            <a:r>
              <a:rPr lang="cs-CZ" sz="2600" dirty="0" smtClean="0"/>
              <a:t>páry</a:t>
            </a:r>
          </a:p>
          <a:p>
            <a:pPr>
              <a:buFontTx/>
              <a:buChar char="-"/>
            </a:pPr>
            <a:r>
              <a:rPr lang="cs-CZ" sz="2600" dirty="0" smtClean="0"/>
              <a:t>ÚT</a:t>
            </a:r>
            <a:r>
              <a:rPr lang="cs-CZ" sz="2600" dirty="0"/>
              <a:t>, </a:t>
            </a:r>
            <a:r>
              <a:rPr lang="cs-CZ" sz="2600" dirty="0" smtClean="0"/>
              <a:t>TUV</a:t>
            </a:r>
          </a:p>
          <a:p>
            <a:pPr>
              <a:buFontTx/>
              <a:buChar char="-"/>
            </a:pPr>
            <a:endParaRPr lang="cs-CZ" sz="2600" dirty="0"/>
          </a:p>
          <a:p>
            <a:pPr marL="0" indent="0">
              <a:buNone/>
            </a:pPr>
            <a:r>
              <a:rPr lang="cs-CZ" sz="2600" b="1" dirty="0" smtClean="0"/>
              <a:t>Nerezová ocel</a:t>
            </a:r>
          </a:p>
          <a:p>
            <a:pPr>
              <a:buFontTx/>
              <a:buChar char="-"/>
            </a:pPr>
            <a:r>
              <a:rPr lang="cs-CZ" sz="2600" dirty="0" smtClean="0"/>
              <a:t>rozvody </a:t>
            </a:r>
            <a:r>
              <a:rPr lang="cs-CZ" sz="2600" dirty="0"/>
              <a:t>kondenzátu, </a:t>
            </a:r>
            <a:r>
              <a:rPr lang="cs-CZ" sz="2600" dirty="0" smtClean="0"/>
              <a:t>speciální užití</a:t>
            </a:r>
          </a:p>
          <a:p>
            <a:pPr>
              <a:buFontTx/>
              <a:buChar char="-"/>
            </a:pPr>
            <a:endParaRPr lang="cs-CZ" sz="2600" dirty="0"/>
          </a:p>
          <a:p>
            <a:pPr marL="0" indent="0">
              <a:buNone/>
            </a:pPr>
            <a:r>
              <a:rPr lang="cs-CZ" sz="2600" b="1" dirty="0" smtClean="0"/>
              <a:t>Pozinkovaná ocel</a:t>
            </a:r>
          </a:p>
          <a:p>
            <a:pPr marL="0" indent="0">
              <a:buNone/>
            </a:pPr>
            <a:r>
              <a:rPr lang="cs-CZ" sz="2600" dirty="0" smtClean="0"/>
              <a:t>- </a:t>
            </a:r>
            <a:r>
              <a:rPr lang="cs-CZ" sz="2600" dirty="0"/>
              <a:t>rozvody TUV, studené </a:t>
            </a:r>
            <a:r>
              <a:rPr lang="cs-CZ" sz="2600" dirty="0" smtClean="0"/>
              <a:t>vody</a:t>
            </a:r>
            <a:endParaRPr lang="cs-CZ" sz="2600" dirty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13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735404" cy="4824536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51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Používané materiály</a:t>
            </a:r>
          </a:p>
          <a:p>
            <a:pPr marL="0" indent="0" algn="ctr">
              <a:buNone/>
            </a:pP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3800" b="1" dirty="0" smtClean="0"/>
              <a:t>PPR</a:t>
            </a:r>
          </a:p>
          <a:p>
            <a:pPr>
              <a:buFontTx/>
              <a:buChar char="-"/>
            </a:pPr>
            <a:r>
              <a:rPr lang="cs-CZ" sz="3800" dirty="0" smtClean="0"/>
              <a:t>rozvody </a:t>
            </a:r>
            <a:r>
              <a:rPr lang="cs-CZ" sz="3800" dirty="0"/>
              <a:t>TUV, studené vody, </a:t>
            </a:r>
            <a:r>
              <a:rPr lang="cs-CZ" sz="3800" dirty="0" smtClean="0"/>
              <a:t>různých chemikálií</a:t>
            </a:r>
            <a:endParaRPr lang="cs-CZ" sz="3800" dirty="0"/>
          </a:p>
          <a:p>
            <a:pPr>
              <a:buFontTx/>
              <a:buChar char="-"/>
            </a:pPr>
            <a:r>
              <a:rPr lang="cs-CZ" sz="3800" dirty="0" smtClean="0"/>
              <a:t>PEX </a:t>
            </a:r>
            <a:r>
              <a:rPr lang="cs-CZ" sz="3800" dirty="0"/>
              <a:t>rozvody ÚT (teplotní omezení), </a:t>
            </a:r>
            <a:r>
              <a:rPr lang="cs-CZ" sz="3800" dirty="0" smtClean="0"/>
              <a:t>TUV</a:t>
            </a:r>
          </a:p>
          <a:p>
            <a:pPr>
              <a:buFontTx/>
              <a:buChar char="-"/>
            </a:pPr>
            <a:endParaRPr lang="cs-CZ" sz="3800" dirty="0"/>
          </a:p>
          <a:p>
            <a:pPr marL="0" indent="0">
              <a:buNone/>
            </a:pPr>
            <a:r>
              <a:rPr lang="cs-CZ" sz="3800" b="1" dirty="0" smtClean="0"/>
              <a:t>Měď </a:t>
            </a:r>
          </a:p>
          <a:p>
            <a:pPr marL="0" indent="0">
              <a:buNone/>
            </a:pPr>
            <a:r>
              <a:rPr lang="cs-CZ" sz="3800" dirty="0" smtClean="0"/>
              <a:t>- rozvody </a:t>
            </a:r>
            <a:r>
              <a:rPr lang="cs-CZ" sz="3800" dirty="0"/>
              <a:t>TUV</a:t>
            </a:r>
          </a:p>
          <a:p>
            <a:pPr marL="0" indent="0">
              <a:buNone/>
            </a:pPr>
            <a:endParaRPr lang="cs-CZ" sz="3800" b="1" dirty="0"/>
          </a:p>
          <a:p>
            <a:pPr marL="0" indent="0">
              <a:buNone/>
            </a:pPr>
            <a:r>
              <a:rPr lang="cs-CZ" sz="3800" b="1" dirty="0" smtClean="0"/>
              <a:t>Laminát </a:t>
            </a:r>
          </a:p>
          <a:p>
            <a:pPr marL="0" indent="0">
              <a:buNone/>
            </a:pPr>
            <a:r>
              <a:rPr lang="cs-CZ" sz="3800" dirty="0" smtClean="0"/>
              <a:t>- ÚT</a:t>
            </a:r>
            <a:r>
              <a:rPr lang="cs-CZ" sz="3800" dirty="0"/>
              <a:t>, TUV, kondenzátní potrubí</a:t>
            </a:r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r>
              <a:rPr lang="cs-CZ" sz="3800" b="1" dirty="0" err="1" smtClean="0"/>
              <a:t>Polybuten</a:t>
            </a:r>
            <a:r>
              <a:rPr lang="cs-CZ" sz="3800" b="1" dirty="0" smtClean="0"/>
              <a:t> </a:t>
            </a:r>
          </a:p>
          <a:p>
            <a:pPr marL="0" indent="0">
              <a:buNone/>
            </a:pPr>
            <a:r>
              <a:rPr lang="cs-CZ" sz="3800" dirty="0" smtClean="0"/>
              <a:t>- rozvody </a:t>
            </a:r>
            <a:r>
              <a:rPr lang="cs-CZ" sz="3800" dirty="0"/>
              <a:t>TUV, průmyslové rozvody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76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74040"/>
            <a:ext cx="8229600" cy="842792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Tenkostěnné přesné bezešvé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trubky</a:t>
            </a:r>
            <a:b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2000" b="1" dirty="0"/>
              <a:t>(</a:t>
            </a:r>
            <a:r>
              <a:rPr lang="cs-CZ" sz="2000" b="1" dirty="0" err="1"/>
              <a:t>tl</a:t>
            </a:r>
            <a:r>
              <a:rPr lang="cs-CZ" sz="2000" b="1" dirty="0"/>
              <a:t>. 1,0 – 1,5mm</a:t>
            </a:r>
            <a:r>
              <a:rPr lang="cs-CZ" sz="2000" b="1" dirty="0" smtClean="0"/>
              <a:t>)</a:t>
            </a:r>
            <a:endParaRPr lang="cs-CZ" sz="2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916832"/>
            <a:ext cx="8735404" cy="40619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 smtClean="0"/>
              <a:t>Výroba</a:t>
            </a:r>
          </a:p>
          <a:p>
            <a:pPr>
              <a:buFontTx/>
              <a:buChar char="-"/>
            </a:pPr>
            <a:r>
              <a:rPr lang="cs-CZ" sz="1600" dirty="0" smtClean="0"/>
              <a:t>Tažením</a:t>
            </a:r>
          </a:p>
          <a:p>
            <a:pPr>
              <a:buFontTx/>
              <a:buChar char="-"/>
            </a:pPr>
            <a:r>
              <a:rPr lang="cs-CZ" sz="1600" dirty="0" smtClean="0"/>
              <a:t>válcováním </a:t>
            </a:r>
            <a:r>
              <a:rPr lang="cs-CZ" sz="1600" dirty="0"/>
              <a:t>za </a:t>
            </a:r>
            <a:r>
              <a:rPr lang="cs-CZ" sz="1600" dirty="0" smtClean="0"/>
              <a:t>studena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1600" b="1" dirty="0"/>
              <a:t>Třída </a:t>
            </a:r>
            <a:endParaRPr lang="cs-CZ" sz="1600" b="1" dirty="0" smtClean="0"/>
          </a:p>
          <a:p>
            <a:pPr>
              <a:buFontTx/>
              <a:buChar char="-"/>
            </a:pPr>
            <a:r>
              <a:rPr lang="cs-CZ" sz="1600" dirty="0" smtClean="0"/>
              <a:t>11</a:t>
            </a:r>
            <a:r>
              <a:rPr lang="cs-CZ" sz="1600" dirty="0"/>
              <a:t>, třída </a:t>
            </a:r>
            <a:r>
              <a:rPr lang="cs-CZ" sz="1600" dirty="0" smtClean="0"/>
              <a:t>12</a:t>
            </a:r>
          </a:p>
          <a:p>
            <a:pPr>
              <a:buFontTx/>
              <a:buChar char="-"/>
            </a:pPr>
            <a:r>
              <a:rPr lang="cs-CZ" sz="1600" dirty="0" smtClean="0"/>
              <a:t>na </a:t>
            </a:r>
            <a:r>
              <a:rPr lang="cs-CZ" sz="1600" dirty="0"/>
              <a:t>vnitřním i vnějším povrchu ochrana proti korozi</a:t>
            </a:r>
          </a:p>
          <a:p>
            <a:pPr marL="0" indent="0">
              <a:buNone/>
            </a:pPr>
            <a:r>
              <a:rPr lang="cs-CZ" sz="1600" dirty="0" smtClean="0"/>
              <a:t>(ochranná </a:t>
            </a:r>
            <a:r>
              <a:rPr lang="cs-CZ" sz="1600" dirty="0"/>
              <a:t>vrstva z plastu (PP, PVC), poniklovány, </a:t>
            </a:r>
            <a:r>
              <a:rPr lang="cs-CZ" sz="1600" dirty="0" smtClean="0"/>
              <a:t>pochromovány)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1600" b="1" dirty="0" smtClean="0"/>
              <a:t>Značení</a:t>
            </a:r>
          </a:p>
          <a:p>
            <a:pPr marL="0" indent="0">
              <a:buNone/>
            </a:pPr>
            <a:r>
              <a:rPr lang="cs-CZ" sz="1600" dirty="0" smtClean="0"/>
              <a:t>- 15x1 (vnější </a:t>
            </a:r>
            <a:r>
              <a:rPr lang="cs-CZ" sz="1600" dirty="0"/>
              <a:t>průměr x tloušťka stěny </a:t>
            </a:r>
            <a:r>
              <a:rPr lang="cs-CZ" sz="1600" dirty="0" smtClean="0"/>
              <a:t>trubky, mm)</a:t>
            </a:r>
            <a:endParaRPr lang="cs-CZ" sz="16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1600" dirty="0" smtClean="0"/>
              <a:t>- spojování </a:t>
            </a:r>
            <a:r>
              <a:rPr lang="cs-CZ" sz="1600" dirty="0"/>
              <a:t>trubek pomocí typizovaných tvarovek, které </a:t>
            </a:r>
            <a:r>
              <a:rPr lang="cs-CZ" sz="1600" dirty="0" err="1"/>
              <a:t>nalisováváme</a:t>
            </a:r>
            <a:r>
              <a:rPr lang="cs-CZ" sz="1600" dirty="0"/>
              <a:t>.</a:t>
            </a:r>
          </a:p>
          <a:p>
            <a:pPr marL="0" indent="0">
              <a:buNone/>
            </a:pPr>
            <a:r>
              <a:rPr lang="cs-CZ" sz="1600" dirty="0" smtClean="0"/>
              <a:t>- délka </a:t>
            </a:r>
            <a:r>
              <a:rPr lang="cs-CZ" sz="1600" dirty="0"/>
              <a:t>tyčí 6m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17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56148"/>
            <a:ext cx="8229600" cy="744660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Měděné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potrubí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700808"/>
            <a:ext cx="8735404" cy="42779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- Trubky </a:t>
            </a:r>
            <a:r>
              <a:rPr lang="cs-CZ" sz="2000" dirty="0"/>
              <a:t>musí být vyrobeny podle </a:t>
            </a:r>
            <a:r>
              <a:rPr lang="cs-CZ" sz="2000" b="1" dirty="0"/>
              <a:t>DIN 1746 </a:t>
            </a:r>
            <a:r>
              <a:rPr lang="cs-CZ" sz="2000" dirty="0"/>
              <a:t>(německá norma)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Norma </a:t>
            </a:r>
            <a:r>
              <a:rPr lang="cs-CZ" sz="2000" b="1" dirty="0"/>
              <a:t>garantuje</a:t>
            </a:r>
          </a:p>
          <a:p>
            <a:pPr>
              <a:buFontTx/>
              <a:buChar char="-"/>
            </a:pPr>
            <a:r>
              <a:rPr lang="cs-CZ" sz="2000" dirty="0" smtClean="0"/>
              <a:t>Rozměr </a:t>
            </a:r>
            <a:r>
              <a:rPr lang="cs-CZ" sz="2000" dirty="0"/>
              <a:t>vnějšího průměru, tloušťku stěny, dodržení </a:t>
            </a:r>
            <a:r>
              <a:rPr lang="cs-CZ" sz="2000" dirty="0" smtClean="0"/>
              <a:t>tolerancí</a:t>
            </a:r>
          </a:p>
          <a:p>
            <a:pPr>
              <a:buFontTx/>
              <a:buChar char="-"/>
            </a:pPr>
            <a:r>
              <a:rPr lang="cs-CZ" sz="2000" dirty="0" smtClean="0"/>
              <a:t>Kvalitu </a:t>
            </a:r>
            <a:r>
              <a:rPr lang="cs-CZ" sz="2000" dirty="0"/>
              <a:t>použitého materiálu (SF-</a:t>
            </a:r>
            <a:r>
              <a:rPr lang="cs-CZ" sz="2000" dirty="0" err="1"/>
              <a:t>Cu</a:t>
            </a:r>
            <a:r>
              <a:rPr lang="cs-CZ" sz="2000" dirty="0"/>
              <a:t> deoxidovaná </a:t>
            </a:r>
            <a:r>
              <a:rPr lang="cs-CZ" sz="2000" dirty="0" smtClean="0"/>
              <a:t>měď)</a:t>
            </a:r>
          </a:p>
          <a:p>
            <a:pPr>
              <a:buFontTx/>
              <a:buChar char="-"/>
            </a:pPr>
            <a:r>
              <a:rPr lang="cs-CZ" sz="2000" dirty="0" smtClean="0"/>
              <a:t>Pevnost </a:t>
            </a:r>
            <a:r>
              <a:rPr lang="cs-CZ" sz="2000" dirty="0"/>
              <a:t>v </a:t>
            </a:r>
            <a:r>
              <a:rPr lang="cs-CZ" sz="2000" dirty="0" smtClean="0"/>
              <a:t>tahu</a:t>
            </a:r>
          </a:p>
          <a:p>
            <a:pPr>
              <a:buFontTx/>
              <a:buChar char="-"/>
            </a:pPr>
            <a:endParaRPr lang="cs-CZ" sz="2000" dirty="0"/>
          </a:p>
          <a:p>
            <a:r>
              <a:rPr lang="cs-CZ" sz="2000" b="1" dirty="0"/>
              <a:t>F 22 </a:t>
            </a:r>
            <a:r>
              <a:rPr lang="cs-CZ" sz="2000" dirty="0"/>
              <a:t>– </a:t>
            </a:r>
            <a:r>
              <a:rPr lang="cs-CZ" sz="2000" b="1" dirty="0"/>
              <a:t>měkké</a:t>
            </a:r>
            <a:r>
              <a:rPr lang="cs-CZ" sz="2000" dirty="0"/>
              <a:t> – v kotoučích do rozměru 22x1 mm, délka 25 nebo 50m</a:t>
            </a:r>
          </a:p>
          <a:p>
            <a:r>
              <a:rPr lang="cs-CZ" sz="2000" b="1" dirty="0"/>
              <a:t>F 30, 37 </a:t>
            </a:r>
            <a:r>
              <a:rPr lang="cs-CZ" sz="2000" dirty="0"/>
              <a:t>– </a:t>
            </a:r>
            <a:r>
              <a:rPr lang="cs-CZ" sz="2000" b="1" dirty="0"/>
              <a:t>tvrdé </a:t>
            </a:r>
            <a:r>
              <a:rPr lang="cs-CZ" sz="2000" dirty="0"/>
              <a:t>– tyče o délce 5m, DN 10 až DN 50 (12x1mm až 54x2mm)</a:t>
            </a:r>
          </a:p>
          <a:p>
            <a:r>
              <a:rPr lang="cs-CZ" sz="2000" b="1" dirty="0"/>
              <a:t>F 25 </a:t>
            </a:r>
            <a:r>
              <a:rPr lang="cs-CZ" sz="2000" dirty="0"/>
              <a:t>– </a:t>
            </a:r>
            <a:r>
              <a:rPr lang="cs-CZ" sz="2000" b="1" dirty="0"/>
              <a:t>polotvrdé</a:t>
            </a:r>
            <a:r>
              <a:rPr lang="cs-CZ" sz="2000" dirty="0"/>
              <a:t> - tyče o délce 5m do rozměru 28x1mm, zpracování </a:t>
            </a:r>
            <a:r>
              <a:rPr lang="cs-CZ" sz="2000" dirty="0" smtClean="0"/>
              <a:t>jako tvrdé trubky</a:t>
            </a: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50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767" y="1628800"/>
            <a:ext cx="8604464" cy="40619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/>
              <a:t>Spojování měděných trubek</a:t>
            </a:r>
          </a:p>
          <a:p>
            <a:pPr>
              <a:buFontTx/>
              <a:buChar char="-"/>
            </a:pPr>
            <a:r>
              <a:rPr lang="cs-CZ" sz="2000" dirty="0" smtClean="0"/>
              <a:t>Kapilární </a:t>
            </a:r>
            <a:r>
              <a:rPr lang="cs-CZ" sz="2000" dirty="0"/>
              <a:t>pájení, lisování, šroubení se svěrným </a:t>
            </a:r>
            <a:r>
              <a:rPr lang="cs-CZ" sz="2000" dirty="0" smtClean="0"/>
              <a:t>kroužkem,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Povrch </a:t>
            </a:r>
            <a:r>
              <a:rPr lang="cs-CZ" sz="2000" b="1" dirty="0" smtClean="0"/>
              <a:t>trubek</a:t>
            </a:r>
          </a:p>
          <a:p>
            <a:pPr>
              <a:buFontTx/>
              <a:buChar char="-"/>
            </a:pPr>
            <a:r>
              <a:rPr lang="cs-CZ" sz="2000" dirty="0" smtClean="0"/>
              <a:t>Holé </a:t>
            </a:r>
            <a:r>
              <a:rPr lang="cs-CZ" sz="2000" dirty="0"/>
              <a:t>– měkké i tvrdé, kotouče i </a:t>
            </a:r>
            <a:r>
              <a:rPr lang="cs-CZ" sz="2000" dirty="0" smtClean="0"/>
              <a:t>tyče</a:t>
            </a:r>
          </a:p>
          <a:p>
            <a:pPr>
              <a:buFontTx/>
              <a:buChar char="-"/>
            </a:pPr>
            <a:r>
              <a:rPr lang="cs-CZ" sz="2000" dirty="0" smtClean="0"/>
              <a:t>Oplášťované </a:t>
            </a:r>
            <a:r>
              <a:rPr lang="cs-CZ" sz="2000" dirty="0"/>
              <a:t>PVC – ochrana při skladování, </a:t>
            </a:r>
            <a:r>
              <a:rPr lang="cs-CZ" sz="2000" dirty="0" smtClean="0"/>
              <a:t>manipulaci</a:t>
            </a:r>
          </a:p>
          <a:p>
            <a:pPr>
              <a:buFontTx/>
              <a:buChar char="-"/>
            </a:pPr>
            <a:r>
              <a:rPr lang="cs-CZ" sz="2000" dirty="0" smtClean="0"/>
              <a:t>Předizolované </a:t>
            </a:r>
            <a:r>
              <a:rPr lang="cs-CZ" sz="2000" dirty="0"/>
              <a:t>– PUR pěna + plášť z PVC folie </a:t>
            </a:r>
            <a:r>
              <a:rPr lang="cs-CZ" sz="2000" dirty="0" err="1"/>
              <a:t>tl</a:t>
            </a:r>
            <a:r>
              <a:rPr lang="cs-CZ" sz="2000" dirty="0"/>
              <a:t>. </a:t>
            </a:r>
            <a:r>
              <a:rPr lang="cs-CZ" sz="2000" dirty="0" smtClean="0"/>
              <a:t>0,2mm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Provozní </a:t>
            </a:r>
            <a:r>
              <a:rPr lang="cs-CZ" sz="2000" dirty="0"/>
              <a:t>teplota do </a:t>
            </a:r>
            <a:r>
              <a:rPr lang="cs-CZ" sz="2000" b="1" dirty="0"/>
              <a:t>100°C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59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14748"/>
            <a:ext cx="8229600" cy="559378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Potrubí z plastů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20580" y="1772815"/>
            <a:ext cx="8735404" cy="4032449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s-CZ" sz="2000" b="1" dirty="0" smtClean="0"/>
              <a:t>síťovaný polyetylen</a:t>
            </a:r>
            <a:r>
              <a:rPr lang="cs-CZ" sz="2000" dirty="0" smtClean="0"/>
              <a:t>: označení </a:t>
            </a:r>
            <a:r>
              <a:rPr lang="cs-CZ" sz="2000" dirty="0"/>
              <a:t>PE-X (</a:t>
            </a:r>
            <a:r>
              <a:rPr lang="cs-CZ" sz="2000" dirty="0" smtClean="0"/>
              <a:t>VPE)</a:t>
            </a:r>
          </a:p>
          <a:p>
            <a:pPr>
              <a:buFontTx/>
              <a:buChar char="-"/>
            </a:pPr>
            <a:r>
              <a:rPr lang="cs-CZ" sz="2000" b="1" dirty="0" err="1" smtClean="0"/>
              <a:t>polybutén</a:t>
            </a:r>
            <a:r>
              <a:rPr lang="cs-CZ" sz="2000" dirty="0"/>
              <a:t>: označení </a:t>
            </a:r>
            <a:r>
              <a:rPr lang="cs-CZ" sz="2000" dirty="0" smtClean="0"/>
              <a:t>PB</a:t>
            </a:r>
            <a:endParaRPr lang="cs-CZ" sz="2000" dirty="0"/>
          </a:p>
          <a:p>
            <a:pPr>
              <a:buFontTx/>
              <a:buChar char="-"/>
            </a:pPr>
            <a:r>
              <a:rPr lang="nb-NO" sz="2000" b="1" dirty="0" smtClean="0"/>
              <a:t>polypropylén </a:t>
            </a:r>
            <a:r>
              <a:rPr lang="nb-NO" sz="2000" b="1" dirty="0"/>
              <a:t>typ </a:t>
            </a:r>
            <a:r>
              <a:rPr lang="nb-NO" sz="2000" b="1" dirty="0" smtClean="0"/>
              <a:t>3</a:t>
            </a:r>
            <a:r>
              <a:rPr lang="cs-CZ" sz="2000" b="1" dirty="0" smtClean="0"/>
              <a:t>: </a:t>
            </a:r>
            <a:r>
              <a:rPr lang="cs-CZ" sz="2000" dirty="0"/>
              <a:t>označení</a:t>
            </a:r>
            <a:r>
              <a:rPr lang="nb-NO" sz="2000" dirty="0" smtClean="0"/>
              <a:t> </a:t>
            </a:r>
            <a:r>
              <a:rPr lang="nb-NO" sz="2000" dirty="0"/>
              <a:t>PP – typ 3, </a:t>
            </a:r>
            <a:r>
              <a:rPr lang="nb-NO" sz="2000" dirty="0" smtClean="0"/>
              <a:t>PPR</a:t>
            </a:r>
            <a:endParaRPr lang="cs-CZ" sz="2000" dirty="0" smtClean="0"/>
          </a:p>
          <a:p>
            <a:pPr>
              <a:buFontTx/>
              <a:buChar char="-"/>
            </a:pPr>
            <a:r>
              <a:rPr lang="cs-CZ" sz="2000" b="1" dirty="0" smtClean="0"/>
              <a:t>polypropylén </a:t>
            </a:r>
            <a:r>
              <a:rPr lang="cs-CZ" sz="2000" b="1" dirty="0"/>
              <a:t>typ </a:t>
            </a:r>
            <a:r>
              <a:rPr lang="cs-CZ" sz="2000" b="1" dirty="0" smtClean="0"/>
              <a:t>2: </a:t>
            </a:r>
            <a:r>
              <a:rPr lang="cs-CZ" sz="2000" dirty="0" smtClean="0"/>
              <a:t>označení PP </a:t>
            </a:r>
            <a:r>
              <a:rPr lang="cs-CZ" sz="2000" dirty="0"/>
              <a:t>– typ 2, PPC (pouze pro podlahové </a:t>
            </a:r>
            <a:r>
              <a:rPr lang="cs-CZ" sz="2000" dirty="0" smtClean="0"/>
              <a:t>vytápění)</a:t>
            </a:r>
          </a:p>
          <a:p>
            <a:pPr>
              <a:buFontTx/>
              <a:buChar char="-"/>
            </a:pPr>
            <a:r>
              <a:rPr lang="cs-CZ" sz="2000" b="1" dirty="0" smtClean="0"/>
              <a:t>chlorovaný </a:t>
            </a:r>
            <a:r>
              <a:rPr lang="cs-CZ" sz="2000" b="1" dirty="0" err="1" smtClean="0"/>
              <a:t>polyvinilchlorid</a:t>
            </a:r>
            <a:r>
              <a:rPr lang="cs-CZ" sz="2000" b="1" dirty="0" smtClean="0"/>
              <a:t>: </a:t>
            </a:r>
            <a:r>
              <a:rPr lang="cs-CZ" sz="2000" dirty="0" smtClean="0"/>
              <a:t>označení PVC-C</a:t>
            </a:r>
            <a:r>
              <a:rPr lang="cs-CZ" sz="2000" dirty="0"/>
              <a:t>, </a:t>
            </a:r>
            <a:r>
              <a:rPr lang="cs-CZ" sz="2000" dirty="0" smtClean="0"/>
              <a:t>C-PVC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Značení</a:t>
            </a:r>
          </a:p>
          <a:p>
            <a:pPr marL="0" indent="0">
              <a:buNone/>
            </a:pPr>
            <a:r>
              <a:rPr lang="cs-CZ" sz="2000" b="1" dirty="0" smtClean="0"/>
              <a:t>- </a:t>
            </a:r>
            <a:r>
              <a:rPr lang="cs-CZ" sz="2000" dirty="0" smtClean="0"/>
              <a:t>20x2 (vnější </a:t>
            </a:r>
            <a:r>
              <a:rPr lang="cs-CZ" sz="2000" dirty="0"/>
              <a:t>průměr x tloušťka </a:t>
            </a:r>
            <a:r>
              <a:rPr lang="cs-CZ" sz="2000" dirty="0" smtClean="0"/>
              <a:t>stěny, mm)</a:t>
            </a: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53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152202"/>
            <a:ext cx="8735404" cy="47250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Tlaková </a:t>
            </a:r>
            <a:r>
              <a:rPr lang="cs-CZ" sz="2000" b="1" dirty="0"/>
              <a:t>řada</a:t>
            </a:r>
          </a:p>
          <a:p>
            <a:pPr marL="0" indent="0">
              <a:buNone/>
            </a:pPr>
            <a:r>
              <a:rPr lang="cs-CZ" sz="2000" dirty="0" smtClean="0"/>
              <a:t>- PN 10,16,20,25: </a:t>
            </a:r>
            <a:r>
              <a:rPr lang="cs-CZ" sz="2000" dirty="0"/>
              <a:t>PB, PVC-C, PP – typ 3</a:t>
            </a:r>
          </a:p>
          <a:p>
            <a:pPr marL="0" indent="0">
              <a:buNone/>
            </a:pPr>
            <a:r>
              <a:rPr lang="cs-CZ" sz="2000" dirty="0"/>
              <a:t>PN 12,5, </a:t>
            </a:r>
            <a:r>
              <a:rPr lang="cs-CZ" sz="2000" dirty="0" smtClean="0"/>
              <a:t>20: PE-X</a:t>
            </a:r>
            <a:endParaRPr lang="cs-CZ" sz="20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2000" dirty="0" smtClean="0"/>
              <a:t>- </a:t>
            </a:r>
            <a:r>
              <a:rPr lang="cs-CZ" sz="2000" dirty="0"/>
              <a:t>pokud mají trubky stejný vnější průměr, ale jinou hodnotu PN, liší se tloušťkou stěny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b="1" dirty="0"/>
              <a:t>Spojování</a:t>
            </a:r>
          </a:p>
          <a:p>
            <a:pPr>
              <a:buFontTx/>
              <a:buChar char="-"/>
            </a:pPr>
            <a:r>
              <a:rPr lang="cs-CZ" sz="2000" dirty="0" smtClean="0"/>
              <a:t>svařování </a:t>
            </a:r>
            <a:r>
              <a:rPr lang="cs-CZ" sz="2000" b="1" dirty="0" err="1"/>
              <a:t>polyfůzní</a:t>
            </a:r>
            <a:r>
              <a:rPr lang="cs-CZ" sz="2000" dirty="0"/>
              <a:t> nebo </a:t>
            </a:r>
            <a:r>
              <a:rPr lang="cs-CZ" sz="2000" b="1" dirty="0" err="1"/>
              <a:t>elektrospojkami</a:t>
            </a:r>
            <a:r>
              <a:rPr lang="cs-CZ" sz="2000" b="1" dirty="0"/>
              <a:t> </a:t>
            </a:r>
            <a:r>
              <a:rPr lang="cs-CZ" sz="2000" dirty="0"/>
              <a:t>(PB, PP – typ </a:t>
            </a:r>
            <a:r>
              <a:rPr lang="cs-CZ" sz="2000" dirty="0" smtClean="0"/>
              <a:t>3)</a:t>
            </a:r>
          </a:p>
          <a:p>
            <a:pPr>
              <a:buFontTx/>
              <a:buChar char="-"/>
            </a:pPr>
            <a:r>
              <a:rPr lang="cs-CZ" sz="2000" dirty="0" smtClean="0"/>
              <a:t>svařování </a:t>
            </a:r>
            <a:r>
              <a:rPr lang="cs-CZ" sz="2000" dirty="0"/>
              <a:t>za studena (</a:t>
            </a:r>
            <a:r>
              <a:rPr lang="cs-CZ" sz="2000" dirty="0" smtClean="0"/>
              <a:t>PVC-C)</a:t>
            </a:r>
          </a:p>
          <a:p>
            <a:pPr>
              <a:buFontTx/>
              <a:buChar char="-"/>
            </a:pPr>
            <a:r>
              <a:rPr lang="cs-CZ" sz="2000" dirty="0"/>
              <a:t>l</a:t>
            </a:r>
            <a:r>
              <a:rPr lang="fr-FR" sz="2000" dirty="0" err="1" smtClean="0"/>
              <a:t>isované</a:t>
            </a:r>
            <a:r>
              <a:rPr lang="cs-CZ" sz="2000" dirty="0" smtClean="0"/>
              <a:t> </a:t>
            </a:r>
            <a:r>
              <a:rPr lang="fr-FR" sz="2000" dirty="0" err="1" smtClean="0"/>
              <a:t>spoje</a:t>
            </a:r>
            <a:r>
              <a:rPr lang="fr-FR" sz="2000" dirty="0" smtClean="0"/>
              <a:t>,</a:t>
            </a:r>
            <a:r>
              <a:rPr lang="cs-CZ" sz="2000" dirty="0" smtClean="0"/>
              <a:t> </a:t>
            </a:r>
            <a:r>
              <a:rPr lang="fr-FR" sz="2000" dirty="0" err="1" smtClean="0"/>
              <a:t>různé</a:t>
            </a:r>
            <a:r>
              <a:rPr lang="fr-FR" sz="2000" dirty="0" smtClean="0"/>
              <a:t> </a:t>
            </a:r>
            <a:r>
              <a:rPr lang="fr-FR" sz="2000" dirty="0"/>
              <a:t>technologie (</a:t>
            </a:r>
            <a:r>
              <a:rPr lang="fr-FR" sz="2000" dirty="0" smtClean="0"/>
              <a:t>PE-X)</a:t>
            </a: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šroubení </a:t>
            </a:r>
            <a:r>
              <a:rPr lang="cs-CZ" sz="2000" dirty="0"/>
              <a:t>se svěrným kroužkem a trubní koncovkou (PE-X, PB, PVC-C, PP – typ 3)</a:t>
            </a:r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706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14581"/>
            <a:ext cx="8229600" cy="621359"/>
          </a:xfrm>
        </p:spPr>
        <p:txBody>
          <a:bodyPr>
            <a:noAutofit/>
          </a:bodyPr>
          <a:lstStyle/>
          <a:p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Potrubí z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vícevrstvých </a:t>
            </a:r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materiálů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772815"/>
            <a:ext cx="8735404" cy="4104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Dvouvrstvá </a:t>
            </a:r>
            <a:r>
              <a:rPr lang="cs-CZ" sz="2000" b="1" dirty="0"/>
              <a:t>trubka</a:t>
            </a:r>
          </a:p>
          <a:p>
            <a:pPr>
              <a:buFontTx/>
              <a:buChar char="-"/>
            </a:pPr>
            <a:r>
              <a:rPr lang="cs-CZ" sz="2000" dirty="0" smtClean="0"/>
              <a:t>vnitřní vrstva: </a:t>
            </a:r>
            <a:r>
              <a:rPr lang="cs-CZ" sz="2000" b="1" dirty="0"/>
              <a:t>uhlíková </a:t>
            </a:r>
            <a:r>
              <a:rPr lang="cs-CZ" sz="2000" b="1" dirty="0" smtClean="0"/>
              <a:t>ocel</a:t>
            </a:r>
          </a:p>
          <a:p>
            <a:pPr>
              <a:buFontTx/>
              <a:buChar char="-"/>
            </a:pPr>
            <a:r>
              <a:rPr lang="cs-CZ" sz="2000" dirty="0" smtClean="0"/>
              <a:t>vnější vrstva: </a:t>
            </a:r>
            <a:r>
              <a:rPr lang="cs-CZ" sz="2000" b="1" dirty="0" smtClean="0"/>
              <a:t>plast</a:t>
            </a:r>
            <a:r>
              <a:rPr lang="cs-CZ" sz="2000" dirty="0" smtClean="0"/>
              <a:t> </a:t>
            </a:r>
            <a:r>
              <a:rPr lang="cs-CZ" sz="2000" dirty="0"/>
              <a:t>(těsně nebo vzduchová mezera) – PP, PVC, </a:t>
            </a:r>
            <a:r>
              <a:rPr lang="cs-CZ" sz="2000" dirty="0" smtClean="0"/>
              <a:t>HDPE</a:t>
            </a:r>
          </a:p>
          <a:p>
            <a:pPr>
              <a:buFontTx/>
              <a:buChar char="-"/>
            </a:pPr>
            <a:r>
              <a:rPr lang="cs-CZ" sz="2000" dirty="0" smtClean="0"/>
              <a:t>poznámka: řadí </a:t>
            </a:r>
            <a:r>
              <a:rPr lang="cs-CZ" sz="2000" dirty="0"/>
              <a:t>se mezi kovové trubky, plast má funkci </a:t>
            </a:r>
            <a:r>
              <a:rPr lang="cs-CZ" sz="2000" dirty="0" smtClean="0"/>
              <a:t>ochrannou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- vnitřní vrstva: </a:t>
            </a:r>
            <a:r>
              <a:rPr lang="cs-CZ" sz="2000" b="1" dirty="0"/>
              <a:t>plast</a:t>
            </a:r>
            <a:r>
              <a:rPr lang="cs-CZ" sz="2000" dirty="0"/>
              <a:t> (PE-X, PB, PPR)</a:t>
            </a:r>
          </a:p>
          <a:p>
            <a:pPr marL="0" indent="0">
              <a:buNone/>
            </a:pPr>
            <a:r>
              <a:rPr lang="cs-CZ" sz="2000" dirty="0" smtClean="0"/>
              <a:t>- vnější vrstva: </a:t>
            </a:r>
            <a:r>
              <a:rPr lang="cs-CZ" sz="2000" b="1" dirty="0"/>
              <a:t>kovová fólie </a:t>
            </a:r>
            <a:r>
              <a:rPr lang="cs-CZ" sz="2000" dirty="0"/>
              <a:t>(Al) – </a:t>
            </a:r>
            <a:r>
              <a:rPr lang="cs-CZ" sz="2000" dirty="0" err="1"/>
              <a:t>protikyslíková</a:t>
            </a:r>
            <a:r>
              <a:rPr lang="cs-CZ" sz="2000" dirty="0"/>
              <a:t> bariéra</a:t>
            </a:r>
          </a:p>
          <a:p>
            <a:pPr marL="0" indent="0">
              <a:buNone/>
            </a:pPr>
            <a:r>
              <a:rPr lang="cs-CZ" sz="2000" dirty="0" smtClean="0"/>
              <a:t>- </a:t>
            </a:r>
            <a:r>
              <a:rPr lang="it-IT" sz="2000" dirty="0" smtClean="0"/>
              <a:t>poznámka</a:t>
            </a:r>
            <a:r>
              <a:rPr lang="cs-CZ" sz="2000" dirty="0" smtClean="0"/>
              <a:t>: </a:t>
            </a:r>
            <a:r>
              <a:rPr lang="it-IT" sz="2000" dirty="0" smtClean="0"/>
              <a:t>řadí </a:t>
            </a:r>
            <a:r>
              <a:rPr lang="it-IT" sz="2000" dirty="0"/>
              <a:t>se mezi plastové trubky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122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152203"/>
            <a:ext cx="8735404" cy="47250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Třívrstvá trubka</a:t>
            </a:r>
          </a:p>
          <a:p>
            <a:pPr marL="0" indent="0">
              <a:buNone/>
            </a:pPr>
            <a:endParaRPr lang="cs-CZ" sz="2000" b="1" dirty="0"/>
          </a:p>
          <a:p>
            <a:pPr>
              <a:buFontTx/>
              <a:buChar char="-"/>
            </a:pPr>
            <a:r>
              <a:rPr lang="cs-CZ" sz="2000" dirty="0" smtClean="0"/>
              <a:t>vnitřní vrstva: plast </a:t>
            </a:r>
            <a:r>
              <a:rPr lang="cs-CZ" sz="2000" dirty="0"/>
              <a:t>(PR-X, PB, </a:t>
            </a:r>
            <a:r>
              <a:rPr lang="cs-CZ" sz="2000" dirty="0" smtClean="0"/>
              <a:t>PPR)</a:t>
            </a:r>
          </a:p>
          <a:p>
            <a:pPr>
              <a:buFontTx/>
              <a:buChar char="-"/>
            </a:pPr>
            <a:r>
              <a:rPr lang="cs-CZ" sz="2000" dirty="0" smtClean="0"/>
              <a:t>střední vrstva: např</a:t>
            </a:r>
            <a:r>
              <a:rPr lang="cs-CZ" sz="2000" dirty="0"/>
              <a:t>. podélně svařovaná Al </a:t>
            </a:r>
            <a:r>
              <a:rPr lang="cs-CZ" sz="2000" dirty="0" smtClean="0"/>
              <a:t>trubka</a:t>
            </a:r>
          </a:p>
          <a:p>
            <a:pPr>
              <a:buFontTx/>
              <a:buChar char="-"/>
            </a:pPr>
            <a:r>
              <a:rPr lang="cs-CZ" sz="2000" dirty="0" smtClean="0"/>
              <a:t>vnější vrstva: plast </a:t>
            </a:r>
            <a:r>
              <a:rPr lang="cs-CZ" sz="2000" dirty="0"/>
              <a:t>(</a:t>
            </a:r>
            <a:r>
              <a:rPr lang="cs-CZ" sz="2000" dirty="0" err="1"/>
              <a:t>vysokohustotní</a:t>
            </a:r>
            <a:r>
              <a:rPr lang="cs-CZ" sz="2000" dirty="0"/>
              <a:t> PE nebo PE-X), ochranná </a:t>
            </a:r>
            <a:r>
              <a:rPr lang="cs-CZ" sz="2000" dirty="0" smtClean="0"/>
              <a:t>funkce</a:t>
            </a:r>
          </a:p>
          <a:p>
            <a:pPr>
              <a:buFontTx/>
              <a:buChar char="-"/>
            </a:pPr>
            <a:r>
              <a:rPr lang="cs-CZ" sz="2000" dirty="0" smtClean="0"/>
              <a:t>poznámka: vedení </a:t>
            </a:r>
            <a:r>
              <a:rPr lang="cs-CZ" sz="2000" dirty="0"/>
              <a:t>a montáž – jako kovové trubky</a:t>
            </a:r>
          </a:p>
          <a:p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spojování </a:t>
            </a:r>
            <a:r>
              <a:rPr lang="cs-CZ" sz="2000" dirty="0"/>
              <a:t>podle vnitřní vrstvy (</a:t>
            </a:r>
            <a:r>
              <a:rPr lang="cs-CZ" sz="2000" dirty="0" smtClean="0"/>
              <a:t>plast)</a:t>
            </a:r>
          </a:p>
          <a:p>
            <a:pPr>
              <a:buFontTx/>
              <a:buChar char="-"/>
            </a:pPr>
            <a:r>
              <a:rPr lang="cs-CZ" sz="2000" dirty="0" smtClean="0"/>
              <a:t>konstrukce </a:t>
            </a:r>
            <a:r>
              <a:rPr lang="cs-CZ" sz="2000" dirty="0"/>
              <a:t>trubky obsahuje dvě spojovací </a:t>
            </a:r>
            <a:r>
              <a:rPr lang="cs-CZ" sz="2000" dirty="0" smtClean="0"/>
              <a:t>mezivrstvy </a:t>
            </a:r>
          </a:p>
          <a:p>
            <a:pPr marL="0" indent="0">
              <a:buNone/>
            </a:pPr>
            <a:r>
              <a:rPr lang="cs-CZ" sz="2000" dirty="0" smtClean="0"/>
              <a:t>      (zajišťují </a:t>
            </a:r>
            <a:r>
              <a:rPr lang="cs-CZ" sz="2000" dirty="0"/>
              <a:t>homogenitu a </a:t>
            </a:r>
            <a:r>
              <a:rPr lang="cs-CZ" sz="2000" dirty="0" smtClean="0"/>
              <a:t>pevnost)</a:t>
            </a:r>
          </a:p>
          <a:p>
            <a:pPr>
              <a:buFontTx/>
              <a:buChar char="-"/>
            </a:pPr>
            <a:r>
              <a:rPr lang="cs-CZ" sz="2000" dirty="0" smtClean="0"/>
              <a:t>materiály </a:t>
            </a:r>
            <a:r>
              <a:rPr lang="cs-CZ" sz="2000" dirty="0"/>
              <a:t>mají různé součinitele délkové roztažnosti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229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580" y="1182276"/>
            <a:ext cx="8735404" cy="5905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Otázky k opakování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639" y="2204864"/>
            <a:ext cx="8735404" cy="3312369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000" dirty="0" smtClean="0"/>
              <a:t>Jaké jsou druhy používaných materiálů?</a:t>
            </a:r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r>
              <a:rPr lang="cs-CZ" sz="2000" dirty="0" smtClean="0"/>
              <a:t>Popiš druhy spojování u měděných trubek.</a:t>
            </a:r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r>
              <a:rPr lang="cs-CZ" sz="2000" dirty="0" smtClean="0"/>
              <a:t>Jaké jsou typy vrstev u dvouvrstevných trubek?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61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580" y="1182276"/>
            <a:ext cx="8735404" cy="5905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Zdroje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988841"/>
            <a:ext cx="8735404" cy="388843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Nový R. a kol.: Technika prostředí (2000)</a:t>
            </a:r>
          </a:p>
          <a:p>
            <a:r>
              <a:rPr lang="cs-CZ" sz="2000" dirty="0" smtClean="0"/>
              <a:t>Jelínek V., Kabele K.: Technická zařízení budov 20 (2001)</a:t>
            </a:r>
          </a:p>
          <a:p>
            <a:r>
              <a:rPr lang="cs-CZ" sz="2000" dirty="0" smtClean="0"/>
              <a:t>Firemní podklady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33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2078</TotalTime>
  <Words>849</Words>
  <Application>Microsoft Office PowerPoint</Application>
  <PresentationFormat>Předvádění na obrazovce (4:3)</PresentationFormat>
  <Paragraphs>202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Druhy trubek a trub</vt:lpstr>
      <vt:lpstr>Materiály potrubí</vt:lpstr>
      <vt:lpstr>Prezentace aplikace PowerPoint</vt:lpstr>
      <vt:lpstr>Prezentace aplikace PowerPoint</vt:lpstr>
      <vt:lpstr>Prezentace aplikace PowerPoint</vt:lpstr>
      <vt:lpstr>Tenkostěnné přesné bezešvé trubky (tl. 1,0 – 1,5mm)</vt:lpstr>
      <vt:lpstr>Měděné potrubí</vt:lpstr>
      <vt:lpstr>Prezentace aplikace PowerPoint</vt:lpstr>
      <vt:lpstr>Potrubí z plastů</vt:lpstr>
      <vt:lpstr>Prezentace aplikace PowerPoint</vt:lpstr>
      <vt:lpstr>Potrubí z vícevrstvých materiálů</vt:lpstr>
      <vt:lpstr>Prezentace aplikace PowerPoint</vt:lpstr>
      <vt:lpstr>Otázky k opakování</vt:lpstr>
      <vt:lpstr>Zdroje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282</cp:revision>
  <dcterms:created xsi:type="dcterms:W3CDTF">2010-11-01T23:40:31Z</dcterms:created>
  <dcterms:modified xsi:type="dcterms:W3CDTF">2014-01-31T08:12:25Z</dcterms:modified>
</cp:coreProperties>
</file>