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57" r:id="rId3"/>
    <p:sldId id="269" r:id="rId4"/>
    <p:sldId id="284" r:id="rId5"/>
    <p:sldId id="283" r:id="rId6"/>
    <p:sldId id="287" r:id="rId7"/>
    <p:sldId id="286" r:id="rId8"/>
    <p:sldId id="280" r:id="rId9"/>
    <p:sldId id="29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24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31. 1. 2014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091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31. 1. 2014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31. 1. 2014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31. 1. 2014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2.jp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8.png"/><Relationship Id="rId4" Type="http://schemas.openxmlformats.org/officeDocument/2006/relationships/image" Target="../media/image2.jp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2.png"/><Relationship Id="rId3" Type="http://schemas.openxmlformats.org/officeDocument/2006/relationships/image" Target="../media/image2.jpg"/><Relationship Id="rId7" Type="http://schemas.openxmlformats.org/officeDocument/2006/relationships/image" Target="../media/image16.png"/><Relationship Id="rId12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36838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Tematická práce-rovnice, nerovnice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Řešte rovnice, nerovnice, vyjádři veličinu ze vzorce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Matematika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Mgr. Fričová</a:t>
                      </a:r>
                      <a:r>
                        <a:rPr lang="cs-CZ" sz="1200" baseline="0" dirty="0" smtClean="0">
                          <a:effectLst/>
                        </a:rPr>
                        <a:t> Zdeňka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obory 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Tématická práce-rovnice, nerovnice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VY_32_INOVACE_10_200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064016" y="2988309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51359" y="2634365"/>
            <a:ext cx="3317318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Tematická </a:t>
            </a:r>
            <a:r>
              <a:rPr lang="cs-CZ" sz="3600" b="1" dirty="0" smtClean="0"/>
              <a:t>práce</a:t>
            </a:r>
          </a:p>
          <a:p>
            <a:r>
              <a:rPr lang="cs-CZ" sz="3200" b="1" dirty="0" smtClean="0"/>
              <a:t>rovnice</a:t>
            </a:r>
            <a:r>
              <a:rPr lang="cs-CZ" sz="3200" b="1" dirty="0"/>
              <a:t>, nerovnice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51720" y="1196752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0406" y="1206570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0580" y="1692364"/>
            <a:ext cx="2253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Řešte dané </a:t>
            </a:r>
            <a:r>
              <a:rPr lang="cs-CZ" dirty="0" smtClean="0"/>
              <a:t>rovnice:</a:t>
            </a:r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7373" y="2154028"/>
                <a:ext cx="2558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−7=3−2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−4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73" y="2154028"/>
                <a:ext cx="2558714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214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7373" y="2529631"/>
                <a:ext cx="244169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8−3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=5−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−2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73" y="2529631"/>
                <a:ext cx="2441694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2250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090359" y="1692364"/>
            <a:ext cx="1716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Řešte </a:t>
            </a:r>
            <a:r>
              <a:rPr lang="cs-CZ" dirty="0" smtClean="0"/>
              <a:t>rovnici: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2338694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1603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1603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280663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256490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329132" y="2148900"/>
                <a:ext cx="3580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−3 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−5 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132" y="2148900"/>
                <a:ext cx="358027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120580" y="3129796"/>
            <a:ext cx="1720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/>
              <a:t>Řešte rovnici: 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27373" y="3462496"/>
                <a:ext cx="26837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8.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9+2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=5.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73" y="3462496"/>
                <a:ext cx="2683748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5090359" y="2800716"/>
            <a:ext cx="3357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/>
              <a:t>Určete, která z čísel: -4; -1; 0; 8 </a:t>
            </a:r>
            <a:endParaRPr lang="cs-CZ" dirty="0" smtClean="0"/>
          </a:p>
          <a:p>
            <a:r>
              <a:rPr lang="cs-CZ" dirty="0" smtClean="0"/>
              <a:t>jsou </a:t>
            </a:r>
            <a:r>
              <a:rPr lang="cs-CZ" dirty="0"/>
              <a:t>řešením daných nerovnic: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361180" y="3462496"/>
                <a:ext cx="1024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a)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≤6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1180" y="3462496"/>
                <a:ext cx="1024639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473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935266" y="3447107"/>
                <a:ext cx="1212191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b)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≥−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5266" y="3447107"/>
                <a:ext cx="1212191" cy="769441"/>
              </a:xfrm>
              <a:prstGeom prst="rect">
                <a:avLst/>
              </a:prstGeom>
              <a:blipFill rotWithShape="1">
                <a:blip r:embed="rId9"/>
                <a:stretch>
                  <a:fillRect l="-45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120580" y="4113959"/>
            <a:ext cx="34440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Z</a:t>
            </a:r>
            <a:r>
              <a:rPr lang="cs-CZ" dirty="0"/>
              <a:t> daného vzorce vyjádři veličinu </a:t>
            </a:r>
            <a:endParaRPr lang="cs-CZ" dirty="0" smtClean="0"/>
          </a:p>
          <a:p>
            <a:r>
              <a:rPr lang="cs-CZ" dirty="0" smtClean="0"/>
              <a:t>uvedenou </a:t>
            </a:r>
            <a:r>
              <a:rPr lang="cs-CZ" dirty="0"/>
              <a:t>v závorce: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82388" y="4773371"/>
                <a:ext cx="2031325" cy="5278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a)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𝐷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388" y="4773371"/>
                <a:ext cx="2031325" cy="527837"/>
              </a:xfrm>
              <a:prstGeom prst="rect">
                <a:avLst/>
              </a:prstGeom>
              <a:blipFill rotWithShape="1">
                <a:blip r:embed="rId10"/>
                <a:stretch>
                  <a:fillRect l="-2703" b="-5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07788" y="5301208"/>
                <a:ext cx="191193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𝑆</m:t>
                    </m:r>
                    <m:r>
                      <a:rPr lang="cs-CZ" i="1">
                        <a:latin typeface="Cambria Math"/>
                      </a:rPr>
                      <m:t>=2.</m:t>
                    </m:r>
                    <m:r>
                      <a:rPr lang="cs-CZ" i="1">
                        <a:latin typeface="Cambria Math"/>
                      </a:rPr>
                      <m:t>𝜋</m:t>
                    </m:r>
                    <m:r>
                      <a:rPr lang="cs-CZ" i="1">
                        <a:latin typeface="Cambria Math"/>
                      </a:rPr>
                      <m:t>.</m:t>
                    </m:r>
                    <m:r>
                      <a:rPr lang="cs-CZ" i="1">
                        <a:latin typeface="Cambria Math"/>
                      </a:rPr>
                      <m:t>𝑟</m:t>
                    </m:r>
                    <m:r>
                      <a:rPr lang="cs-CZ" i="1">
                        <a:latin typeface="Cambria Math"/>
                      </a:rPr>
                      <m:t>.</m:t>
                    </m:r>
                    <m:r>
                      <a:rPr lang="cs-CZ" i="1">
                        <a:latin typeface="Cambria Math"/>
                      </a:rPr>
                      <m:t>𝑣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</m:d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788" y="5301208"/>
                <a:ext cx="1911934" cy="646331"/>
              </a:xfrm>
              <a:prstGeom prst="rect">
                <a:avLst/>
              </a:prstGeom>
              <a:blipFill rotWithShape="1">
                <a:blip r:embed="rId11"/>
                <a:stretch>
                  <a:fillRect l="-2866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5090359" y="4252458"/>
            <a:ext cx="2253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Řešte </a:t>
            </a:r>
            <a:r>
              <a:rPr lang="cs-CZ" dirty="0"/>
              <a:t>dané rovnice: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508822" y="4758080"/>
                <a:ext cx="29546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3−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=2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+15</m:t>
                    </m:r>
                  </m:oMath>
                </a14:m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822" y="4758080"/>
                <a:ext cx="2954655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186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487057" y="5255041"/>
                <a:ext cx="2031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3.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=24</m:t>
                    </m:r>
                  </m:oMath>
                </a14:m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7057" y="5255041"/>
                <a:ext cx="2031325" cy="369332"/>
              </a:xfrm>
              <a:prstGeom prst="rect">
                <a:avLst/>
              </a:prstGeom>
              <a:blipFill rotWithShape="1">
                <a:blip r:embed="rId13"/>
                <a:stretch>
                  <a:fillRect l="-240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15133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39752" y="1196752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47377" y="1228964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4271" y="1782564"/>
            <a:ext cx="34440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dirty="0"/>
              <a:t>Z daného vzorce vyjádři veličinu </a:t>
            </a:r>
          </a:p>
          <a:p>
            <a:r>
              <a:rPr lang="cs-CZ" dirty="0"/>
              <a:t>uvedenou v závorce: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74743" y="2476471"/>
                <a:ext cx="2031325" cy="4588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𝜌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𝑉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</m:d>
                  </m:oMath>
                </a14:m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743" y="2476471"/>
                <a:ext cx="2031325" cy="458844"/>
              </a:xfrm>
              <a:prstGeom prst="rect">
                <a:avLst/>
              </a:prstGeom>
              <a:blipFill rotWithShape="1">
                <a:blip r:embed="rId4"/>
                <a:stretch>
                  <a:fillRect l="-2395" b="-6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14894" y="2468424"/>
                <a:ext cx="14582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𝑠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i="1">
                        <a:latin typeface="Cambria Math"/>
                      </a:rPr>
                      <m:t>𝑣</m:t>
                    </m:r>
                    <m:r>
                      <a:rPr lang="cs-CZ" i="1">
                        <a:latin typeface="Cambria Math"/>
                      </a:rPr>
                      <m:t>.</m:t>
                    </m:r>
                    <m:r>
                      <a:rPr lang="cs-CZ" i="1">
                        <a:latin typeface="Cambria Math"/>
                      </a:rPr>
                      <m:t>𝑡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d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4894" y="2468424"/>
                <a:ext cx="1458284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3766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1519" y="1868259"/>
            <a:ext cx="3304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dirty="0"/>
              <a:t>Určete, která z čísel: -4; -1; 0; </a:t>
            </a:r>
            <a:r>
              <a:rPr lang="cs-CZ" dirty="0" smtClean="0"/>
              <a:t>8</a:t>
            </a:r>
          </a:p>
          <a:p>
            <a:r>
              <a:rPr lang="cs-CZ" dirty="0" smtClean="0"/>
              <a:t> </a:t>
            </a:r>
            <a:r>
              <a:rPr lang="cs-CZ" dirty="0"/>
              <a:t>jsou řešením daných </a:t>
            </a:r>
            <a:r>
              <a:rPr lang="cs-CZ" dirty="0" smtClean="0"/>
              <a:t>nerovnic:</a:t>
            </a:r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528" y="2546041"/>
                <a:ext cx="1148071" cy="4910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&gt;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546041"/>
                <a:ext cx="1148071" cy="491096"/>
              </a:xfrm>
              <a:prstGeom prst="rect">
                <a:avLst/>
              </a:prstGeom>
              <a:blipFill rotWithShape="1">
                <a:blip r:embed="rId6"/>
                <a:stretch>
                  <a:fillRect l="-4255" b="-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30017" y="2612149"/>
                <a:ext cx="12121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b)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0,4&lt;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0017" y="2612149"/>
                <a:ext cx="1212191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4020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251519" y="3258480"/>
            <a:ext cx="3134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Řešte </a:t>
            </a:r>
            <a:r>
              <a:rPr lang="cs-CZ" dirty="0"/>
              <a:t>jednoduché nerovnice: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67544" y="3789040"/>
                <a:ext cx="2031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+8&gt;21</m:t>
                    </m:r>
                  </m:oMath>
                </a14:m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789040"/>
                <a:ext cx="203132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7467" y="4189749"/>
                <a:ext cx="146636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21</m:t>
                      </m:r>
                      <m:r>
                        <a:rPr lang="cs-CZ" i="1">
                          <a:latin typeface="Cambria Math"/>
                        </a:rPr>
                        <m:t>𝑦</m:t>
                      </m:r>
                      <m:r>
                        <a:rPr lang="cs-CZ" i="1">
                          <a:latin typeface="Cambria Math"/>
                        </a:rPr>
                        <m:t>≤42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467" y="4189749"/>
                <a:ext cx="1466363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4979640" y="3258479"/>
            <a:ext cx="1720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dirty="0"/>
              <a:t>Řešte rovnici: 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38513" y="3714404"/>
                <a:ext cx="2291012" cy="8879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7−3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−7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513" y="3714404"/>
                <a:ext cx="2291012" cy="88793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251519" y="4725144"/>
            <a:ext cx="1720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r>
              <a:rPr lang="cs-CZ" dirty="0"/>
              <a:t>Řešte rovnici: </a:t>
            </a:r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79639" y="4529344"/>
            <a:ext cx="3134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r>
              <a:rPr lang="cs-CZ" dirty="0"/>
              <a:t>Řešte jednoduché nerovnice: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074743" y="5248670"/>
                <a:ext cx="2031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) 5</m:t>
                    </m:r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</a:rPr>
                      <m:t>≥30</m:t>
                    </m:r>
                  </m:oMath>
                </a14:m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743" y="5248670"/>
                <a:ext cx="2031325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814894" y="5175675"/>
                <a:ext cx="161307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i="1">
                          <a:latin typeface="Cambria Math"/>
                        </a:rPr>
                        <m:t>𝑎</m:t>
                      </m:r>
                      <m:r>
                        <a:rPr lang="cs-CZ" i="1">
                          <a:latin typeface="Cambria Math"/>
                        </a:rPr>
                        <m:t>−4&lt;12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4894" y="5175675"/>
                <a:ext cx="1613070" cy="64633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28514" y="5175675"/>
                <a:ext cx="197842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−2=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−16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514" y="5175675"/>
                <a:ext cx="1978427" cy="6127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178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75856" y="2780928"/>
            <a:ext cx="2258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Hodnocení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51720" y="1196752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A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90406" y="1206570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B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0580" y="1692364"/>
            <a:ext cx="2423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1. </a:t>
            </a:r>
            <a:r>
              <a:rPr lang="cs-CZ" dirty="0">
                <a:solidFill>
                  <a:prstClr val="black"/>
                </a:solidFill>
              </a:rPr>
              <a:t>Řešte dané </a:t>
            </a:r>
            <a:r>
              <a:rPr lang="cs-CZ" dirty="0" smtClean="0">
                <a:solidFill>
                  <a:prstClr val="black"/>
                </a:solidFill>
              </a:rPr>
              <a:t>rovnice: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7373" y="2154028"/>
                <a:ext cx="33085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2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−7=3−2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−4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73" y="2154028"/>
                <a:ext cx="3308524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166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7373" y="2529631"/>
                <a:ext cx="244169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8−3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=5−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−2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73" y="2529631"/>
                <a:ext cx="2441694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2250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090359" y="1692364"/>
            <a:ext cx="1890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1. </a:t>
            </a:r>
            <a:r>
              <a:rPr lang="cs-CZ" dirty="0">
                <a:solidFill>
                  <a:prstClr val="black"/>
                </a:solidFill>
              </a:rPr>
              <a:t>Řešte </a:t>
            </a:r>
            <a:r>
              <a:rPr lang="cs-CZ" dirty="0" smtClean="0">
                <a:solidFill>
                  <a:prstClr val="black"/>
                </a:solidFill>
              </a:rPr>
              <a:t>rovnici: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2338694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1603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1603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280663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256490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329132" y="2148900"/>
                <a:ext cx="3580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−3 </m:t>
                      </m:r>
                      <m:d>
                        <m:dPr>
                          <m:begChr m:val="["/>
                          <m:endChr m:val="]"/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−5 </m:t>
                          </m:r>
                          <m:d>
                            <m:dPr>
                              <m:ctrlPr>
                                <a:rPr lang="cs-CZ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e>
                      </m:d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=10</m:t>
                      </m:r>
                      <m:d>
                        <m:d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132" y="2148900"/>
                <a:ext cx="358027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120580" y="3129796"/>
            <a:ext cx="1890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2. </a:t>
            </a:r>
            <a:r>
              <a:rPr lang="cs-CZ" dirty="0">
                <a:solidFill>
                  <a:prstClr val="black"/>
                </a:solidFill>
              </a:rPr>
              <a:t>Řešte rovnici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27373" y="3462496"/>
                <a:ext cx="26837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8.</m:t>
                      </m:r>
                      <m:d>
                        <m:d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9+2</m:t>
                          </m:r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=5.</m:t>
                      </m:r>
                      <m:d>
                        <m:d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2−3</m:t>
                          </m:r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73" y="3462496"/>
                <a:ext cx="2683748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5090359" y="2800716"/>
            <a:ext cx="3357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2. </a:t>
            </a:r>
            <a:r>
              <a:rPr lang="cs-CZ" dirty="0">
                <a:solidFill>
                  <a:prstClr val="black"/>
                </a:solidFill>
              </a:rPr>
              <a:t>Určete, která z čísel: -4; -1; 0; 8 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jsou </a:t>
            </a:r>
            <a:r>
              <a:rPr lang="cs-CZ" dirty="0">
                <a:solidFill>
                  <a:prstClr val="black"/>
                </a:solidFill>
              </a:rPr>
              <a:t>řešením daných nerovnic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361180" y="3462496"/>
                <a:ext cx="1024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a)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≤6</m:t>
                    </m:r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1180" y="3462496"/>
                <a:ext cx="1024639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473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935266" y="3447107"/>
                <a:ext cx="1212191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b)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≥−</m:t>
                    </m:r>
                    <m:f>
                      <m:f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5266" y="3447107"/>
                <a:ext cx="1212191" cy="769441"/>
              </a:xfrm>
              <a:prstGeom prst="rect">
                <a:avLst/>
              </a:prstGeom>
              <a:blipFill rotWithShape="1">
                <a:blip r:embed="rId10"/>
                <a:stretch>
                  <a:fillRect l="-45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120580" y="4113959"/>
            <a:ext cx="34440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3. Z</a:t>
            </a:r>
            <a:r>
              <a:rPr lang="cs-CZ" dirty="0">
                <a:solidFill>
                  <a:prstClr val="black"/>
                </a:solidFill>
              </a:rPr>
              <a:t> daného vzorce vyjádři veličinu 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uvedenou </a:t>
            </a:r>
            <a:r>
              <a:rPr lang="cs-CZ" dirty="0">
                <a:solidFill>
                  <a:prstClr val="black"/>
                </a:solidFill>
              </a:rPr>
              <a:t>v závorce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82388" y="4773371"/>
                <a:ext cx="3877985" cy="5278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solidFill>
                      <a:prstClr val="black"/>
                    </a:solidFill>
                  </a:rPr>
                  <a:t>a)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𝐷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𝑓</m:t>
                        </m:r>
                      </m:den>
                    </m:f>
                    <m:d>
                      <m:d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dirty="0" smtClean="0">
                    <a:solidFill>
                      <a:prstClr val="black"/>
                    </a:solidFill>
                  </a:rPr>
                  <a:t>  		</a:t>
                </a:r>
                <a:r>
                  <a:rPr lang="cs-CZ" dirty="0">
                    <a:solidFill>
                      <a:prstClr val="black"/>
                    </a:solidFill>
                  </a:rPr>
                  <a:t>	</a:t>
                </a: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388" y="4773371"/>
                <a:ext cx="3877985" cy="527837"/>
              </a:xfrm>
              <a:prstGeom prst="rect">
                <a:avLst/>
              </a:prstGeom>
              <a:blipFill rotWithShape="1">
                <a:blip r:embed="rId11"/>
                <a:stretch>
                  <a:fillRect l="-1415" b="-5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07788" y="5301208"/>
                <a:ext cx="307167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solidFill>
                      <a:prstClr val="black"/>
                    </a:solidFill>
                  </a:rPr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𝑆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=2.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𝜋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.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𝑟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.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𝑣</m:t>
                    </m:r>
                    <m:d>
                      <m:d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𝑟</m:t>
                        </m:r>
                      </m:e>
                    </m:d>
                  </m:oMath>
                </a14:m>
                <a:r>
                  <a:rPr lang="cs-CZ" dirty="0" smtClean="0">
                    <a:solidFill>
                      <a:prstClr val="black"/>
                    </a:solidFill>
                  </a:rPr>
                  <a:t> 		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788" y="5301208"/>
                <a:ext cx="3071675" cy="646331"/>
              </a:xfrm>
              <a:prstGeom prst="rect">
                <a:avLst/>
              </a:prstGeom>
              <a:blipFill rotWithShape="1">
                <a:blip r:embed="rId12"/>
                <a:stretch>
                  <a:fillRect l="-1786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5090359" y="4252458"/>
            <a:ext cx="2423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3. Řešte </a:t>
            </a:r>
            <a:r>
              <a:rPr lang="cs-CZ" dirty="0">
                <a:solidFill>
                  <a:prstClr val="black"/>
                </a:solidFill>
              </a:rPr>
              <a:t>dané rovnice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508822" y="4758080"/>
                <a:ext cx="29546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3−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=2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+15 </m:t>
                    </m:r>
                  </m:oMath>
                </a14:m>
                <a:r>
                  <a:rPr lang="cs-CZ" dirty="0">
                    <a:solidFill>
                      <a:prstClr val="black"/>
                    </a:solidFill>
                  </a:rPr>
                  <a:t>	</a:t>
                </a: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822" y="4758080"/>
                <a:ext cx="2954655" cy="369332"/>
              </a:xfrm>
              <a:prstGeom prst="rect">
                <a:avLst/>
              </a:prstGeom>
              <a:blipFill rotWithShape="1">
                <a:blip r:embed="rId13"/>
                <a:stretch>
                  <a:fillRect l="-186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487057" y="5255041"/>
                <a:ext cx="2031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3.</m:t>
                    </m:r>
                    <m:d>
                      <m:d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=24</m:t>
                    </m:r>
                    <m:r>
                      <a:rPr lang="cs-CZ" b="0" i="1" smtClean="0">
                        <a:solidFill>
                          <a:prstClr val="black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>
                    <a:solidFill>
                      <a:prstClr val="black"/>
                    </a:solidFill>
                  </a:rPr>
                  <a:t>	</a:t>
                </a: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7057" y="5255041"/>
                <a:ext cx="2031325" cy="369332"/>
              </a:xfrm>
              <a:prstGeom prst="rect">
                <a:avLst/>
              </a:prstGeom>
              <a:blipFill rotWithShape="1">
                <a:blip r:embed="rId14"/>
                <a:stretch>
                  <a:fillRect l="-240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551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15133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39752" y="1196752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A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47377" y="1228964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B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4271" y="1782564"/>
            <a:ext cx="34440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4. </a:t>
            </a:r>
            <a:r>
              <a:rPr lang="cs-CZ" dirty="0">
                <a:solidFill>
                  <a:prstClr val="black"/>
                </a:solidFill>
              </a:rPr>
              <a:t>Z daného vzorce vyjádři veličinu </a:t>
            </a:r>
          </a:p>
          <a:p>
            <a:r>
              <a:rPr lang="cs-CZ" dirty="0">
                <a:solidFill>
                  <a:prstClr val="black"/>
                </a:solidFill>
              </a:rPr>
              <a:t>uvedenou v závorce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74743" y="2476471"/>
                <a:ext cx="2031325" cy="4588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solidFill>
                      <a:prstClr val="black"/>
                    </a:solidFill>
                  </a:rPr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𝜌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𝑉</m:t>
                        </m:r>
                      </m:den>
                    </m:f>
                    <m:d>
                      <m:d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𝑚</m:t>
                        </m:r>
                      </m:e>
                    </m:d>
                  </m:oMath>
                </a14:m>
                <a:r>
                  <a:rPr lang="cs-CZ" dirty="0" smtClean="0">
                    <a:solidFill>
                      <a:prstClr val="black"/>
                    </a:solidFill>
                  </a:rPr>
                  <a:t> </a:t>
                </a:r>
                <a:r>
                  <a:rPr lang="cs-CZ" dirty="0">
                    <a:solidFill>
                      <a:prstClr val="black"/>
                    </a:solidFill>
                  </a:rPr>
                  <a:t>	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743" y="2476471"/>
                <a:ext cx="2031325" cy="458844"/>
              </a:xfrm>
              <a:prstGeom prst="rect">
                <a:avLst/>
              </a:prstGeom>
              <a:blipFill rotWithShape="1">
                <a:blip r:embed="rId4"/>
                <a:stretch>
                  <a:fillRect l="-2395" b="-6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14894" y="2468424"/>
                <a:ext cx="14582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solidFill>
                      <a:prstClr val="black"/>
                    </a:solidFill>
                  </a:rPr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𝑠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𝑣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.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𝑡</m:t>
                    </m:r>
                    <m:d>
                      <m:d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𝑣</m:t>
                        </m:r>
                      </m:e>
                    </m:d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4894" y="2468424"/>
                <a:ext cx="1458284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3766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1519" y="1868259"/>
            <a:ext cx="3304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4. </a:t>
            </a:r>
            <a:r>
              <a:rPr lang="cs-CZ" dirty="0">
                <a:solidFill>
                  <a:prstClr val="black"/>
                </a:solidFill>
              </a:rPr>
              <a:t>Určete, která z čísel: -4; -1; 0; </a:t>
            </a:r>
            <a:r>
              <a:rPr lang="cs-CZ" dirty="0" smtClean="0">
                <a:solidFill>
                  <a:prstClr val="black"/>
                </a:solidFill>
              </a:rPr>
              <a:t>8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jsou řešením daných </a:t>
            </a:r>
            <a:r>
              <a:rPr lang="cs-CZ" dirty="0" smtClean="0">
                <a:solidFill>
                  <a:prstClr val="black"/>
                </a:solidFill>
              </a:rPr>
              <a:t>nerovnic: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528" y="2546041"/>
                <a:ext cx="1148071" cy="4910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&gt;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546041"/>
                <a:ext cx="1148071" cy="491096"/>
              </a:xfrm>
              <a:prstGeom prst="rect">
                <a:avLst/>
              </a:prstGeom>
              <a:blipFill rotWithShape="1">
                <a:blip r:embed="rId6"/>
                <a:stretch>
                  <a:fillRect l="-4255" b="-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30017" y="2612149"/>
                <a:ext cx="12121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prstClr val="black"/>
                    </a:solidFill>
                  </a:rPr>
                  <a:t>b)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0,4&lt;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0017" y="2612149"/>
                <a:ext cx="1212191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4020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251519" y="3258480"/>
            <a:ext cx="3304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5. Řešte </a:t>
            </a:r>
            <a:r>
              <a:rPr lang="cs-CZ" dirty="0">
                <a:solidFill>
                  <a:prstClr val="black"/>
                </a:solidFill>
              </a:rPr>
              <a:t>jednoduché nerovnice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95066" y="3820417"/>
                <a:ext cx="2031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solidFill>
                          <a:prstClr val="black"/>
                        </a:solidFill>
                        <a:latin typeface="Cambria Math"/>
                      </a:rPr>
                      <m:t>𝑎</m:t>
                    </m:r>
                    <m:r>
                      <a:rPr lang="cs-CZ" i="1" smtClean="0">
                        <a:solidFill>
                          <a:prstClr val="black"/>
                        </a:solidFill>
                        <a:latin typeface="Cambria Math"/>
                      </a:rPr>
                      <m:t>) 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+8&gt;21 </m:t>
                    </m:r>
                  </m:oMath>
                </a14:m>
                <a:r>
                  <a:rPr lang="cs-CZ" dirty="0">
                    <a:solidFill>
                      <a:prstClr val="black"/>
                    </a:solidFill>
                  </a:rPr>
                  <a:t>	</a:t>
                </a: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066" y="3820417"/>
                <a:ext cx="203132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7467" y="4189749"/>
                <a:ext cx="160024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) 21</m:t>
                      </m:r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≤42</m:t>
                      </m:r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467" y="4189749"/>
                <a:ext cx="1600246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4979640" y="3258479"/>
            <a:ext cx="1890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5. </a:t>
            </a:r>
            <a:r>
              <a:rPr lang="cs-CZ" dirty="0">
                <a:solidFill>
                  <a:prstClr val="black"/>
                </a:solidFill>
              </a:rPr>
              <a:t>Řešte rovnici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38513" y="3714404"/>
                <a:ext cx="2291012" cy="8879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7−3</m:t>
                      </m:r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−7</m:t>
                          </m:r>
                        </m:num>
                        <m:den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513" y="3714404"/>
                <a:ext cx="2291012" cy="88793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251519" y="4725144"/>
            <a:ext cx="1890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6. </a:t>
            </a:r>
            <a:r>
              <a:rPr lang="cs-CZ" dirty="0">
                <a:solidFill>
                  <a:prstClr val="black"/>
                </a:solidFill>
              </a:rPr>
              <a:t>Řešte rovnici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79639" y="4529344"/>
            <a:ext cx="3304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6. </a:t>
            </a:r>
            <a:r>
              <a:rPr lang="cs-CZ" dirty="0">
                <a:solidFill>
                  <a:prstClr val="black"/>
                </a:solidFill>
              </a:rPr>
              <a:t>Řešte jednoduché nerovnice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074743" y="5248670"/>
                <a:ext cx="2031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solidFill>
                          <a:prstClr val="black"/>
                        </a:solidFill>
                        <a:latin typeface="Cambria Math"/>
                      </a:rPr>
                      <m:t>𝑎</m:t>
                    </m:r>
                    <m:r>
                      <a:rPr lang="cs-CZ" i="1" smtClean="0">
                        <a:solidFill>
                          <a:prstClr val="black"/>
                        </a:solidFill>
                        <a:latin typeface="Cambria Math"/>
                      </a:rPr>
                      <m:t>) 5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</a:rPr>
                      <m:t>≥30</m:t>
                    </m:r>
                  </m:oMath>
                </a14:m>
                <a:r>
                  <a:rPr lang="cs-CZ" dirty="0" smtClean="0">
                    <a:solidFill>
                      <a:prstClr val="black"/>
                    </a:solidFill>
                  </a:rPr>
                  <a:t> </a:t>
                </a:r>
                <a:r>
                  <a:rPr lang="cs-CZ" dirty="0">
                    <a:solidFill>
                      <a:prstClr val="black"/>
                    </a:solidFill>
                  </a:rPr>
                  <a:t>	</a:t>
                </a: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743" y="5248670"/>
                <a:ext cx="2031325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814894" y="5175675"/>
                <a:ext cx="174772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i="1" smtClean="0">
                          <a:solidFill>
                            <a:prstClr val="black"/>
                          </a:solidFill>
                          <a:latin typeface="Cambria Math"/>
                        </a:rPr>
                        <m:t>) </m:t>
                      </m:r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−4&lt;12</m:t>
                      </m:r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4894" y="5175675"/>
                <a:ext cx="1747723" cy="64633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28514" y="5175675"/>
                <a:ext cx="197842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</a:rPr>
                        <m:t>−2=</m:t>
                      </m:r>
                      <m:f>
                        <m:fPr>
                          <m:ctrlP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−16</m:t>
                          </m:r>
                        </m:num>
                        <m:den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514" y="5175675"/>
                <a:ext cx="1978427" cy="6127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703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18916" y="1628800"/>
            <a:ext cx="2988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Tabulka hodnocení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2780928"/>
            <a:ext cx="12250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25-23	1</a:t>
            </a:r>
          </a:p>
          <a:p>
            <a:r>
              <a:rPr lang="cs-CZ" dirty="0" smtClean="0"/>
              <a:t>22-18	2</a:t>
            </a:r>
          </a:p>
          <a:p>
            <a:r>
              <a:rPr lang="cs-CZ" dirty="0" smtClean="0"/>
              <a:t>17-10	3</a:t>
            </a:r>
          </a:p>
          <a:p>
            <a:r>
              <a:rPr lang="cs-CZ" dirty="0" smtClean="0"/>
              <a:t>9-5	4</a:t>
            </a:r>
          </a:p>
          <a:p>
            <a:r>
              <a:rPr lang="cs-CZ" dirty="0" smtClean="0"/>
              <a:t>4-0	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95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dirty="0"/>
          </a:p>
          <a:p>
            <a:r>
              <a:rPr lang="cs-CZ" sz="1200" dirty="0" smtClean="0"/>
              <a:t>Vlastní písemné práce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9883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2228</TotalTime>
  <Words>704</Words>
  <Application>Microsoft Office PowerPoint</Application>
  <PresentationFormat>Předvádění na obrazovce (4:3)</PresentationFormat>
  <Paragraphs>151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260</cp:revision>
  <dcterms:created xsi:type="dcterms:W3CDTF">2010-11-01T23:40:31Z</dcterms:created>
  <dcterms:modified xsi:type="dcterms:W3CDTF">2014-01-31T11:31:10Z</dcterms:modified>
</cp:coreProperties>
</file>