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75" r:id="rId3"/>
    <p:sldId id="328" r:id="rId4"/>
    <p:sldId id="316" r:id="rId5"/>
    <p:sldId id="330" r:id="rId6"/>
    <p:sldId id="329" r:id="rId7"/>
    <p:sldId id="332" r:id="rId8"/>
    <p:sldId id="331" r:id="rId9"/>
    <p:sldId id="333" r:id="rId10"/>
    <p:sldId id="334" r:id="rId11"/>
    <p:sldId id="26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FFFF99"/>
    <a:srgbClr val="660066"/>
    <a:srgbClr val="FFCCFF"/>
    <a:srgbClr val="FF9966"/>
    <a:srgbClr val="FFFFCC"/>
    <a:srgbClr val="CCFFCC"/>
    <a:srgbClr val="0000CC"/>
    <a:srgbClr val="0066CC"/>
    <a:srgbClr val="0066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13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9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2.jpe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9.pn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6.jpe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8.png"/><Relationship Id="rId4" Type="http://schemas.openxmlformats.org/officeDocument/2006/relationships/image" Target="../media/image17.e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MC900442026.aspx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19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komik.cz/" TargetMode="External"/><Relationship Id="rId5" Type="http://schemas.openxmlformats.org/officeDocument/2006/relationships/hyperlink" Target="http://windows.microsoft.com/cs-cz/windows/home" TargetMode="External"/><Relationship Id="rId4" Type="http://schemas.openxmlformats.org/officeDocument/2006/relationships/image" Target="../media/image2.jpeg"/><Relationship Id="rId9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0125040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Programové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vybavení počítačů, operační systém , Windows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software, operační systém, OS, Windows, okna , průzkumník, složky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Windows – nastavení klávesnice a myši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VY_32_INOVACE_32_642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ergonomie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Co je ergonomie a jak můžeme upravit správně naší práci s počítačem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Ergonomie: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90364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Ergonomie znamená, jak si zařídit svoji práci tak, aby nám fyzicky neublížila ani nebyla nepříjemná (či jinak nevhodná).</a:t>
            </a:r>
          </a:p>
          <a:p>
            <a:endParaRPr lang="cs-CZ" sz="2400" dirty="0" smtClean="0">
              <a:solidFill>
                <a:srgbClr val="002060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Způsob práce s jakýkoliv zařízením je potřeba volit tak, </a:t>
            </a: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aby byl v souladu s našimi fyziologickými možnostmi.</a:t>
            </a:r>
          </a:p>
          <a:p>
            <a:endParaRPr lang="cs-CZ" sz="2400" dirty="0">
              <a:solidFill>
                <a:srgbClr val="002060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Při používání počítačového systému k takové podpoře práce slouží nastavení Ovládacích panelů</a:t>
            </a:r>
            <a:r>
              <a:rPr lang="cs-CZ" sz="2400" b="1" dirty="0" smtClean="0">
                <a:solidFill>
                  <a:srgbClr val="002060"/>
                </a:solidFill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které nalezneme pod nabídkou Start</a:t>
            </a: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a v nich pak vybereme kategorii periferií, nebo přímo konkrétní zařízení</a:t>
            </a:r>
          </a:p>
          <a:p>
            <a:r>
              <a:rPr lang="cs-CZ" sz="2400" i="1" dirty="0">
                <a:solidFill>
                  <a:srgbClr val="002060"/>
                </a:solidFill>
                <a:cs typeface="Arial" pitchFamily="34" charset="0"/>
              </a:rPr>
              <a:t>(viz </a:t>
            </a:r>
            <a:r>
              <a:rPr lang="cs-CZ" sz="2400" i="1" dirty="0" smtClean="0">
                <a:solidFill>
                  <a:srgbClr val="002060"/>
                </a:solidFill>
                <a:cs typeface="Arial" pitchFamily="34" charset="0"/>
              </a:rPr>
              <a:t>obrázky)</a:t>
            </a:r>
            <a:endParaRPr lang="cs-CZ" sz="2400" i="1" dirty="0">
              <a:solidFill>
                <a:srgbClr val="002060"/>
              </a:solidFill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3933" y="692697"/>
            <a:ext cx="1917016" cy="504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541" b="11997"/>
          <a:stretch/>
        </p:blipFill>
        <p:spPr>
          <a:xfrm>
            <a:off x="7063933" y="1676868"/>
            <a:ext cx="2086716" cy="17103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658" b="25007"/>
          <a:stretch/>
        </p:blipFill>
        <p:spPr>
          <a:xfrm>
            <a:off x="3851920" y="4725144"/>
            <a:ext cx="2403452" cy="1368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37845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</a:t>
            </a:r>
            <a:r>
              <a:rPr lang="cs-CZ" sz="3000" b="1" i="1" u="sng" dirty="0" smtClean="0">
                <a:solidFill>
                  <a:schemeClr val="tx2"/>
                </a:solidFill>
              </a:rPr>
              <a:t>nastavení klávesnice a myši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Co je ergonomie a jak můžeme upravit správně naší práci s počítačem.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Osobní nastavení ovládání PC a Windows: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367240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200" dirty="0" smtClean="0">
                <a:solidFill>
                  <a:srgbClr val="0000CC"/>
                </a:solidFill>
                <a:cs typeface="Arial" pitchFamily="34" charset="0"/>
              </a:rPr>
              <a:t>Start</a:t>
            </a:r>
          </a:p>
          <a:p>
            <a:pPr marL="457200" indent="-457200">
              <a:buAutoNum type="arabicPeriod"/>
            </a:pPr>
            <a:r>
              <a:rPr lang="cs-CZ" sz="2200" dirty="0" smtClean="0">
                <a:solidFill>
                  <a:srgbClr val="0000CC"/>
                </a:solidFill>
                <a:cs typeface="Arial" pitchFamily="34" charset="0"/>
              </a:rPr>
              <a:t>Ovládací panely</a:t>
            </a:r>
          </a:p>
          <a:p>
            <a:pPr marL="457200" indent="-457200">
              <a:buAutoNum type="arabicPeriod"/>
            </a:pPr>
            <a:r>
              <a:rPr lang="cs-CZ" sz="2200" dirty="0" smtClean="0">
                <a:solidFill>
                  <a:srgbClr val="0000CC"/>
                </a:solidFill>
                <a:cs typeface="Arial" pitchFamily="34" charset="0"/>
              </a:rPr>
              <a:t>Výběr prvku k nastavení</a:t>
            </a:r>
          </a:p>
          <a:p>
            <a:pPr lvl="1"/>
            <a:r>
              <a:rPr lang="cs-CZ" sz="2200" dirty="0" smtClean="0">
                <a:solidFill>
                  <a:srgbClr val="0000CC"/>
                </a:solidFill>
                <a:cs typeface="Arial" pitchFamily="34" charset="0"/>
              </a:rPr>
              <a:t>vlastností </a:t>
            </a:r>
          </a:p>
          <a:p>
            <a:pPr lvl="1"/>
            <a:r>
              <a:rPr lang="cs-CZ" sz="2200" dirty="0" smtClean="0">
                <a:solidFill>
                  <a:srgbClr val="0000CC"/>
                </a:solidFill>
                <a:cs typeface="Arial" pitchFamily="34" charset="0"/>
              </a:rPr>
              <a:t>(další snímek, protože existují 2 možné volby)</a:t>
            </a:r>
            <a:endParaRPr lang="cs-CZ" sz="2200" dirty="0">
              <a:solidFill>
                <a:srgbClr val="0000CC"/>
              </a:solidFill>
              <a:cs typeface="Arial" pitchFamily="34" charset="0"/>
            </a:endParaRPr>
          </a:p>
          <a:p>
            <a:endParaRPr lang="cs-CZ" sz="2200" i="1" dirty="0">
              <a:solidFill>
                <a:srgbClr val="660066"/>
              </a:solidFill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312"/>
          <a:stretch/>
        </p:blipFill>
        <p:spPr>
          <a:xfrm>
            <a:off x="3416335" y="1347852"/>
            <a:ext cx="5734314" cy="4845464"/>
          </a:xfrm>
          <a:prstGeom prst="rect">
            <a:avLst/>
          </a:prstGeom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1434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nastavení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klávesnice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Volba Podle kategorií: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9912" y="2364878"/>
            <a:ext cx="5256584" cy="33512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052736"/>
            <a:ext cx="5214560" cy="3328313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</a:t>
            </a:r>
            <a:r>
              <a:rPr lang="cs-CZ" sz="2000" dirty="0">
                <a:solidFill>
                  <a:srgbClr val="00B050"/>
                </a:solidFill>
              </a:rPr>
              <a:t>strukturu </a:t>
            </a:r>
            <a:r>
              <a:rPr lang="cs-CZ" sz="2000" dirty="0" smtClean="0">
                <a:solidFill>
                  <a:srgbClr val="00B050"/>
                </a:solidFill>
              </a:rPr>
              <a:t>plochy, panely a ikony vašeho systému.</a:t>
            </a:r>
            <a:endParaRPr lang="cs-CZ" sz="2000" dirty="0">
              <a:solidFill>
                <a:srgbClr val="00B050"/>
              </a:solidFill>
            </a:endParaRPr>
          </a:p>
        </p:txBody>
      </p:sp>
      <p:pic>
        <p:nvPicPr>
          <p:cNvPr id="44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9813" y="2120714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5570" y="2422789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713003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07504" y="4885106"/>
            <a:ext cx="37903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výběr nastavení 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1. požadované </a:t>
            </a:r>
            <a:r>
              <a:rPr lang="cs-CZ" sz="2400" b="1" dirty="0" smtClean="0">
                <a:solidFill>
                  <a:srgbClr val="C00000"/>
                </a:solidFill>
              </a:rPr>
              <a:t>kategorie</a:t>
            </a:r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2. požadovaného </a:t>
            </a:r>
            <a:r>
              <a:rPr lang="cs-CZ" sz="2400" b="1" dirty="0" smtClean="0">
                <a:solidFill>
                  <a:srgbClr val="C00000"/>
                </a:solidFill>
              </a:rPr>
              <a:t>zařízení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22064" y="1368448"/>
            <a:ext cx="38219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přepínač</a:t>
            </a:r>
            <a:r>
              <a:rPr lang="cs-CZ" sz="2400" dirty="0" smtClean="0">
                <a:solidFill>
                  <a:srgbClr val="C00000"/>
                </a:solidFill>
              </a:rPr>
              <a:t> způsobu zobrazení</a:t>
            </a:r>
          </a:p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klasický/kategorie</a:t>
            </a:r>
          </a:p>
          <a:p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3540931" y="4713003"/>
            <a:ext cx="3263317" cy="100310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1239813" y="1772816"/>
            <a:ext cx="4412308" cy="34789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3540931" y="2422789"/>
            <a:ext cx="884639" cy="30302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90801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11" dur="4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23" dur="4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26" dur="4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nastavení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klávesnice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Volba Klasický: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052736"/>
            <a:ext cx="5214560" cy="3328313"/>
          </a:xfrm>
          <a:prstGeom prst="rect">
            <a:avLst/>
          </a:prstGeom>
        </p:spPr>
      </p:pic>
      <p:pic>
        <p:nvPicPr>
          <p:cNvPr id="4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9813" y="2120714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5322064" y="1368448"/>
            <a:ext cx="38219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přepínač</a:t>
            </a:r>
            <a:r>
              <a:rPr lang="cs-CZ" sz="2400" dirty="0" smtClean="0">
                <a:solidFill>
                  <a:srgbClr val="C00000"/>
                </a:solidFill>
              </a:rPr>
              <a:t> způsobu zobrazení</a:t>
            </a:r>
          </a:p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klasický/kategorie</a:t>
            </a:r>
          </a:p>
          <a:p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 flipH="1">
            <a:off x="1239813" y="1772816"/>
            <a:ext cx="4412308" cy="34789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6496" y="2132856"/>
            <a:ext cx="6220000" cy="396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07504" y="4885106"/>
            <a:ext cx="37903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výběr nastavení 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požadovaného </a:t>
            </a:r>
            <a:r>
              <a:rPr lang="cs-CZ" sz="2400" b="1" dirty="0" smtClean="0">
                <a:solidFill>
                  <a:srgbClr val="C00000"/>
                </a:solidFill>
              </a:rPr>
              <a:t>zařízení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3173770" y="3787582"/>
            <a:ext cx="2148294" cy="159907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5570" y="2422789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0200" y="3759725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</a:t>
            </a:r>
            <a:r>
              <a:rPr lang="cs-CZ" sz="2000" dirty="0">
                <a:solidFill>
                  <a:srgbClr val="00B050"/>
                </a:solidFill>
              </a:rPr>
              <a:t>strukturu </a:t>
            </a:r>
            <a:r>
              <a:rPr lang="cs-CZ" sz="2000" dirty="0" smtClean="0">
                <a:solidFill>
                  <a:srgbClr val="00B050"/>
                </a:solidFill>
              </a:rPr>
              <a:t>plochy, panely a ikony vašeho systému.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8001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11" dur="4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23" dur="4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26" dur="4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nastavení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klávesnice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Po výběru zařízení se otevře dialogové okno s nastavením parametrů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301" y="1124744"/>
            <a:ext cx="45182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Nastavit lze prodlevu před opakováním, tedy, za jaký čas přidržení klávesy dojde k rychlému opakování znaku.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Dále pak lze volit rychlost tohoto opakování.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A také interval blikání kurzorové pozice v okně.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C00000"/>
                </a:solidFill>
                <a:cs typeface="Arial" pitchFamily="34" charset="0"/>
              </a:rPr>
              <a:t>Záložku Hardware </a:t>
            </a:r>
            <a:r>
              <a:rPr lang="cs-CZ" sz="2000" dirty="0" smtClean="0">
                <a:solidFill>
                  <a:srgbClr val="C00000"/>
                </a:solidFill>
                <a:cs typeface="Arial" pitchFamily="34" charset="0"/>
              </a:rPr>
              <a:t>nepoužíváme,</a:t>
            </a:r>
            <a:endParaRPr lang="cs-CZ" sz="2000" dirty="0" smtClean="0">
              <a:solidFill>
                <a:srgbClr val="C00000"/>
              </a:solidFill>
              <a:cs typeface="Arial" pitchFamily="34" charset="0"/>
            </a:endParaRPr>
          </a:p>
          <a:p>
            <a:pPr lvl="1"/>
            <a:r>
              <a:rPr lang="cs-CZ" sz="2000" dirty="0" smtClean="0">
                <a:solidFill>
                  <a:srgbClr val="C00000"/>
                </a:solidFill>
                <a:cs typeface="Arial" pitchFamily="34" charset="0"/>
              </a:rPr>
              <a:t>jen pro IT odborníky, možnost poškození ovládacího systému.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59128" y="1484784"/>
            <a:ext cx="4073553" cy="4629497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Vyzkoušejte si tato nastavení klávesnice a vyzkoušejte si jak vám vyhovují.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4" name="Picture 4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3305" y="2924944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2541" y="3704890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217058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35447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nastavení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myši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307342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Po výběru zařízení se otevře dialogové okno s nastavením parametrů,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pak volíme druh nastavení – záložky: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002060"/>
                </a:solidFill>
              </a:rPr>
              <a:t>Tlačítka</a:t>
            </a:r>
          </a:p>
          <a:p>
            <a:pPr>
              <a:spcBef>
                <a:spcPts val="0"/>
              </a:spcBef>
            </a:pPr>
            <a:r>
              <a:rPr lang="cs-CZ" sz="2000" dirty="0" smtClean="0">
                <a:solidFill>
                  <a:srgbClr val="002060"/>
                </a:solidFill>
              </a:rPr>
              <a:t>Ukazatele</a:t>
            </a:r>
          </a:p>
          <a:p>
            <a:pPr>
              <a:spcBef>
                <a:spcPts val="0"/>
              </a:spcBef>
            </a:pPr>
            <a:r>
              <a:rPr lang="cs-CZ" sz="2000" dirty="0" smtClean="0">
                <a:solidFill>
                  <a:srgbClr val="002060"/>
                </a:solidFill>
              </a:rPr>
              <a:t>Možnosti ukazatele</a:t>
            </a:r>
          </a:p>
          <a:p>
            <a:pPr>
              <a:spcBef>
                <a:spcPts val="0"/>
              </a:spcBef>
            </a:pPr>
            <a:r>
              <a:rPr lang="cs-CZ" sz="2000" dirty="0" smtClean="0">
                <a:solidFill>
                  <a:srgbClr val="002060"/>
                </a:solidFill>
              </a:rPr>
              <a:t>Kolečko</a:t>
            </a:r>
          </a:p>
          <a:p>
            <a:pPr>
              <a:spcBef>
                <a:spcPts val="0"/>
              </a:spcBef>
            </a:pPr>
            <a:r>
              <a:rPr lang="cs-CZ" sz="2000" dirty="0">
                <a:solidFill>
                  <a:srgbClr val="C00000"/>
                </a:solidFill>
                <a:cs typeface="Arial" pitchFamily="34" charset="0"/>
              </a:rPr>
              <a:t>Záložku Hardware </a:t>
            </a:r>
            <a:r>
              <a:rPr lang="cs-CZ" sz="2000" dirty="0" smtClean="0">
                <a:solidFill>
                  <a:srgbClr val="C00000"/>
                </a:solidFill>
                <a:cs typeface="Arial" pitchFamily="34" charset="0"/>
              </a:rPr>
              <a:t>nepoužíváme,</a:t>
            </a:r>
            <a:endParaRPr lang="cs-CZ" sz="2000" dirty="0">
              <a:solidFill>
                <a:srgbClr val="C00000"/>
              </a:solidFill>
              <a:cs typeface="Arial" pitchFamily="34" charset="0"/>
            </a:endParaRPr>
          </a:p>
          <a:p>
            <a:pPr marL="457200" lvl="1" indent="0">
              <a:spcBef>
                <a:spcPts val="0"/>
              </a:spcBef>
              <a:buNone/>
            </a:pPr>
            <a:r>
              <a:rPr lang="cs-CZ" sz="2000" dirty="0">
                <a:solidFill>
                  <a:srgbClr val="C00000"/>
                </a:solidFill>
                <a:cs typeface="Arial" pitchFamily="34" charset="0"/>
              </a:rPr>
              <a:t>jen pro IT odborníky, </a:t>
            </a:r>
            <a:r>
              <a:rPr lang="cs-CZ" sz="2000" dirty="0" smtClean="0">
                <a:solidFill>
                  <a:srgbClr val="C00000"/>
                </a:solidFill>
                <a:cs typeface="Arial" pitchFamily="34" charset="0"/>
              </a:rPr>
              <a:t>možnost </a:t>
            </a:r>
          </a:p>
          <a:p>
            <a:pPr marL="457200" lvl="1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  <a:cs typeface="Arial" pitchFamily="34" charset="0"/>
              </a:rPr>
              <a:t>poškození </a:t>
            </a:r>
            <a:r>
              <a:rPr lang="cs-CZ" sz="2000" dirty="0">
                <a:solidFill>
                  <a:srgbClr val="C00000"/>
                </a:solidFill>
                <a:cs typeface="Arial" pitchFamily="34" charset="0"/>
              </a:rPr>
              <a:t>ovládacího systému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4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40568" y="3933056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Vyzkoušejte si tato nastavení myši a vyzkoušejte si jak vám vyhovují.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1960" y="1412776"/>
            <a:ext cx="4410832" cy="4596334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97915" y="3717032"/>
            <a:ext cx="4546093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Volba záměny L a P tlačítka, </a:t>
            </a:r>
          </a:p>
          <a:p>
            <a:pPr lvl="1"/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což je vhodné pro leváky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b="1" dirty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Jaká je vaše optimální reakce </a:t>
            </a:r>
          </a:p>
          <a:p>
            <a:pPr lvl="1"/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při tzv. poklepání (dvojkliku)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cs-CZ" sz="2400" dirty="0" smtClean="0">
              <a:solidFill>
                <a:srgbClr val="0000CC"/>
              </a:solidFill>
              <a:cs typeface="Arial" pitchFamily="34" charset="0"/>
            </a:endParaRP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Přepínač </a:t>
            </a:r>
            <a:r>
              <a:rPr lang="cs-CZ" sz="2400" dirty="0" err="1" smtClean="0">
                <a:solidFill>
                  <a:srgbClr val="0000CC"/>
                </a:solidFill>
                <a:cs typeface="Arial" pitchFamily="34" charset="0"/>
              </a:rPr>
              <a:t>ClikLock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 – dle popisu</a:t>
            </a: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2054" name="Picture 4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1718" y="2492896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02611" y="3998993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7638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41" dur="4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000"/>
                            </p:stCondLst>
                            <p:childTnLst>
                              <p:par>
                                <p:cTn id="43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8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nastavení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myši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9361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Po výběru zařízení se otevře dialogové okno s nastavením parametrů,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záložka Ukazatele: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301" y="1587564"/>
            <a:ext cx="663054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Nastavit lze různé přednastavené šablony symbolů kurzoru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b="1" dirty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Nebo lze definovat </a:t>
            </a:r>
          </a:p>
          <a:p>
            <a:pPr lvl="1"/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vlastní symboly pro </a:t>
            </a:r>
          </a:p>
          <a:p>
            <a:pPr lvl="1"/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pozice ukazatele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Volba zobrazení </a:t>
            </a:r>
          </a:p>
          <a:p>
            <a:pPr lvl="1"/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stínu symbolu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Vyzkoušejte si tato nastavení klávesnice a vyzkoušejte si jak vám vyhovují.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2042635"/>
            <a:ext cx="4025384" cy="4194676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2335" y="2276872"/>
            <a:ext cx="2788177" cy="2908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6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2150" y="3068960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0" name="Přímá spojnice se šipkou 19"/>
          <p:cNvCxnSpPr/>
          <p:nvPr/>
        </p:nvCxnSpPr>
        <p:spPr>
          <a:xfrm>
            <a:off x="5102150" y="3068960"/>
            <a:ext cx="1551018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4"/>
          <p:cNvPicPr>
            <a:picLocks noChangeAspect="1" noChangeArrowheads="1"/>
          </p:cNvPicPr>
          <p:nvPr/>
        </p:nvPicPr>
        <p:blipFill>
          <a:blip r:embed="rId6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9240" y="3553903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90021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nastavení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myši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98100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Po výběru zařízení se otevře dialogové okno s nastavením parametrů,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záložka Možnosti ukazatele: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300" y="1659572"/>
            <a:ext cx="477873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Jak velký pohyb myší na podložce bude odpovídat pohybu kurzoru na obrazovce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b="1" dirty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Při přiblížení k nabídce se automaticky kurzor  „přilepí“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Jestli má být viditelná stopa kurzoru při pohybu (hezké, ale zbytečné)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 smtClean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Skrytí ukazatele při psaní, aby se nepletl „do cesty“ písmu a textovému kurzoru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a s tím související volba ukázání ukazatele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Vyzkoušejte si tato nastavení klávesnice a vyzkoušejte si jak vám vyhovují.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25862" y="1412776"/>
            <a:ext cx="4310634" cy="4491922"/>
          </a:xfrm>
          <a:prstGeom prst="rect">
            <a:avLst/>
          </a:prstGeom>
        </p:spPr>
      </p:pic>
      <p:pic>
        <p:nvPicPr>
          <p:cNvPr id="2054" name="Picture 4"/>
          <p:cNvPicPr>
            <a:picLocks noChangeAspect="1" noChangeArrowheads="1"/>
          </p:cNvPicPr>
          <p:nvPr/>
        </p:nvPicPr>
        <p:blipFill>
          <a:blip r:embed="rId5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08920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2726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nastavení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myši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9361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Po výběru zařízení se otevře dialogové okno s nastavením parametrů,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záložka Kolečko: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301" y="1805915"/>
            <a:ext cx="4518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Základní nastavení  funkce kolečka při rolování dle uvedených možností a nabídek</a:t>
            </a:r>
          </a:p>
        </p:txBody>
      </p:sp>
      <p:pic>
        <p:nvPicPr>
          <p:cNvPr id="4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40568" y="3933056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02461" y="1307846"/>
            <a:ext cx="4315907" cy="4497417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Vyzkoušejte si tato nastavení klávesnice a vyzkoušejte si jak vám vyhovují.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4" cstate="print">
            <a:lum bright="7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217058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0461" y="4211923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C00000"/>
                </a:solidFill>
                <a:cs typeface="Arial" pitchFamily="34" charset="0"/>
              </a:rPr>
              <a:t>Záložku Hardware </a:t>
            </a:r>
            <a:r>
              <a:rPr lang="cs-CZ" sz="2000" dirty="0" smtClean="0">
                <a:solidFill>
                  <a:srgbClr val="C00000"/>
                </a:solidFill>
                <a:cs typeface="Arial" pitchFamily="34" charset="0"/>
              </a:rPr>
              <a:t>nepoužíváme.</a:t>
            </a:r>
            <a:endParaRPr lang="cs-CZ" sz="2000" dirty="0">
              <a:solidFill>
                <a:srgbClr val="C00000"/>
              </a:solidFill>
              <a:cs typeface="Arial" pitchFamily="34" charset="0"/>
            </a:endParaRPr>
          </a:p>
          <a:p>
            <a:pPr lvl="1"/>
            <a:r>
              <a:rPr lang="cs-CZ" sz="2000" dirty="0" smtClean="0">
                <a:solidFill>
                  <a:srgbClr val="C00000"/>
                </a:solidFill>
                <a:cs typeface="Arial" pitchFamily="34" charset="0"/>
              </a:rPr>
              <a:t>Je určena </a:t>
            </a:r>
            <a:r>
              <a:rPr lang="cs-CZ" sz="2000" dirty="0">
                <a:solidFill>
                  <a:srgbClr val="C00000"/>
                </a:solidFill>
                <a:cs typeface="Arial" pitchFamily="34" charset="0"/>
              </a:rPr>
              <a:t>pro IT odborníky, </a:t>
            </a:r>
            <a:r>
              <a:rPr lang="cs-CZ" sz="2000" dirty="0" smtClean="0">
                <a:solidFill>
                  <a:srgbClr val="C00000"/>
                </a:solidFill>
                <a:cs typeface="Arial" pitchFamily="34" charset="0"/>
              </a:rPr>
              <a:t>hrozí možnost </a:t>
            </a:r>
            <a:r>
              <a:rPr lang="cs-CZ" sz="2000" dirty="0">
                <a:solidFill>
                  <a:srgbClr val="C00000"/>
                </a:solidFill>
                <a:cs typeface="Arial" pitchFamily="34" charset="0"/>
              </a:rPr>
              <a:t>poškození ovládacího </a:t>
            </a:r>
            <a:r>
              <a:rPr lang="cs-CZ" sz="2000" dirty="0" smtClean="0">
                <a:solidFill>
                  <a:srgbClr val="C00000"/>
                </a:solidFill>
                <a:cs typeface="Arial" pitchFamily="34" charset="0"/>
              </a:rPr>
              <a:t>systému.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089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17" dur="4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- okna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Zamyšlení se nad způsobem práce s počítačem a dalším zařízením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580599"/>
            <a:ext cx="87865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Proč je výhodné mít možnost měnit blikání kurzoru?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lze nastavit v ovládání myši?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Může mít rolovací kolečko více různých funkcí?</a:t>
            </a: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429000"/>
            <a:ext cx="1958898" cy="195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93096"/>
            <a:ext cx="1887147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62860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48478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Vlastní zdroje a vytvořené materiály,</a:t>
            </a:r>
          </a:p>
          <a:p>
            <a:pPr lvl="1"/>
            <a:r>
              <a:rPr lang="cs-CZ" sz="1400" dirty="0" smtClean="0"/>
              <a:t>Soukup Jiří, Multimediální komponenty a prezentace v aplikacích, skripta UJEP Ústí n. L., 2008</a:t>
            </a:r>
          </a:p>
          <a:p>
            <a:pPr lvl="1"/>
            <a:r>
              <a:rPr lang="cs-CZ" sz="1400" dirty="0" smtClean="0"/>
              <a:t>Soukup Jiří a kol, Multimédia ve výuce, </a:t>
            </a:r>
            <a:r>
              <a:rPr lang="cs-CZ" sz="1400" dirty="0" err="1" smtClean="0"/>
              <a:t>skriptum</a:t>
            </a:r>
            <a:r>
              <a:rPr lang="cs-CZ" sz="1400" dirty="0" smtClean="0"/>
              <a:t> UJEP Ústí n. L.,2004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494038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722313" indent="-366713"/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windows.microsoft.com/cs-cz/windows/home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www.komik.cz/</a:t>
            </a:r>
            <a:endParaRPr lang="cs-CZ" sz="1400" dirty="0" smtClean="0"/>
          </a:p>
          <a:p>
            <a:pPr marL="355600"/>
            <a:endParaRPr lang="cs-CZ" sz="14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1318" y="1556792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58093" y="2310552"/>
            <a:ext cx="8030331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sz="1600" dirty="0" smtClean="0"/>
              <a:t> </a:t>
            </a:r>
            <a:r>
              <a:rPr lang="cs-CZ" sz="1400" dirty="0" err="1" smtClean="0"/>
              <a:t>emotikony</a:t>
            </a:r>
            <a:r>
              <a:rPr lang="cs-CZ" sz="1400" dirty="0" smtClean="0"/>
              <a:t> a kliparty sady MS-Office, dostupné také na</a:t>
            </a:r>
          </a:p>
          <a:p>
            <a:pPr lvl="1"/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office.microsoft.com/cs-cz/images/MC900442026.aspx</a:t>
            </a:r>
            <a:endParaRPr lang="cs-CZ" sz="1400" dirty="0" smtClean="0"/>
          </a:p>
          <a:p>
            <a:pPr marL="350838" lvl="1"/>
            <a:r>
              <a:rPr lang="cs-CZ" sz="1400" dirty="0" smtClean="0"/>
              <a:t>- systémové ikony OS Windows nainstalovaného v počítači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6548</TotalTime>
  <Words>1027</Words>
  <Application>Microsoft Office PowerPoint</Application>
  <PresentationFormat>Předvádění na obrazovce (4:3)</PresentationFormat>
  <Paragraphs>181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Windows – ergonomie</vt:lpstr>
      <vt:lpstr>Windows – nastavení klávesnice a myši</vt:lpstr>
      <vt:lpstr>Windows – nastavení klávesnice</vt:lpstr>
      <vt:lpstr>Windows – nastavení klávesnice</vt:lpstr>
      <vt:lpstr>Windows – nastavení klávesnice</vt:lpstr>
      <vt:lpstr>Windows – nastavení myši</vt:lpstr>
      <vt:lpstr>Windows – nastavení myši</vt:lpstr>
      <vt:lpstr>Windows – nastavení myši</vt:lpstr>
      <vt:lpstr>Windows – nastavení myši</vt:lpstr>
      <vt:lpstr>Windows - okna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381</cp:revision>
  <dcterms:created xsi:type="dcterms:W3CDTF">2010-11-01T23:40:31Z</dcterms:created>
  <dcterms:modified xsi:type="dcterms:W3CDTF">2014-01-31T11:46:14Z</dcterms:modified>
</cp:coreProperties>
</file>