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5" r:id="rId3"/>
    <p:sldId id="331" r:id="rId4"/>
    <p:sldId id="332" r:id="rId5"/>
    <p:sldId id="334" r:id="rId6"/>
    <p:sldId id="335" r:id="rId7"/>
    <p:sldId id="337" r:id="rId8"/>
    <p:sldId id="340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FF"/>
    <a:srgbClr val="FF0066"/>
    <a:srgbClr val="FFFF99"/>
    <a:srgbClr val="660066"/>
    <a:srgbClr val="FFCCFF"/>
    <a:srgbClr val="FF9966"/>
    <a:srgbClr val="FFFFCC"/>
    <a:srgbClr val="CCFFCC"/>
    <a:srgbClr val="0000CC"/>
    <a:srgbClr val="0066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audio1.wav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jpeg"/><Relationship Id="rId9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6.png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com/cze/legalnisoftware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microsoft.com/cs-cz/default.aspx" TargetMode="External"/><Relationship Id="rId12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omik.cz/" TargetMode="External"/><Relationship Id="rId11" Type="http://schemas.openxmlformats.org/officeDocument/2006/relationships/hyperlink" Target="http://office.microsoft.com/cs-cz/images/MC900442026.aspx" TargetMode="External"/><Relationship Id="rId5" Type="http://schemas.openxmlformats.org/officeDocument/2006/relationships/hyperlink" Target="http://software.heureka.cz/" TargetMode="External"/><Relationship Id="rId10" Type="http://schemas.openxmlformats.org/officeDocument/2006/relationships/image" Target="../media/image17.gif"/><Relationship Id="rId4" Type="http://schemas.openxmlformats.org/officeDocument/2006/relationships/image" Target="../media/image2.jpeg"/><Relationship Id="rId9" Type="http://schemas.openxmlformats.org/officeDocument/2006/relationships/hyperlink" Target="http://www.ri-okna.cz/plastova-okna-a-dve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45061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operační systém, OS, Windows, okna,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zobrazení, spořič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nastavení zobrazení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VY_32_INOVACE_32_643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Pokuste se chvíli dívat do monitoru bez uhnutí pohledem a zjistíte, že trvalý pohled (zvláště při práci) je zatěžující. U hry díky dynamice tolik ne.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1296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Součástí ergonomické práce je vnímání vizuální informace,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dlouhodobý pohled na monitor je unavující, zvláště pokud není vnímání co nejlépe sladěné s naším zrakem: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988840"/>
            <a:ext cx="90364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Jedná se hlavně 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barevné sladění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velikost písma a ikon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odpovídající jas a kontrast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relaxační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(odpočinkový) pohled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ostrost, chvění, zobrazení rychlého pohybu, a další</a:t>
            </a:r>
          </a:p>
          <a:p>
            <a:endParaRPr lang="cs-CZ" sz="24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Nastavení zobrazení monitoru lze 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zvolit stejně jako klávesnici a myš, </a:t>
            </a:r>
          </a:p>
          <a:p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Start – Ovládací panely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.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My si však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u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kážeme výhodu ovládání myší, které je rychlé, jednoznačné a pohodlné.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8" t="1293" r="29041" b="19364"/>
          <a:stretch/>
        </p:blipFill>
        <p:spPr>
          <a:xfrm>
            <a:off x="4857281" y="2204865"/>
            <a:ext cx="4286718" cy="3096343"/>
          </a:xfrm>
          <a:prstGeom prst="rect">
            <a:avLst/>
          </a:prstGeom>
        </p:spPr>
      </p:pic>
      <p:sp>
        <p:nvSpPr>
          <p:cNvPr id="23" name="Volný tvar 22"/>
          <p:cNvSpPr/>
          <p:nvPr/>
        </p:nvSpPr>
        <p:spPr>
          <a:xfrm>
            <a:off x="154003" y="3388093"/>
            <a:ext cx="4880007" cy="2319688"/>
          </a:xfrm>
          <a:custGeom>
            <a:avLst/>
            <a:gdLst>
              <a:gd name="connsiteX0" fmla="*/ 644893 w 4831882"/>
              <a:gd name="connsiteY0" fmla="*/ 2098307 h 2454442"/>
              <a:gd name="connsiteX1" fmla="*/ 0 w 4831882"/>
              <a:gd name="connsiteY1" fmla="*/ 2098307 h 2454442"/>
              <a:gd name="connsiteX2" fmla="*/ 0 w 4831882"/>
              <a:gd name="connsiteY2" fmla="*/ 2435192 h 2454442"/>
              <a:gd name="connsiteX3" fmla="*/ 2964581 w 4831882"/>
              <a:gd name="connsiteY3" fmla="*/ 2454442 h 2454442"/>
              <a:gd name="connsiteX4" fmla="*/ 2974207 w 4831882"/>
              <a:gd name="connsiteY4" fmla="*/ 2107933 h 2454442"/>
              <a:gd name="connsiteX5" fmla="*/ 4312118 w 4831882"/>
              <a:gd name="connsiteY5" fmla="*/ 2050181 h 2454442"/>
              <a:gd name="connsiteX6" fmla="*/ 4831882 w 4831882"/>
              <a:gd name="connsiteY6" fmla="*/ 0 h 2454442"/>
              <a:gd name="connsiteX7" fmla="*/ 4831882 w 4831882"/>
              <a:gd name="connsiteY7" fmla="*/ 0 h 2454442"/>
              <a:gd name="connsiteX0" fmla="*/ 644893 w 4831882"/>
              <a:gd name="connsiteY0" fmla="*/ 2098307 h 2454442"/>
              <a:gd name="connsiteX1" fmla="*/ 0 w 4831882"/>
              <a:gd name="connsiteY1" fmla="*/ 2098307 h 2454442"/>
              <a:gd name="connsiteX2" fmla="*/ 0 w 4831882"/>
              <a:gd name="connsiteY2" fmla="*/ 2435192 h 2454442"/>
              <a:gd name="connsiteX3" fmla="*/ 2964581 w 4831882"/>
              <a:gd name="connsiteY3" fmla="*/ 2454442 h 2454442"/>
              <a:gd name="connsiteX4" fmla="*/ 2974207 w 4831882"/>
              <a:gd name="connsiteY4" fmla="*/ 2107933 h 2454442"/>
              <a:gd name="connsiteX5" fmla="*/ 4466123 w 4831882"/>
              <a:gd name="connsiteY5" fmla="*/ 2030931 h 2454442"/>
              <a:gd name="connsiteX6" fmla="*/ 4831882 w 4831882"/>
              <a:gd name="connsiteY6" fmla="*/ 0 h 2454442"/>
              <a:gd name="connsiteX7" fmla="*/ 4831882 w 4831882"/>
              <a:gd name="connsiteY7" fmla="*/ 0 h 2454442"/>
              <a:gd name="connsiteX0" fmla="*/ 644893 w 5024388"/>
              <a:gd name="connsiteY0" fmla="*/ 2098307 h 2454442"/>
              <a:gd name="connsiteX1" fmla="*/ 0 w 5024388"/>
              <a:gd name="connsiteY1" fmla="*/ 2098307 h 2454442"/>
              <a:gd name="connsiteX2" fmla="*/ 0 w 5024388"/>
              <a:gd name="connsiteY2" fmla="*/ 2435192 h 2454442"/>
              <a:gd name="connsiteX3" fmla="*/ 2964581 w 5024388"/>
              <a:gd name="connsiteY3" fmla="*/ 2454442 h 2454442"/>
              <a:gd name="connsiteX4" fmla="*/ 2974207 w 5024388"/>
              <a:gd name="connsiteY4" fmla="*/ 2107933 h 2454442"/>
              <a:gd name="connsiteX5" fmla="*/ 4466123 w 5024388"/>
              <a:gd name="connsiteY5" fmla="*/ 2030931 h 2454442"/>
              <a:gd name="connsiteX6" fmla="*/ 5024388 w 5024388"/>
              <a:gd name="connsiteY6" fmla="*/ 1010653 h 2454442"/>
              <a:gd name="connsiteX7" fmla="*/ 4831882 w 5024388"/>
              <a:gd name="connsiteY7" fmla="*/ 0 h 2454442"/>
              <a:gd name="connsiteX8" fmla="*/ 4831882 w 5024388"/>
              <a:gd name="connsiteY8" fmla="*/ 0 h 2454442"/>
              <a:gd name="connsiteX0" fmla="*/ 644893 w 5024652"/>
              <a:gd name="connsiteY0" fmla="*/ 2098307 h 2454442"/>
              <a:gd name="connsiteX1" fmla="*/ 0 w 5024652"/>
              <a:gd name="connsiteY1" fmla="*/ 2098307 h 2454442"/>
              <a:gd name="connsiteX2" fmla="*/ 0 w 5024652"/>
              <a:gd name="connsiteY2" fmla="*/ 2435192 h 2454442"/>
              <a:gd name="connsiteX3" fmla="*/ 2964581 w 5024652"/>
              <a:gd name="connsiteY3" fmla="*/ 2454442 h 2454442"/>
              <a:gd name="connsiteX4" fmla="*/ 2974207 w 5024652"/>
              <a:gd name="connsiteY4" fmla="*/ 2107933 h 2454442"/>
              <a:gd name="connsiteX5" fmla="*/ 4466123 w 5024652"/>
              <a:gd name="connsiteY5" fmla="*/ 2030931 h 2454442"/>
              <a:gd name="connsiteX6" fmla="*/ 5024388 w 5024652"/>
              <a:gd name="connsiteY6" fmla="*/ 1010653 h 2454442"/>
              <a:gd name="connsiteX7" fmla="*/ 4831882 w 5024652"/>
              <a:gd name="connsiteY7" fmla="*/ 0 h 2454442"/>
              <a:gd name="connsiteX8" fmla="*/ 4831882 w 5024652"/>
              <a:gd name="connsiteY8" fmla="*/ 0 h 2454442"/>
              <a:gd name="connsiteX0" fmla="*/ 644893 w 5024652"/>
              <a:gd name="connsiteY0" fmla="*/ 2098307 h 2454442"/>
              <a:gd name="connsiteX1" fmla="*/ 0 w 5024652"/>
              <a:gd name="connsiteY1" fmla="*/ 2098307 h 2454442"/>
              <a:gd name="connsiteX2" fmla="*/ 0 w 5024652"/>
              <a:gd name="connsiteY2" fmla="*/ 2435192 h 2454442"/>
              <a:gd name="connsiteX3" fmla="*/ 2964581 w 5024652"/>
              <a:gd name="connsiteY3" fmla="*/ 2454442 h 2454442"/>
              <a:gd name="connsiteX4" fmla="*/ 2974207 w 5024652"/>
              <a:gd name="connsiteY4" fmla="*/ 2107933 h 2454442"/>
              <a:gd name="connsiteX5" fmla="*/ 4466123 w 5024652"/>
              <a:gd name="connsiteY5" fmla="*/ 2030931 h 2454442"/>
              <a:gd name="connsiteX6" fmla="*/ 5024388 w 5024652"/>
              <a:gd name="connsiteY6" fmla="*/ 1010653 h 2454442"/>
              <a:gd name="connsiteX7" fmla="*/ 4831882 w 5024652"/>
              <a:gd name="connsiteY7" fmla="*/ 0 h 2454442"/>
              <a:gd name="connsiteX8" fmla="*/ 4831882 w 5024652"/>
              <a:gd name="connsiteY8" fmla="*/ 0 h 2454442"/>
              <a:gd name="connsiteX0" fmla="*/ 644893 w 5024596"/>
              <a:gd name="connsiteY0" fmla="*/ 2098307 h 2454442"/>
              <a:gd name="connsiteX1" fmla="*/ 0 w 5024596"/>
              <a:gd name="connsiteY1" fmla="*/ 2098307 h 2454442"/>
              <a:gd name="connsiteX2" fmla="*/ 0 w 5024596"/>
              <a:gd name="connsiteY2" fmla="*/ 2435192 h 2454442"/>
              <a:gd name="connsiteX3" fmla="*/ 2964581 w 5024596"/>
              <a:gd name="connsiteY3" fmla="*/ 2454442 h 2454442"/>
              <a:gd name="connsiteX4" fmla="*/ 2974207 w 5024596"/>
              <a:gd name="connsiteY4" fmla="*/ 2107933 h 2454442"/>
              <a:gd name="connsiteX5" fmla="*/ 4466123 w 5024596"/>
              <a:gd name="connsiteY5" fmla="*/ 2030931 h 2454442"/>
              <a:gd name="connsiteX6" fmla="*/ 5024388 w 5024596"/>
              <a:gd name="connsiteY6" fmla="*/ 1010653 h 2454442"/>
              <a:gd name="connsiteX7" fmla="*/ 4831882 w 5024596"/>
              <a:gd name="connsiteY7" fmla="*/ 0 h 2454442"/>
              <a:gd name="connsiteX8" fmla="*/ 4831882 w 5024596"/>
              <a:gd name="connsiteY8" fmla="*/ 0 h 2454442"/>
              <a:gd name="connsiteX0" fmla="*/ 644893 w 4831882"/>
              <a:gd name="connsiteY0" fmla="*/ 2098307 h 2454442"/>
              <a:gd name="connsiteX1" fmla="*/ 0 w 4831882"/>
              <a:gd name="connsiteY1" fmla="*/ 2098307 h 2454442"/>
              <a:gd name="connsiteX2" fmla="*/ 0 w 4831882"/>
              <a:gd name="connsiteY2" fmla="*/ 2435192 h 2454442"/>
              <a:gd name="connsiteX3" fmla="*/ 2964581 w 4831882"/>
              <a:gd name="connsiteY3" fmla="*/ 2454442 h 2454442"/>
              <a:gd name="connsiteX4" fmla="*/ 2974207 w 4831882"/>
              <a:gd name="connsiteY4" fmla="*/ 2107933 h 2454442"/>
              <a:gd name="connsiteX5" fmla="*/ 4466123 w 4831882"/>
              <a:gd name="connsiteY5" fmla="*/ 2030931 h 2454442"/>
              <a:gd name="connsiteX6" fmla="*/ 4745255 w 4831882"/>
              <a:gd name="connsiteY6" fmla="*/ 808522 h 2454442"/>
              <a:gd name="connsiteX7" fmla="*/ 4831882 w 4831882"/>
              <a:gd name="connsiteY7" fmla="*/ 0 h 2454442"/>
              <a:gd name="connsiteX8" fmla="*/ 4831882 w 4831882"/>
              <a:gd name="connsiteY8" fmla="*/ 0 h 2454442"/>
              <a:gd name="connsiteX0" fmla="*/ 644893 w 6025414"/>
              <a:gd name="connsiteY0" fmla="*/ 2113981 h 2470116"/>
              <a:gd name="connsiteX1" fmla="*/ 0 w 6025414"/>
              <a:gd name="connsiteY1" fmla="*/ 2113981 h 2470116"/>
              <a:gd name="connsiteX2" fmla="*/ 0 w 6025414"/>
              <a:gd name="connsiteY2" fmla="*/ 2450866 h 2470116"/>
              <a:gd name="connsiteX3" fmla="*/ 2964581 w 6025414"/>
              <a:gd name="connsiteY3" fmla="*/ 2470116 h 2470116"/>
              <a:gd name="connsiteX4" fmla="*/ 2974207 w 6025414"/>
              <a:gd name="connsiteY4" fmla="*/ 2123607 h 2470116"/>
              <a:gd name="connsiteX5" fmla="*/ 4466123 w 6025414"/>
              <a:gd name="connsiteY5" fmla="*/ 2046605 h 2470116"/>
              <a:gd name="connsiteX6" fmla="*/ 4745255 w 6025414"/>
              <a:gd name="connsiteY6" fmla="*/ 824196 h 2470116"/>
              <a:gd name="connsiteX7" fmla="*/ 4831882 w 6025414"/>
              <a:gd name="connsiteY7" fmla="*/ 15674 h 2470116"/>
              <a:gd name="connsiteX8" fmla="*/ 6025414 w 6025414"/>
              <a:gd name="connsiteY8" fmla="*/ 314057 h 2470116"/>
              <a:gd name="connsiteX0" fmla="*/ 644893 w 6025414"/>
              <a:gd name="connsiteY0" fmla="*/ 1799924 h 2156059"/>
              <a:gd name="connsiteX1" fmla="*/ 0 w 6025414"/>
              <a:gd name="connsiteY1" fmla="*/ 1799924 h 2156059"/>
              <a:gd name="connsiteX2" fmla="*/ 0 w 6025414"/>
              <a:gd name="connsiteY2" fmla="*/ 2136809 h 2156059"/>
              <a:gd name="connsiteX3" fmla="*/ 2964581 w 6025414"/>
              <a:gd name="connsiteY3" fmla="*/ 2156059 h 2156059"/>
              <a:gd name="connsiteX4" fmla="*/ 2974207 w 6025414"/>
              <a:gd name="connsiteY4" fmla="*/ 1809550 h 2156059"/>
              <a:gd name="connsiteX5" fmla="*/ 4466123 w 6025414"/>
              <a:gd name="connsiteY5" fmla="*/ 1732548 h 2156059"/>
              <a:gd name="connsiteX6" fmla="*/ 4745255 w 6025414"/>
              <a:gd name="connsiteY6" fmla="*/ 510139 h 2156059"/>
              <a:gd name="connsiteX7" fmla="*/ 6025414 w 6025414"/>
              <a:gd name="connsiteY7" fmla="*/ 0 h 2156059"/>
              <a:gd name="connsiteX0" fmla="*/ 644893 w 4880007"/>
              <a:gd name="connsiteY0" fmla="*/ 1963553 h 2319688"/>
              <a:gd name="connsiteX1" fmla="*/ 0 w 4880007"/>
              <a:gd name="connsiteY1" fmla="*/ 1963553 h 2319688"/>
              <a:gd name="connsiteX2" fmla="*/ 0 w 4880007"/>
              <a:gd name="connsiteY2" fmla="*/ 2300438 h 2319688"/>
              <a:gd name="connsiteX3" fmla="*/ 2964581 w 4880007"/>
              <a:gd name="connsiteY3" fmla="*/ 2319688 h 2319688"/>
              <a:gd name="connsiteX4" fmla="*/ 2974207 w 4880007"/>
              <a:gd name="connsiteY4" fmla="*/ 1973179 h 2319688"/>
              <a:gd name="connsiteX5" fmla="*/ 4466123 w 4880007"/>
              <a:gd name="connsiteY5" fmla="*/ 1896177 h 2319688"/>
              <a:gd name="connsiteX6" fmla="*/ 4745255 w 4880007"/>
              <a:gd name="connsiteY6" fmla="*/ 673768 h 2319688"/>
              <a:gd name="connsiteX7" fmla="*/ 4880007 w 4880007"/>
              <a:gd name="connsiteY7" fmla="*/ 0 h 2319688"/>
              <a:gd name="connsiteX0" fmla="*/ 644893 w 4880007"/>
              <a:gd name="connsiteY0" fmla="*/ 1963553 h 2319688"/>
              <a:gd name="connsiteX1" fmla="*/ 0 w 4880007"/>
              <a:gd name="connsiteY1" fmla="*/ 1963553 h 2319688"/>
              <a:gd name="connsiteX2" fmla="*/ 0 w 4880007"/>
              <a:gd name="connsiteY2" fmla="*/ 2300438 h 2319688"/>
              <a:gd name="connsiteX3" fmla="*/ 2964581 w 4880007"/>
              <a:gd name="connsiteY3" fmla="*/ 2319688 h 2319688"/>
              <a:gd name="connsiteX4" fmla="*/ 2974207 w 4880007"/>
              <a:gd name="connsiteY4" fmla="*/ 1973179 h 2319688"/>
              <a:gd name="connsiteX5" fmla="*/ 4466123 w 4880007"/>
              <a:gd name="connsiteY5" fmla="*/ 1896177 h 2319688"/>
              <a:gd name="connsiteX6" fmla="*/ 4745255 w 4880007"/>
              <a:gd name="connsiteY6" fmla="*/ 673768 h 2319688"/>
              <a:gd name="connsiteX7" fmla="*/ 4880007 w 4880007"/>
              <a:gd name="connsiteY7" fmla="*/ 0 h 2319688"/>
              <a:gd name="connsiteX0" fmla="*/ 644893 w 4907532"/>
              <a:gd name="connsiteY0" fmla="*/ 1963553 h 2319688"/>
              <a:gd name="connsiteX1" fmla="*/ 0 w 4907532"/>
              <a:gd name="connsiteY1" fmla="*/ 1963553 h 2319688"/>
              <a:gd name="connsiteX2" fmla="*/ 0 w 4907532"/>
              <a:gd name="connsiteY2" fmla="*/ 2300438 h 2319688"/>
              <a:gd name="connsiteX3" fmla="*/ 2964581 w 4907532"/>
              <a:gd name="connsiteY3" fmla="*/ 2319688 h 2319688"/>
              <a:gd name="connsiteX4" fmla="*/ 2974207 w 4907532"/>
              <a:gd name="connsiteY4" fmla="*/ 1973179 h 2319688"/>
              <a:gd name="connsiteX5" fmla="*/ 4466123 w 4907532"/>
              <a:gd name="connsiteY5" fmla="*/ 1896177 h 2319688"/>
              <a:gd name="connsiteX6" fmla="*/ 4745255 w 4907532"/>
              <a:gd name="connsiteY6" fmla="*/ 673768 h 2319688"/>
              <a:gd name="connsiteX7" fmla="*/ 4880007 w 4907532"/>
              <a:gd name="connsiteY7" fmla="*/ 0 h 2319688"/>
              <a:gd name="connsiteX0" fmla="*/ 644893 w 4880007"/>
              <a:gd name="connsiteY0" fmla="*/ 1963553 h 2319688"/>
              <a:gd name="connsiteX1" fmla="*/ 0 w 4880007"/>
              <a:gd name="connsiteY1" fmla="*/ 1963553 h 2319688"/>
              <a:gd name="connsiteX2" fmla="*/ 0 w 4880007"/>
              <a:gd name="connsiteY2" fmla="*/ 2300438 h 2319688"/>
              <a:gd name="connsiteX3" fmla="*/ 2964581 w 4880007"/>
              <a:gd name="connsiteY3" fmla="*/ 2319688 h 2319688"/>
              <a:gd name="connsiteX4" fmla="*/ 2974207 w 4880007"/>
              <a:gd name="connsiteY4" fmla="*/ 1973179 h 2319688"/>
              <a:gd name="connsiteX5" fmla="*/ 4466123 w 4880007"/>
              <a:gd name="connsiteY5" fmla="*/ 1896177 h 2319688"/>
              <a:gd name="connsiteX6" fmla="*/ 4745255 w 4880007"/>
              <a:gd name="connsiteY6" fmla="*/ 673768 h 2319688"/>
              <a:gd name="connsiteX7" fmla="*/ 4880007 w 4880007"/>
              <a:gd name="connsiteY7" fmla="*/ 0 h 23196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80007" h="2319688">
                <a:moveTo>
                  <a:pt x="644893" y="1963553"/>
                </a:moveTo>
                <a:lnTo>
                  <a:pt x="0" y="1963553"/>
                </a:lnTo>
                <a:lnTo>
                  <a:pt x="0" y="2300438"/>
                </a:lnTo>
                <a:lnTo>
                  <a:pt x="2964581" y="2319688"/>
                </a:lnTo>
                <a:lnTo>
                  <a:pt x="2974207" y="1973179"/>
                </a:lnTo>
                <a:lnTo>
                  <a:pt x="4466123" y="1896177"/>
                </a:lnTo>
                <a:cubicBezTo>
                  <a:pt x="4453289" y="1896177"/>
                  <a:pt x="4758089" y="673769"/>
                  <a:pt x="4745255" y="673768"/>
                </a:cubicBezTo>
                <a:cubicBezTo>
                  <a:pt x="4764505" y="683394"/>
                  <a:pt x="4873189" y="29277"/>
                  <a:pt x="4880007" y="0"/>
                </a:cubicBezTo>
              </a:path>
            </a:pathLst>
          </a:custGeom>
          <a:noFill/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ný popisek 23"/>
          <p:cNvSpPr/>
          <p:nvPr/>
        </p:nvSpPr>
        <p:spPr>
          <a:xfrm>
            <a:off x="6444208" y="3429000"/>
            <a:ext cx="1440160" cy="576064"/>
          </a:xfrm>
          <a:prstGeom prst="wedgeEllipseCallout">
            <a:avLst>
              <a:gd name="adj1" fmla="val -78979"/>
              <a:gd name="adj2" fmla="val -67642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7715" l="20251" r="100000">
                        <a14:foregroundMark x1="47849" y1="14587" x2="91039" y2="207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760" t="8936" r="3997" b="16126"/>
          <a:stretch/>
        </p:blipFill>
        <p:spPr bwMode="auto">
          <a:xfrm>
            <a:off x="8319900" y="1124744"/>
            <a:ext cx="860612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784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93610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Úprava vlastností zobrazení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pomocí výběru z nabídek (menu) pravé myši 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999456"/>
            <a:ext cx="6516216" cy="3733800"/>
          </a:xfrm>
          <a:prstGeom prst="rect">
            <a:avLst/>
          </a:prstGeom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1570" y="1052736"/>
            <a:ext cx="1072918" cy="1387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55272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Myš umístit do „čisté“ plochy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2431504"/>
            <a:ext cx="2952328" cy="246027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2431504"/>
            <a:ext cx="2813538" cy="2736304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oba způsoby nastavení zobrazení a porovnejte ovládání.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504" y="1988840"/>
            <a:ext cx="273630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888" indent="-369888">
              <a:buFont typeface="+mj-lt"/>
              <a:buAutoNum type="arabicPeriod"/>
            </a:pP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pravá myš</a:t>
            </a:r>
          </a:p>
          <a:p>
            <a:pPr marL="369888" indent="-369888">
              <a:buFont typeface="+mj-lt"/>
              <a:buAutoNum type="arabicPeriod"/>
            </a:pP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volba z menu dle verze operačního systému Windows</a:t>
            </a:r>
          </a:p>
          <a:p>
            <a:endParaRPr lang="cs-CZ" sz="2200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395536" y="4293096"/>
            <a:ext cx="2088232" cy="648072"/>
          </a:xfrm>
          <a:prstGeom prst="wedgeRoundRectCallout">
            <a:avLst>
              <a:gd name="adj1" fmla="val 86102"/>
              <a:gd name="adj2" fmla="val 1497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Win</a:t>
            </a:r>
            <a:r>
              <a:rPr lang="cs-CZ" b="1" dirty="0" smtClean="0"/>
              <a:t> 3.11, </a:t>
            </a:r>
            <a:r>
              <a:rPr lang="cs-CZ" b="1" dirty="0" err="1" smtClean="0"/>
              <a:t>Win</a:t>
            </a:r>
            <a:r>
              <a:rPr lang="cs-CZ" b="1" dirty="0" smtClean="0"/>
              <a:t> XP, …</a:t>
            </a:r>
            <a:endParaRPr lang="cs-CZ" b="1" dirty="0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395536" y="5085184"/>
            <a:ext cx="2088232" cy="648072"/>
          </a:xfrm>
          <a:prstGeom prst="wedgeRoundRectCallout">
            <a:avLst>
              <a:gd name="adj1" fmla="val 241898"/>
              <a:gd name="adj2" fmla="val -56318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 Windows 7</a:t>
            </a:r>
            <a:endParaRPr lang="cs-CZ" sz="2000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835696" y="3356992"/>
            <a:ext cx="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6228184" y="4365104"/>
            <a:ext cx="1872208" cy="792088"/>
          </a:xfrm>
          <a:prstGeom prst="roundRect">
            <a:avLst/>
          </a:prstGeom>
          <a:noFill/>
          <a:ln>
            <a:solidFill>
              <a:srgbClr val="00CCFF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3154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Volby zobrazení - </a:t>
            </a:r>
            <a:r>
              <a:rPr lang="cs-CZ" sz="2400" b="1" u="sng" dirty="0" smtClean="0">
                <a:solidFill>
                  <a:srgbClr val="002060"/>
                </a:solidFill>
              </a:rPr>
              <a:t>klasické</a:t>
            </a:r>
            <a:r>
              <a:rPr lang="cs-CZ" sz="2400" b="1" dirty="0" smtClean="0">
                <a:solidFill>
                  <a:srgbClr val="002060"/>
                </a:solidFill>
              </a:rPr>
              <a:t> (do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XP):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Otevře se nové okno s 1. záložkou: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4221088"/>
            <a:ext cx="1440160" cy="18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628799"/>
            <a:ext cx="4248472" cy="4621853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04237" y="1700808"/>
            <a:ext cx="201949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888" indent="-369888">
              <a:buFont typeface="+mj-lt"/>
              <a:buAutoNum type="arabicPeriod"/>
            </a:pPr>
            <a:r>
              <a:rPr lang="cs-CZ" sz="2800" b="1" u="sng" dirty="0" smtClean="0">
                <a:solidFill>
                  <a:srgbClr val="0000CC"/>
                </a:solidFill>
                <a:cs typeface="Arial" pitchFamily="34" charset="0"/>
              </a:rPr>
              <a:t>Motivy</a:t>
            </a:r>
          </a:p>
          <a:p>
            <a:pPr marL="369888" indent="-369888">
              <a:buFont typeface="+mj-lt"/>
              <a:buAutoNum type="arabicPeriod"/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Plocha</a:t>
            </a:r>
          </a:p>
          <a:p>
            <a:pPr marL="369888" indent="-369888">
              <a:buFont typeface="+mj-lt"/>
              <a:buAutoNum type="arabicPeriod"/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Spořič …</a:t>
            </a:r>
          </a:p>
          <a:p>
            <a:pPr marL="369888" indent="-369888">
              <a:buFont typeface="+mj-lt"/>
              <a:buAutoNum type="arabicPeriod"/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Vzhled</a:t>
            </a:r>
          </a:p>
          <a:p>
            <a:pPr marL="369888" indent="-369888">
              <a:buFont typeface="+mj-lt"/>
              <a:buAutoNum type="arabicPeriod"/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Nastavení</a:t>
            </a:r>
          </a:p>
          <a:p>
            <a:pPr marL="369888" indent="-369888">
              <a:buFont typeface="+mj-lt"/>
              <a:buAutoNum type="arabicPeriod"/>
            </a:pPr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Vyzkoušejte oba způsoby nastavení zobrazení a porovnejte ovládání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67001" y="1931348"/>
            <a:ext cx="26658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Šablona základních motivů pro vzhled zobrazení, nebo další načtení např. pomocí webu.</a:t>
            </a:r>
          </a:p>
          <a:p>
            <a:endParaRPr lang="cs-CZ" sz="24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5102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Volby zobrazení </a:t>
            </a:r>
            <a:r>
              <a:rPr lang="cs-CZ" sz="2400" b="1" u="sng" dirty="0" smtClean="0">
                <a:solidFill>
                  <a:srgbClr val="002060"/>
                </a:solidFill>
              </a:rPr>
              <a:t>klasické</a:t>
            </a:r>
            <a:r>
              <a:rPr lang="cs-CZ" sz="2400" b="1" dirty="0" smtClean="0">
                <a:solidFill>
                  <a:srgbClr val="002060"/>
                </a:solidFill>
              </a:rPr>
              <a:t> (do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XP):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Volba dalších záložek </a:t>
            </a:r>
          </a:p>
          <a:p>
            <a:endParaRPr lang="cs-CZ" sz="2000" b="1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- </a:t>
            </a:r>
            <a:r>
              <a:rPr lang="cs-CZ" sz="2800" b="1" dirty="0" smtClean="0">
                <a:solidFill>
                  <a:srgbClr val="0000CC"/>
                </a:solidFill>
                <a:cs typeface="Arial" pitchFamily="34" charset="0"/>
              </a:rPr>
              <a:t>2. Plocha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4221088"/>
            <a:ext cx="1440160" cy="18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628800"/>
            <a:ext cx="4237827" cy="4608512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Vyzkoušejte oba způsoby nastavení zobrazení a porovnejte ovládání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1" y="1931348"/>
            <a:ext cx="276063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Volba obrázku pozadí, </a:t>
            </a:r>
            <a:r>
              <a:rPr lang="cs-CZ" sz="2200" dirty="0" smtClean="0">
                <a:solidFill>
                  <a:srgbClr val="0070C0"/>
                </a:solidFill>
              </a:rPr>
              <a:t>který je základním motivem zobrazení – pro </a:t>
            </a:r>
            <a:r>
              <a:rPr lang="cs-CZ" sz="2200" dirty="0">
                <a:solidFill>
                  <a:srgbClr val="0070C0"/>
                </a:solidFill>
              </a:rPr>
              <a:t>osobní pocitové vyjádření. </a:t>
            </a:r>
            <a:r>
              <a:rPr lang="cs-CZ" sz="2000" i="1" dirty="0">
                <a:solidFill>
                  <a:srgbClr val="0070C0"/>
                </a:solidFill>
              </a:rPr>
              <a:t>(</a:t>
            </a:r>
            <a:r>
              <a:rPr lang="cs-CZ" sz="2000" i="1" dirty="0" smtClean="0">
                <a:solidFill>
                  <a:srgbClr val="0070C0"/>
                </a:solidFill>
              </a:rPr>
              <a:t>psychologická vazba na osobní pocity) </a:t>
            </a:r>
          </a:p>
          <a:p>
            <a:endParaRPr lang="cs-CZ" sz="22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Lze jej vytvořit a načíst z jakékoli vlastní </a:t>
            </a:r>
            <a:r>
              <a:rPr lang="cs-CZ" sz="2000" dirty="0" smtClean="0">
                <a:solidFill>
                  <a:srgbClr val="C00000"/>
                </a:solidFill>
              </a:rPr>
              <a:t>fotografie </a:t>
            </a:r>
            <a:r>
              <a:rPr lang="cs-CZ" sz="2000" dirty="0" smtClean="0">
                <a:solidFill>
                  <a:srgbClr val="C00000"/>
                </a:solidFill>
              </a:rPr>
              <a:t>či grafické tvorby.</a:t>
            </a:r>
          </a:p>
        </p:txBody>
      </p:sp>
    </p:spTree>
    <p:extLst>
      <p:ext uri="{BB962C8B-B14F-4D97-AF65-F5344CB8AC3E}">
        <p14:creationId xmlns:p14="http://schemas.microsoft.com/office/powerpoint/2010/main" xmlns="" val="391647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Volby zobrazení </a:t>
            </a:r>
            <a:r>
              <a:rPr lang="cs-CZ" sz="2400" b="1" u="sng" dirty="0" smtClean="0">
                <a:solidFill>
                  <a:srgbClr val="002060"/>
                </a:solidFill>
              </a:rPr>
              <a:t>klasické</a:t>
            </a:r>
            <a:r>
              <a:rPr lang="cs-CZ" sz="2400" b="1" dirty="0" smtClean="0">
                <a:solidFill>
                  <a:srgbClr val="002060"/>
                </a:solidFill>
              </a:rPr>
              <a:t> (do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XP):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475252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Volba dalších záložek </a:t>
            </a:r>
          </a:p>
          <a:p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00CC"/>
                </a:solidFill>
                <a:cs typeface="Arial" pitchFamily="34" charset="0"/>
              </a:rPr>
              <a:t>3. Spořič </a:t>
            </a:r>
          </a:p>
          <a:p>
            <a:r>
              <a:rPr lang="cs-CZ" sz="2800" b="1" dirty="0" smtClean="0">
                <a:solidFill>
                  <a:srgbClr val="0000CC"/>
                </a:solidFill>
                <a:cs typeface="Arial" pitchFamily="34" charset="0"/>
              </a:rPr>
              <a:t>    obrazovky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4221088"/>
            <a:ext cx="1440160" cy="18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228101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Vyzkoušejte oba způsoby nastavení zobrazení a porovnejte ovládání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1" y="1931348"/>
            <a:ext cx="276063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Volba zobrazení při nečinnosti práce s PC</a:t>
            </a:r>
            <a:r>
              <a:rPr lang="cs-CZ" sz="2200" dirty="0" smtClean="0">
                <a:solidFill>
                  <a:srgbClr val="0070C0"/>
                </a:solidFill>
              </a:rPr>
              <a:t>. </a:t>
            </a:r>
            <a:r>
              <a:rPr lang="cs-CZ" sz="2000" i="1" dirty="0" smtClean="0">
                <a:solidFill>
                  <a:srgbClr val="0070C0"/>
                </a:solidFill>
              </a:rPr>
              <a:t>(šetří životnost monitoru díky „</a:t>
            </a:r>
            <a:r>
              <a:rPr lang="cs-CZ" sz="2000" i="1" dirty="0" smtClean="0">
                <a:solidFill>
                  <a:srgbClr val="0070C0"/>
                </a:solidFill>
              </a:rPr>
              <a:t>změně </a:t>
            </a:r>
            <a:r>
              <a:rPr lang="cs-CZ" sz="2000" i="1" dirty="0" smtClean="0">
                <a:solidFill>
                  <a:srgbClr val="0070C0"/>
                </a:solidFill>
              </a:rPr>
              <a:t>signálu“ dynamickou změnou rozdílného rozsvěcování pixelů), pohybem myši či stiskem klávesnice počítač aktivujeme. </a:t>
            </a:r>
          </a:p>
          <a:p>
            <a:endParaRPr lang="cs-CZ" sz="22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Motiv lze vytvořit a načíst z vlastní tvorby.</a:t>
            </a:r>
          </a:p>
        </p:txBody>
      </p:sp>
    </p:spTree>
    <p:extLst>
      <p:ext uri="{BB962C8B-B14F-4D97-AF65-F5344CB8AC3E}">
        <p14:creationId xmlns:p14="http://schemas.microsoft.com/office/powerpoint/2010/main" xmlns="" val="4056332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Volby zobrazení </a:t>
            </a:r>
            <a:r>
              <a:rPr lang="cs-CZ" sz="2400" b="1" u="sng" dirty="0" smtClean="0">
                <a:solidFill>
                  <a:srgbClr val="002060"/>
                </a:solidFill>
              </a:rPr>
              <a:t>klasické</a:t>
            </a:r>
            <a:r>
              <a:rPr lang="cs-CZ" sz="2400" b="1" dirty="0" smtClean="0">
                <a:solidFill>
                  <a:srgbClr val="002060"/>
                </a:solidFill>
              </a:rPr>
              <a:t> (do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XP):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475252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Volba dalších záložek </a:t>
            </a:r>
          </a:p>
          <a:p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00CC"/>
                </a:solidFill>
                <a:cs typeface="Arial" pitchFamily="34" charset="0"/>
              </a:rPr>
              <a:t>4. Vzhled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4221088"/>
            <a:ext cx="1440160" cy="18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Při poznávání Zobrazení je </a:t>
            </a:r>
            <a:r>
              <a:rPr lang="cs-CZ" sz="2000" dirty="0" smtClean="0">
                <a:solidFill>
                  <a:srgbClr val="00B050"/>
                </a:solidFill>
              </a:rPr>
              <a:t>nejdůležitější, že </a:t>
            </a:r>
            <a:r>
              <a:rPr lang="cs-CZ" sz="2000" dirty="0" smtClean="0">
                <a:solidFill>
                  <a:srgbClr val="00B050"/>
                </a:solidFill>
              </a:rPr>
              <a:t>barva podkladu a písma musí být různá. Modré písmo na modrém podkladu je neviditelné!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1" y="1931348"/>
            <a:ext cx="27606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Zde lze zcela detailně </a:t>
            </a:r>
            <a:r>
              <a:rPr lang="cs-CZ" sz="2200" b="1" dirty="0" smtClean="0">
                <a:solidFill>
                  <a:srgbClr val="0070C0"/>
                </a:solidFill>
              </a:rPr>
              <a:t>volit, </a:t>
            </a:r>
            <a:r>
              <a:rPr lang="cs-CZ" sz="2200" b="1" dirty="0" smtClean="0">
                <a:solidFill>
                  <a:srgbClr val="0070C0"/>
                </a:solidFill>
              </a:rPr>
              <a:t>jak veliký, jakou barvou se má zobrazit pohled do oken </a:t>
            </a:r>
            <a:r>
              <a:rPr lang="cs-CZ" sz="2200" b="1" dirty="0" err="1" smtClean="0">
                <a:solidFill>
                  <a:srgbClr val="0070C0"/>
                </a:solidFill>
              </a:rPr>
              <a:t>Win</a:t>
            </a:r>
            <a:r>
              <a:rPr lang="cs-CZ" sz="2200" b="1" dirty="0" smtClean="0">
                <a:solidFill>
                  <a:srgbClr val="0070C0"/>
                </a:solidFill>
              </a:rPr>
              <a:t>. </a:t>
            </a:r>
          </a:p>
          <a:p>
            <a:endParaRPr lang="cs-CZ" sz="2200" b="1" dirty="0">
              <a:solidFill>
                <a:srgbClr val="0070C0"/>
              </a:solidFill>
            </a:endParaRPr>
          </a:p>
          <a:p>
            <a:r>
              <a:rPr lang="cs-CZ" sz="2200" b="1" dirty="0" smtClean="0">
                <a:solidFill>
                  <a:srgbClr val="0070C0"/>
                </a:solidFill>
              </a:rPr>
              <a:t>Včetně  libovolného osobního nastavení (upřesnit)  a „Efektů“ zobrazení</a:t>
            </a:r>
            <a:r>
              <a:rPr lang="cs-CZ" sz="2200" dirty="0" smtClean="0">
                <a:solidFill>
                  <a:srgbClr val="0070C0"/>
                </a:solidFill>
              </a:rPr>
              <a:t>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236293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5664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nastavení zobrazení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Volby zobrazení </a:t>
            </a:r>
            <a:r>
              <a:rPr lang="cs-CZ" sz="2400" b="1" u="sng" dirty="0" smtClean="0">
                <a:solidFill>
                  <a:srgbClr val="002060"/>
                </a:solidFill>
              </a:rPr>
              <a:t>klasické</a:t>
            </a:r>
            <a:r>
              <a:rPr lang="cs-CZ" sz="2400" b="1" dirty="0" smtClean="0">
                <a:solidFill>
                  <a:srgbClr val="002060"/>
                </a:solidFill>
              </a:rPr>
              <a:t> (do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XP):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29523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Volba dalších záložek </a:t>
            </a:r>
          </a:p>
          <a:p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00CC"/>
                </a:solidFill>
                <a:cs typeface="Arial" pitchFamily="34" charset="0"/>
              </a:rPr>
              <a:t>5. Nastavení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  <a:p>
            <a:endParaRPr lang="cs-CZ" sz="2400" b="1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cs typeface="Arial" pitchFamily="34" charset="0"/>
              </a:rPr>
              <a:t>!</a:t>
            </a:r>
          </a:p>
          <a:p>
            <a:r>
              <a:rPr lang="cs-CZ" sz="2000" b="1" dirty="0" smtClean="0">
                <a:solidFill>
                  <a:srgbClr val="C00000"/>
                </a:solidFill>
                <a:cs typeface="Arial" pitchFamily="34" charset="0"/>
              </a:rPr>
              <a:t>POZOR</a:t>
            </a:r>
          </a:p>
          <a:p>
            <a:r>
              <a:rPr lang="cs-CZ" sz="2000" b="1" dirty="0" smtClean="0">
                <a:solidFill>
                  <a:srgbClr val="C00000"/>
                </a:solidFill>
                <a:cs typeface="Arial" pitchFamily="34" charset="0"/>
              </a:rPr>
              <a:t>lze poškodit </a:t>
            </a:r>
          </a:p>
          <a:p>
            <a:r>
              <a:rPr lang="cs-CZ" sz="2000" b="1" dirty="0" smtClean="0">
                <a:solidFill>
                  <a:srgbClr val="C00000"/>
                </a:solidFill>
                <a:cs typeface="Arial" pitchFamily="34" charset="0"/>
              </a:rPr>
              <a:t>nastavení</a:t>
            </a:r>
            <a:r>
              <a:rPr lang="cs-CZ" sz="2000" b="1" dirty="0">
                <a:solidFill>
                  <a:srgbClr val="C00000"/>
                </a:solidFill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cs typeface="Arial" pitchFamily="34" charset="0"/>
              </a:rPr>
              <a:t>zobrazení!</a:t>
            </a: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4221088"/>
            <a:ext cx="1440160" cy="186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92697"/>
            <a:ext cx="1512168" cy="39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372201" y="1844824"/>
            <a:ext cx="276063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Toto nastavení řeší citlivost grafického zobrazení,</a:t>
            </a:r>
          </a:p>
          <a:p>
            <a:endParaRPr lang="cs-CZ" sz="2200" dirty="0" smtClean="0">
              <a:solidFill>
                <a:srgbClr val="0070C0"/>
              </a:solidFill>
            </a:endParaRPr>
          </a:p>
          <a:p>
            <a:r>
              <a:rPr lang="cs-CZ" sz="2200" dirty="0" smtClean="0">
                <a:solidFill>
                  <a:srgbClr val="0070C0"/>
                </a:solidFill>
              </a:rPr>
              <a:t>počet zobrazených bodů (pixelů), barevnou věrnost, </a:t>
            </a:r>
          </a:p>
          <a:p>
            <a:r>
              <a:rPr lang="cs-CZ" sz="2200" dirty="0" smtClean="0">
                <a:solidFill>
                  <a:srgbClr val="0070C0"/>
                </a:solidFill>
              </a:rPr>
              <a:t>a další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Pro neznalé pozor</a:t>
            </a:r>
            <a:r>
              <a:rPr lang="cs-CZ" sz="2000" b="1" dirty="0">
                <a:solidFill>
                  <a:srgbClr val="0070C0"/>
                </a:solidFill>
              </a:rPr>
              <a:t>!</a:t>
            </a:r>
            <a:r>
              <a:rPr lang="cs-CZ" sz="2000" b="1" dirty="0" smtClean="0">
                <a:solidFill>
                  <a:srgbClr val="C00000"/>
                </a:solidFill>
              </a:rPr>
              <a:t> nedělejte zde experimenty, hrozí poničení systému</a:t>
            </a:r>
            <a:r>
              <a:rPr lang="cs-CZ" sz="2000" b="1" dirty="0" smtClean="0">
                <a:solidFill>
                  <a:srgbClr val="0070C0"/>
                </a:solidFill>
              </a:rPr>
              <a:t>!</a:t>
            </a:r>
            <a:endParaRPr lang="cs-CZ" sz="2000" dirty="0" smtClean="0">
              <a:solidFill>
                <a:srgbClr val="0070C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Pouze zkontrolujte, jak souvisí poznatky z HW – monitor s programem.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2651" y="1711913"/>
            <a:ext cx="401955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8676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8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Diskuze o významu změny </a:t>
            </a:r>
            <a:r>
              <a:rPr lang="cs-CZ" sz="2000" dirty="0">
                <a:solidFill>
                  <a:srgbClr val="C00000"/>
                </a:solidFill>
              </a:rPr>
              <a:t>vlastností zobrazení, myši, </a:t>
            </a:r>
            <a:r>
              <a:rPr lang="cs-CZ" sz="2000" dirty="0" smtClean="0">
                <a:solidFill>
                  <a:srgbClr val="C00000"/>
                </a:solidFill>
              </a:rPr>
              <a:t>apod</a:t>
            </a:r>
            <a:r>
              <a:rPr lang="cs-CZ" sz="2000" b="1" i="1" dirty="0" smtClean="0">
                <a:solidFill>
                  <a:srgbClr val="C00000"/>
                </a:solidFill>
              </a:rPr>
              <a:t>. </a:t>
            </a:r>
          </a:p>
          <a:p>
            <a:pPr marL="1155700" indent="0" algn="ctr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(děti různého věku, staří, postižení, …)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580599"/>
            <a:ext cx="8786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„Spořič obrazovky“?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Když nastavíme vysoké rozlišení, budou ikony větší, nebo menší?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 bývá viditelné na „Pozadí“ Plochy?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29000"/>
            <a:ext cx="1958898" cy="195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188714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>
                <a:hlinkClick r:id="rId5"/>
              </a:rPr>
              <a:t>http://software.heureka.cz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www.komik.cz/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://www.microsoft.com/cze/legalnisoftware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www.ri-okna.cz/plastova-okna-a-dvere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2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6415</TotalTime>
  <Words>958</Words>
  <Application>Microsoft Office PowerPoint</Application>
  <PresentationFormat>Předvádění na obrazovce (4:3)</PresentationFormat>
  <Paragraphs>162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Windows – nastavení zobrazení</vt:lpstr>
      <vt:lpstr>Windows – nastavení zobrazení</vt:lpstr>
      <vt:lpstr>Windows – nastavení zobrazení</vt:lpstr>
      <vt:lpstr>Windows – nastavení zobrazení</vt:lpstr>
      <vt:lpstr>Windows – nastavení zobrazení</vt:lpstr>
      <vt:lpstr>Windows – nastavení zobrazení</vt:lpstr>
      <vt:lpstr>Windows – nastavení zobrazení</vt:lpstr>
      <vt:lpstr>Windows - okna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390</cp:revision>
  <dcterms:created xsi:type="dcterms:W3CDTF">2010-11-01T23:40:31Z</dcterms:created>
  <dcterms:modified xsi:type="dcterms:W3CDTF">2014-01-31T11:49:16Z</dcterms:modified>
</cp:coreProperties>
</file>