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4" r:id="rId9"/>
    <p:sldId id="266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171" autoAdjust="0"/>
  </p:normalViewPr>
  <p:slideViewPr>
    <p:cSldViewPr>
      <p:cViewPr varScale="1">
        <p:scale>
          <a:sx n="98" d="100"/>
          <a:sy n="98" d="100"/>
        </p:scale>
        <p:origin x="-35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naradi-modeco.cz/galerie.php?obr:276|good_id:276|hlavni:1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55053603"/>
              </p:ext>
            </p:extLst>
          </p:nvPr>
        </p:nvGraphicFramePr>
        <p:xfrm>
          <a:off x="395536" y="260649"/>
          <a:ext cx="8424935" cy="62646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26806"/>
                <a:gridCol w="6098129"/>
              </a:tblGrid>
              <a:tr h="45061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</a:rPr>
                        <a:t>Jméno autora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Mgr. Vojtěch John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61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</a:rPr>
                        <a:t>Datum vytvoření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Září 2012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61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</a:rPr>
                        <a:t>Ročník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6.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45851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effectLst/>
                        </a:rPr>
                        <a:t>Vzdělávací oblast</a:t>
                      </a:r>
                    </a:p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</a:rPr>
                        <a:t>obor</a:t>
                      </a:r>
                      <a:endParaRPr lang="cs-CZ" sz="1400" b="1" dirty="0">
                        <a:effectLst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kern="1200" dirty="0" smtClean="0">
                        <a:effectLst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effectLst/>
                        </a:rPr>
                        <a:t>tematický </a:t>
                      </a:r>
                      <a:r>
                        <a:rPr lang="cs-CZ" sz="1400" b="1" kern="1200" dirty="0">
                          <a:effectLst/>
                        </a:rPr>
                        <a:t>okruh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Přírodní vědy</a:t>
                      </a:r>
                      <a:endParaRPr lang="cs-CZ" sz="1400" dirty="0">
                        <a:effectLst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Fyzika          (DUM  5</a:t>
                      </a:r>
                      <a:r>
                        <a:rPr lang="cs-CZ" sz="1400" kern="1200" dirty="0" smtClean="0">
                          <a:effectLst/>
                        </a:rPr>
                        <a:t>)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kern="1200" dirty="0" smtClean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Calibri"/>
                          <a:ea typeface="Calibri"/>
                          <a:cs typeface="Arial"/>
                        </a:rPr>
                        <a:t>Měření délky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8232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</a:rPr>
                        <a:t>Téma – název</a:t>
                      </a:r>
                      <a:endParaRPr lang="cs-CZ" sz="1400" b="1" dirty="0">
                        <a:effectLst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</a:rPr>
                        <a:t>učebního materiálu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Jak měříme délku?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45851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</a:rPr>
                        <a:t>Anotace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Prezentace  je určena pro žáky 6. </a:t>
                      </a:r>
                      <a:r>
                        <a:rPr lang="cs-CZ" sz="1400">
                          <a:effectLst/>
                        </a:rPr>
                        <a:t>ročníku  </a:t>
                      </a:r>
                      <a:r>
                        <a:rPr lang="cs-CZ" sz="1400" smtClean="0">
                          <a:effectLst/>
                        </a:rPr>
                        <a:t>ZŠ praktické.</a:t>
                      </a:r>
                      <a:endParaRPr lang="cs-CZ" sz="1000" smtClean="0">
                        <a:effectLst/>
                      </a:endParaRP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smtClean="0">
                          <a:effectLst/>
                        </a:rPr>
                        <a:t>Žáci </a:t>
                      </a:r>
                      <a:r>
                        <a:rPr lang="cs-CZ" sz="1400" dirty="0">
                          <a:effectLst/>
                        </a:rPr>
                        <a:t>se seznámí s nástroji na </a:t>
                      </a:r>
                      <a:r>
                        <a:rPr lang="cs-CZ" sz="1400" dirty="0" smtClean="0">
                          <a:effectLst/>
                        </a:rPr>
                        <a:t>měření </a:t>
                      </a:r>
                      <a:r>
                        <a:rPr lang="cs-CZ" sz="1400" dirty="0">
                          <a:effectLst/>
                        </a:rPr>
                        <a:t>délky a s jednotkami, kterých se při měření používá. 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</a:rPr>
                        <a:t>Hravou formou si zopakují vztahy mezi jednotkami.</a:t>
                      </a:r>
                      <a:endParaRPr lang="cs-CZ" sz="1400" dirty="0">
                        <a:effectLst/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2134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400" b="1" kern="1200" dirty="0">
                          <a:effectLst/>
                        </a:rPr>
                        <a:t>Vyobrazení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/>
                        <a:buChar char=""/>
                        <a:tabLst>
                          <a:tab pos="457200" algn="l"/>
                        </a:tabLst>
                        <a:defRPr/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Skládací metr: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http://www.naradi-modeco.cz/galerie.php?obr:276|good_id:276|hlavni:1</a:t>
                      </a:r>
                      <a:endParaRPr lang="cs-CZ" sz="14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/>
                        <a:buChar char=""/>
                        <a:tabLst>
                          <a:tab pos="457200" algn="l"/>
                        </a:tabLst>
                        <a:defRPr/>
                      </a:pPr>
                      <a:r>
                        <a:rPr lang="cs-CZ" sz="1400" kern="1200" dirty="0" smtClean="0">
                          <a:effectLst/>
                        </a:rPr>
                        <a:t>v</a:t>
                      </a:r>
                      <a:r>
                        <a:rPr lang="de-DE" sz="1400" kern="1200" dirty="0" err="1" smtClean="0">
                          <a:effectLst/>
                        </a:rPr>
                        <a:t>še</a:t>
                      </a:r>
                      <a:r>
                        <a:rPr lang="cs-CZ" sz="1400" kern="1200" baseline="0" dirty="0" smtClean="0">
                          <a:effectLst/>
                        </a:rPr>
                        <a:t> </a:t>
                      </a:r>
                      <a:r>
                        <a:rPr lang="cs-CZ" sz="1400" kern="1200" dirty="0" smtClean="0">
                          <a:effectLst/>
                        </a:rPr>
                        <a:t>ostatní </a:t>
                      </a:r>
                      <a:r>
                        <a:rPr lang="de-DE" sz="1400" kern="1200" dirty="0" smtClean="0">
                          <a:effectLst/>
                        </a:rPr>
                        <a:t>z </a:t>
                      </a:r>
                      <a:r>
                        <a:rPr lang="de-DE" sz="1400" kern="1200" dirty="0" err="1" smtClean="0">
                          <a:effectLst/>
                        </a:rPr>
                        <a:t>klipartu</a:t>
                      </a:r>
                      <a:r>
                        <a:rPr lang="de-DE" sz="1400" kern="1200" dirty="0" smtClean="0">
                          <a:effectLst/>
                        </a:rPr>
                        <a:t>, </a:t>
                      </a:r>
                      <a:r>
                        <a:rPr lang="de-DE" sz="1400" kern="1200" dirty="0" err="1" smtClean="0">
                          <a:effectLst/>
                        </a:rPr>
                        <a:t>verze</a:t>
                      </a:r>
                      <a:r>
                        <a:rPr lang="de-DE" sz="1400" kern="1200" dirty="0" smtClean="0">
                          <a:effectLst/>
                        </a:rPr>
                        <a:t> Windows </a:t>
                      </a:r>
                      <a:r>
                        <a:rPr lang="de-DE" sz="1400" kern="1200" dirty="0" smtClean="0">
                          <a:effectLst/>
                        </a:rPr>
                        <a:t>XP</a:t>
                      </a:r>
                      <a:r>
                        <a:rPr lang="cs-CZ" sz="1400" kern="1200" dirty="0" smtClean="0">
                          <a:effectLst/>
                        </a:rPr>
                        <a:t> – www.office.</a:t>
                      </a:r>
                      <a:r>
                        <a:rPr lang="cs-CZ" sz="1400" kern="1200" dirty="0" err="1" smtClean="0">
                          <a:effectLst/>
                        </a:rPr>
                        <a:t>microsoft.com</a:t>
                      </a:r>
                      <a:endParaRPr lang="cs-CZ" sz="1400" kern="1200" dirty="0" smtClean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332657"/>
            <a:ext cx="4482387" cy="874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4348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6408712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13800" dirty="0" smtClean="0">
                <a:solidFill>
                  <a:srgbClr val="FF0000"/>
                </a:solidFill>
              </a:rPr>
              <a:t>Jak měříme délku?</a:t>
            </a:r>
            <a:endParaRPr lang="cs-CZ" sz="13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861048"/>
            <a:ext cx="6400800" cy="600472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4972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 jakých jednotkách?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  <a:p>
            <a:endParaRPr lang="cs-CZ" dirty="0" smtClean="0"/>
          </a:p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Jakými nástroji?</a:t>
            </a:r>
          </a:p>
        </p:txBody>
      </p:sp>
    </p:spTree>
    <p:extLst>
      <p:ext uri="{BB962C8B-B14F-4D97-AF65-F5344CB8AC3E}">
        <p14:creationId xmlns:p14="http://schemas.microsoft.com/office/powerpoint/2010/main" xmlns="" val="3788983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Jednotky délky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/>
              <a:t>Základní jednotkou je METR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Od metru se odvozují další jednotky: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Milimetr (mm)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C000"/>
                </a:solidFill>
              </a:rPr>
              <a:t>Centimetr (cm)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B0F0"/>
                </a:solidFill>
              </a:rPr>
              <a:t>Decimetr (dm)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Kilometr (km)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6" name="Picture 2" descr="Zav&amp;rcaron;ít okn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557769"/>
            <a:ext cx="206402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67355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Milimetr je úplně maličký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Aby milimetry složily jeden metr, musí jich být </a:t>
            </a:r>
          </a:p>
          <a:p>
            <a:pPr marL="0" indent="0" algn="ctr">
              <a:buNone/>
            </a:pPr>
            <a:r>
              <a:rPr lang="cs-CZ" sz="6600" b="1" dirty="0" smtClean="0">
                <a:solidFill>
                  <a:srgbClr val="FF0000"/>
                </a:solidFill>
              </a:rPr>
              <a:t>TISÍC!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285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332656"/>
            <a:ext cx="5486400" cy="566738"/>
          </a:xfrm>
          <a:solidFill>
            <a:srgbClr val="FF0000"/>
          </a:solidFill>
        </p:spPr>
        <p:txBody>
          <a:bodyPr/>
          <a:lstStyle/>
          <a:p>
            <a:pPr algn="ctr"/>
            <a:r>
              <a:rPr lang="cs-CZ" dirty="0" smtClean="0"/>
              <a:t>Podívej se na pravítko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83568" y="1196752"/>
            <a:ext cx="7992888" cy="4975448"/>
          </a:xfrm>
          <a:solidFill>
            <a:srgbClr val="FFFF00"/>
          </a:solidFill>
        </p:spPr>
        <p:txBody>
          <a:bodyPr>
            <a:normAutofit fontScale="92500"/>
          </a:bodyPr>
          <a:lstStyle/>
          <a:p>
            <a:pPr algn="ctr"/>
            <a:r>
              <a:rPr lang="cs-CZ" sz="13800" dirty="0" smtClean="0"/>
              <a:t>Ukaž jeden milimetr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21365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milimetrů má dlouhé pravítko </a:t>
            </a:r>
            <a:br>
              <a:rPr lang="cs-CZ" dirty="0" smtClean="0"/>
            </a:br>
            <a:r>
              <a:rPr lang="cs-CZ" dirty="0" smtClean="0"/>
              <a:t>(30 cm)? Kdo si myslí: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cmpd="sng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A) 100</a:t>
            </a:r>
          </a:p>
          <a:p>
            <a:endParaRPr lang="cs-CZ" dirty="0" smtClean="0"/>
          </a:p>
          <a:p>
            <a:r>
              <a:rPr lang="cs-CZ" dirty="0" smtClean="0"/>
              <a:t>B) 1000</a:t>
            </a:r>
          </a:p>
          <a:p>
            <a:endParaRPr lang="cs-CZ" dirty="0" smtClean="0"/>
          </a:p>
          <a:p>
            <a:r>
              <a:rPr lang="cs-CZ" dirty="0" smtClean="0"/>
              <a:t>C)10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D) 300</a:t>
            </a:r>
            <a:endParaRPr lang="cs-CZ" dirty="0"/>
          </a:p>
        </p:txBody>
      </p:sp>
      <p:sp>
        <p:nvSpPr>
          <p:cNvPr id="15" name="Prstenec 14"/>
          <p:cNvSpPr/>
          <p:nvPr/>
        </p:nvSpPr>
        <p:spPr>
          <a:xfrm>
            <a:off x="632341" y="5013176"/>
            <a:ext cx="750526" cy="777812"/>
          </a:xfrm>
          <a:prstGeom prst="don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791580" y="1772816"/>
            <a:ext cx="432048" cy="288032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91580" y="2924944"/>
            <a:ext cx="432048" cy="288032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91580" y="4077072"/>
            <a:ext cx="432048" cy="288032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6568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Jeden metr (1m) má: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2776"/>
            <a:ext cx="4040188" cy="762099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14400" dirty="0" smtClean="0"/>
              <a:t>.  1000 mm</a:t>
            </a:r>
            <a:endParaRPr lang="cs-CZ" sz="14400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sz="3600" b="1" dirty="0" smtClean="0"/>
          </a:p>
          <a:p>
            <a:r>
              <a:rPr lang="cs-CZ" sz="3600" b="1" dirty="0" smtClean="0"/>
              <a:t>100 cm</a:t>
            </a:r>
          </a:p>
          <a:p>
            <a:pPr marL="0" indent="0">
              <a:buNone/>
            </a:pPr>
            <a:endParaRPr lang="cs-CZ" sz="3600" b="1" dirty="0" smtClean="0"/>
          </a:p>
          <a:p>
            <a:r>
              <a:rPr lang="cs-CZ" sz="3600" b="1" dirty="0" smtClean="0"/>
              <a:t>10 dm</a:t>
            </a:r>
            <a:endParaRPr lang="cs-CZ" sz="36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u="sng" spc="300" dirty="0" smtClean="0"/>
              <a:t>Takže 1 dm má:</a:t>
            </a:r>
            <a:endParaRPr lang="cs-CZ" sz="2800" u="sng" spc="3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3600" b="1" dirty="0" smtClean="0"/>
              <a:t>10 cm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100 mm</a:t>
            </a:r>
          </a:p>
          <a:p>
            <a:endParaRPr lang="cs-CZ" sz="3600" b="1" dirty="0" smtClean="0"/>
          </a:p>
          <a:p>
            <a:pPr marL="0" indent="0">
              <a:buNone/>
            </a:pPr>
            <a:r>
              <a:rPr lang="cs-CZ" sz="2800" b="1" u="sng" spc="300" dirty="0" smtClean="0"/>
              <a:t>A proto 1 cm má:</a:t>
            </a:r>
          </a:p>
          <a:p>
            <a:pPr marL="0" indent="0">
              <a:buNone/>
            </a:pPr>
            <a:r>
              <a:rPr lang="cs-CZ" sz="2800" b="1" spc="300" dirty="0" smtClean="0"/>
              <a:t>    </a:t>
            </a:r>
            <a:r>
              <a:rPr lang="cs-CZ" sz="6600" b="1" spc="300" dirty="0" smtClean="0">
                <a:solidFill>
                  <a:srgbClr val="FF0000"/>
                </a:solidFill>
              </a:rPr>
              <a:t>.</a:t>
            </a:r>
            <a:r>
              <a:rPr lang="cs-CZ" sz="2800" b="1" spc="3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10 mm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8068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Ale to není všechno,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z="5400" dirty="0" smtClean="0"/>
              <a:t>1000 m </a:t>
            </a:r>
            <a:r>
              <a:rPr lang="cs-CZ" sz="5400" dirty="0" smtClean="0"/>
              <a:t>tvoří dohromady </a:t>
            </a:r>
          </a:p>
          <a:p>
            <a:pPr marL="0" indent="0" algn="ctr">
              <a:buNone/>
            </a:pPr>
            <a:r>
              <a:rPr lang="cs-CZ" sz="5400" dirty="0" smtClean="0"/>
              <a:t>1 kilometr</a:t>
            </a:r>
          </a:p>
          <a:p>
            <a:pPr marL="0" indent="0" algn="ctr">
              <a:buNone/>
            </a:pPr>
            <a:r>
              <a:rPr lang="cs-CZ" sz="5400" dirty="0" smtClean="0"/>
              <a:t>	(</a:t>
            </a:r>
            <a:r>
              <a:rPr lang="cs-CZ" sz="5400" dirty="0" smtClean="0">
                <a:solidFill>
                  <a:srgbClr val="FF0000"/>
                </a:solidFill>
              </a:rPr>
              <a:t>1000 m</a:t>
            </a:r>
            <a:r>
              <a:rPr lang="cs-CZ" sz="5400" dirty="0" smtClean="0"/>
              <a:t> </a:t>
            </a:r>
            <a:r>
              <a:rPr lang="cs-CZ" sz="5400" dirty="0"/>
              <a:t>= </a:t>
            </a:r>
            <a:r>
              <a:rPr lang="cs-CZ" sz="5400" b="1" dirty="0">
                <a:solidFill>
                  <a:srgbClr val="FF0000"/>
                </a:solidFill>
              </a:rPr>
              <a:t>1 km</a:t>
            </a:r>
            <a:r>
              <a:rPr lang="cs-CZ" sz="5400" dirty="0"/>
              <a:t>)</a:t>
            </a:r>
          </a:p>
          <a:p>
            <a:pPr algn="ctr"/>
            <a:r>
              <a:rPr lang="cs-CZ" sz="5400" dirty="0" smtClean="0"/>
              <a:t>takže </a:t>
            </a:r>
            <a:r>
              <a:rPr lang="cs-CZ" sz="5400" dirty="0" smtClean="0">
                <a:solidFill>
                  <a:srgbClr val="FF0000"/>
                </a:solidFill>
              </a:rPr>
              <a:t>1 km </a:t>
            </a:r>
            <a:r>
              <a:rPr lang="cs-CZ" sz="5400" dirty="0" smtClean="0"/>
              <a:t>= </a:t>
            </a:r>
            <a:r>
              <a:rPr lang="cs-CZ" sz="5400" b="1" u="sng" dirty="0" smtClean="0">
                <a:solidFill>
                  <a:srgbClr val="FF0000"/>
                </a:solidFill>
              </a:rPr>
              <a:t>1000 m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1998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ví?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 flipV="1">
            <a:off x="457200" y="1484784"/>
            <a:ext cx="4040188" cy="5032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556792"/>
            <a:ext cx="2160240" cy="452735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1 m =</a:t>
            </a:r>
          </a:p>
          <a:p>
            <a:r>
              <a:rPr lang="cs-CZ" sz="3600" dirty="0" smtClean="0"/>
              <a:t>1 dm =</a:t>
            </a:r>
          </a:p>
          <a:p>
            <a:r>
              <a:rPr lang="cs-CZ" sz="3600" dirty="0" smtClean="0"/>
              <a:t>1 cm =</a:t>
            </a:r>
          </a:p>
          <a:p>
            <a:r>
              <a:rPr lang="cs-CZ" sz="3600" dirty="0" smtClean="0"/>
              <a:t>3 m =</a:t>
            </a:r>
          </a:p>
          <a:p>
            <a:r>
              <a:rPr lang="cs-CZ" sz="3600" dirty="0" smtClean="0"/>
              <a:t>2 dm =</a:t>
            </a:r>
          </a:p>
          <a:p>
            <a:r>
              <a:rPr lang="cs-CZ" sz="3600" dirty="0" smtClean="0"/>
              <a:t>50 mm =</a:t>
            </a:r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000" y="1700808"/>
            <a:ext cx="4041775" cy="4248472"/>
          </a:xfrm>
        </p:spPr>
        <p:txBody>
          <a:bodyPr/>
          <a:lstStyle/>
          <a:p>
            <a:r>
              <a:rPr lang="cs-CZ" sz="3600" dirty="0" smtClean="0"/>
              <a:t>mm</a:t>
            </a:r>
          </a:p>
          <a:p>
            <a:r>
              <a:rPr lang="cs-CZ" sz="3600" dirty="0" smtClean="0"/>
              <a:t>cm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m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m</a:t>
            </a:r>
          </a:p>
          <a:p>
            <a:r>
              <a:rPr lang="cs-CZ" sz="3600" dirty="0" smtClean="0"/>
              <a:t>cm</a:t>
            </a:r>
          </a:p>
          <a:p>
            <a:r>
              <a:rPr lang="cs-CZ" sz="3600" dirty="0" smtClean="0"/>
              <a:t>cm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699792" y="1628800"/>
            <a:ext cx="1656183" cy="4455344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1000</a:t>
            </a:r>
          </a:p>
          <a:p>
            <a:pPr marL="0" indent="0" algn="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10</a:t>
            </a:r>
          </a:p>
          <a:p>
            <a:pPr marL="0" indent="0" algn="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10</a:t>
            </a:r>
          </a:p>
          <a:p>
            <a:pPr marL="0" indent="0" algn="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30</a:t>
            </a:r>
          </a:p>
          <a:p>
            <a:pPr marL="0" indent="0" algn="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20</a:t>
            </a:r>
          </a:p>
          <a:p>
            <a:pPr marL="0" indent="0" algn="r">
              <a:buNone/>
            </a:pPr>
            <a:r>
              <a:rPr lang="cs-CZ" sz="3600" b="1" dirty="0">
                <a:solidFill>
                  <a:srgbClr val="FF0000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xmlns="" val="57198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391</TotalTime>
  <Words>210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Jak měříme délku?</vt:lpstr>
      <vt:lpstr>V jakých jednotkách?</vt:lpstr>
      <vt:lpstr>Jednotky délky</vt:lpstr>
      <vt:lpstr>Milimetr je úplně maličký</vt:lpstr>
      <vt:lpstr>Podívej se na pravítko</vt:lpstr>
      <vt:lpstr>Kolik milimetrů má dlouhé pravítko  (30 cm)? Kdo si myslí:</vt:lpstr>
      <vt:lpstr>Jeden metr (1m) má:</vt:lpstr>
      <vt:lpstr>Ale to není všechno,</vt:lpstr>
      <vt:lpstr>Kdo ví?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měříme délku?</dc:title>
  <dc:creator>Johnovi</dc:creator>
  <cp:lastModifiedBy>Dum</cp:lastModifiedBy>
  <cp:revision>21</cp:revision>
  <dcterms:created xsi:type="dcterms:W3CDTF">2013-06-11T15:17:03Z</dcterms:created>
  <dcterms:modified xsi:type="dcterms:W3CDTF">2014-01-31T14:04:10Z</dcterms:modified>
</cp:coreProperties>
</file>