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4" r:id="rId8"/>
    <p:sldId id="263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wmf"/><Relationship Id="rId5" Type="http://schemas.openxmlformats.org/officeDocument/2006/relationships/image" Target="../media/image5.wmf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28748400"/>
              </p:ext>
            </p:extLst>
          </p:nvPr>
        </p:nvGraphicFramePr>
        <p:xfrm>
          <a:off x="323528" y="260648"/>
          <a:ext cx="8280920" cy="6049867"/>
        </p:xfrm>
        <a:graphic>
          <a:graphicData uri="http://schemas.openxmlformats.org/drawingml/2006/table">
            <a:tbl>
              <a:tblPr>
                <a:tableStyleId>{21E4AEA4-8DFA-4A89-87EB-49C32662AFE0}</a:tableStyleId>
              </a:tblPr>
              <a:tblGrid>
                <a:gridCol w="1512168"/>
                <a:gridCol w="6768752"/>
              </a:tblGrid>
              <a:tr h="55952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952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Říjen 2012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70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6697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8)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Objem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3115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Objem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3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</a:t>
                      </a:r>
                      <a:r>
                        <a:rPr lang="cs-CZ" sz="1400" dirty="0" smtClean="0">
                          <a:effectLst/>
                        </a:rPr>
                        <a:t>ZŠ praktické.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hravou formou na základě svých zkušeností a vlastního úsudku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vyvodí,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co je to objem a kde se s ním setkají.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Seznámí se s odměrnými nádobami.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Seznámí se s potřebou měření objemu u pevných látek (staveb).</a:t>
                      </a: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70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vše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z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klipartu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– www.office.</a:t>
                      </a:r>
                      <a:r>
                        <a:rPr lang="cs-CZ" sz="1400" kern="12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0923" marR="70923" marT="35462" marB="3546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260648"/>
            <a:ext cx="5058451" cy="98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4539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96752"/>
            <a:ext cx="7772400" cy="1470025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/>
              <a:t/>
            </a:r>
            <a:br>
              <a:rPr lang="cs-CZ" sz="8000" b="1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b="1" dirty="0" smtClean="0"/>
              <a:t>Co je to OBJEM?!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175260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Jak a čím ho měříme?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985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Které věci mají něco společného? </a:t>
            </a:r>
            <a:endParaRPr lang="cs-CZ" dirty="0"/>
          </a:p>
        </p:txBody>
      </p:sp>
      <p:pic>
        <p:nvPicPr>
          <p:cNvPr id="1026" name="Picture 2" descr="C:\Users\Johnovi\AppData\Local\Microsoft\Windows\Temporary Internet Files\Content.IE5\CTKW6LM1\MC900441750[1].png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96" t="12084" r="12783" b="2802"/>
          <a:stretch/>
        </p:blipFill>
        <p:spPr bwMode="auto">
          <a:xfrm>
            <a:off x="323529" y="1700809"/>
            <a:ext cx="1296143" cy="154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ohnovi\AppData\Local\Microsoft\Windows\Temporary Internet Files\Content.IE5\1LZDUQJG\MC90002353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644" t="15754"/>
          <a:stretch/>
        </p:blipFill>
        <p:spPr bwMode="auto">
          <a:xfrm>
            <a:off x="2381335" y="3683706"/>
            <a:ext cx="1869401" cy="136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ohnovi\AppData\Local\Microsoft\Windows\Temporary Internet Files\Content.IE5\CTKW6LM1\MC9003569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65658"/>
            <a:ext cx="1848002" cy="132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ohnovi\AppData\Local\Microsoft\Windows\Temporary Internet Files\Content.IE5\LLJ92J8T\MC900411884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3679" b="14929"/>
          <a:stretch/>
        </p:blipFill>
        <p:spPr bwMode="auto">
          <a:xfrm>
            <a:off x="7308304" y="3500051"/>
            <a:ext cx="1490456" cy="168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ohnovi\AppData\Local\Microsoft\Windows\Temporary Internet Files\Content.IE5\CTKW6LM1\MC9002924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13126"/>
            <a:ext cx="1304627" cy="103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ohnovi\AppData\Local\Microsoft\Windows\Temporary Internet Files\Content.IE5\LLJ92J8T\MP90038764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650" t="29159" r="6688" b="11976"/>
          <a:stretch/>
        </p:blipFill>
        <p:spPr bwMode="auto">
          <a:xfrm>
            <a:off x="2555776" y="2021319"/>
            <a:ext cx="182050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\Microsoft Office\MEDIA\CAGCAT10\j0234131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400" r="16263" b="6628"/>
          <a:stretch/>
        </p:blipFill>
        <p:spPr bwMode="auto">
          <a:xfrm>
            <a:off x="5362123" y="1847380"/>
            <a:ext cx="1154098" cy="1652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ohnovi\AppData\Local\Microsoft\Windows\Temporary Internet Files\Content.IE5\KF184BHF\MC9002998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30416"/>
            <a:ext cx="1814170" cy="111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Johnovi\AppData\Local\Microsoft\Windows\Temporary Internet Files\Content.IE5\LLJ92J8T\MP900427936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954" t="11004" r="12292" b="29450"/>
          <a:stretch/>
        </p:blipFill>
        <p:spPr bwMode="auto">
          <a:xfrm>
            <a:off x="5004048" y="3906339"/>
            <a:ext cx="1668015" cy="260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550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C:\Users\Johnovi\AppData\Local\Microsoft\Windows\Temporary Internet Files\Content.IE5\LLJ92J8T\MC900411884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3679" b="14929"/>
          <a:stretch/>
        </p:blipFill>
        <p:spPr bwMode="auto">
          <a:xfrm>
            <a:off x="499564" y="2780928"/>
            <a:ext cx="1490456" cy="168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2008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mají společného?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Johnovi\AppData\Local\Microsoft\Windows\Temporary Internet Files\Content.IE5\CTKW6LM1\MC900441750[1].png"/>
          <p:cNvPicPr>
            <a:picLocks noGrp="1" noChangeAspect="1" noChangeArrowheads="1"/>
          </p:cNvPicPr>
          <p:nvPr>
            <p:ph sz="quarter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49" t="13071" r="17368" b="2463"/>
          <a:stretch/>
        </p:blipFill>
        <p:spPr bwMode="auto">
          <a:xfrm>
            <a:off x="3418468" y="2564904"/>
            <a:ext cx="1183688" cy="15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3" descr="C:\Users\Johnovi\AppData\Local\Microsoft\Windows\Temporary Internet Files\Content.IE5\LLJ92J8T\MP900427936[1].jpg"/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017" t="12808" r="12550" b="36414"/>
          <a:stretch/>
        </p:blipFill>
        <p:spPr bwMode="auto">
          <a:xfrm>
            <a:off x="5436096" y="2420888"/>
            <a:ext cx="2757007" cy="294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text 10"/>
          <p:cNvSpPr>
            <a:spLocks noGrp="1"/>
          </p:cNvSpPr>
          <p:nvPr>
            <p:ph type="body" sz="quarter" idx="1"/>
          </p:nvPr>
        </p:nvSpPr>
        <p:spPr>
          <a:xfrm>
            <a:off x="323528" y="1196752"/>
            <a:ext cx="4248472" cy="144016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Jsou to nádoby. Zajímá nás, kolik se do nich vejde.</a:t>
            </a:r>
            <a:br>
              <a:rPr lang="cs-CZ" dirty="0"/>
            </a:br>
            <a:r>
              <a:rPr lang="cs-CZ" dirty="0"/>
              <a:t>Říkáme, že nás zajímá jejich </a:t>
            </a:r>
            <a:r>
              <a:rPr lang="cs-CZ" u="sng" dirty="0">
                <a:solidFill>
                  <a:srgbClr val="FF0000"/>
                </a:solidFill>
              </a:rPr>
              <a:t>OBJEM</a:t>
            </a:r>
            <a:r>
              <a:rPr lang="cs-CZ" dirty="0"/>
              <a:t>.</a:t>
            </a: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4333056" cy="658368"/>
          </a:xfrm>
        </p:spPr>
        <p:txBody>
          <a:bodyPr/>
          <a:lstStyle/>
          <a:p>
            <a:r>
              <a:rPr lang="cs-CZ" sz="24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POZOR, PŘEKVAPENÍ:</a:t>
            </a:r>
            <a:endParaRPr lang="cs-CZ" sz="24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5" descr="C:\Users\Johnovi\AppData\Local\Microsoft\Windows\Temporary Internet Files\Content.IE5\CTKW6LM1\MC9003569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941168"/>
            <a:ext cx="1848002" cy="132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ohnovi\AppData\Local\Microsoft\Windows\Temporary Internet Files\Content.IE5\1LZDUQJG\MC90002353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644" t="15754"/>
          <a:stretch/>
        </p:blipFill>
        <p:spPr bwMode="auto">
          <a:xfrm>
            <a:off x="2483768" y="4581128"/>
            <a:ext cx="1869401" cy="136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413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7543800" cy="11430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Co má </a:t>
            </a:r>
            <a:r>
              <a:rPr lang="cs-CZ" sz="3600" b="1" u="sng" dirty="0" smtClean="0">
                <a:solidFill>
                  <a:srgbClr val="FF0000"/>
                </a:solidFill>
              </a:rPr>
              <a:t>věž</a:t>
            </a:r>
            <a:r>
              <a:rPr lang="cs-CZ" sz="3600" dirty="0" smtClean="0"/>
              <a:t> (nebo jakákoliv stavba) společného s </a:t>
            </a:r>
            <a:r>
              <a:rPr lang="cs-CZ" sz="3600" b="1" u="sng" dirty="0" smtClean="0">
                <a:solidFill>
                  <a:srgbClr val="FF0000"/>
                </a:solidFill>
              </a:rPr>
              <a:t>nádobami</a:t>
            </a:r>
            <a:r>
              <a:rPr lang="cs-CZ" sz="3600" dirty="0" smtClean="0"/>
              <a:t>?!</a:t>
            </a:r>
            <a:endParaRPr lang="cs-CZ" sz="36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2755631" cy="295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Johnovi\AppData\Local\Microsoft\Windows\Temporary Internet Files\Content.IE5\1LZDUQJG\MP900427603[1].jpg"/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343" t="11363"/>
          <a:stretch/>
        </p:blipFill>
        <p:spPr bwMode="auto">
          <a:xfrm>
            <a:off x="5004048" y="2420888"/>
            <a:ext cx="2664296" cy="136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>
          <a:xfrm>
            <a:off x="395536" y="1772816"/>
            <a:ext cx="3657600" cy="65836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I TADY NÁS ZAJÍMÁ, KOLIK SE DO NÍ VEJDE </a:t>
            </a:r>
            <a:r>
              <a:rPr lang="cs-CZ" dirty="0" smtClean="0"/>
              <a:t>(</a:t>
            </a:r>
            <a:r>
              <a:rPr lang="cs-CZ" sz="3000" i="1" u="sng" dirty="0" smtClean="0">
                <a:latin typeface="Bodoni MT Poster Compressed" pitchFamily="18" charset="0"/>
              </a:rPr>
              <a:t>cihel 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55976" y="1700808"/>
            <a:ext cx="3657600" cy="6583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Proč? Abychom věděli, kolik je jich potřeba na postavení.</a:t>
            </a:r>
            <a:endParaRPr lang="cs-CZ" dirty="0"/>
          </a:p>
        </p:txBody>
      </p:sp>
      <p:pic>
        <p:nvPicPr>
          <p:cNvPr id="2055" name="Picture 7" descr="C:\Users\Johnovi\AppData\Local\Microsoft\Windows\Temporary Internet Files\Content.IE5\1LZDUQJG\MM900297007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06171"/>
            <a:ext cx="280195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631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tedy budeme měřit objem?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1487553" cy="1688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U nádob odměrnou nádobou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Odměrné nádoby vypadají takto:</a:t>
            </a:r>
            <a:endParaRPr lang="cs-CZ" dirty="0"/>
          </a:p>
        </p:txBody>
      </p:sp>
      <p:pic>
        <p:nvPicPr>
          <p:cNvPr id="8" name="Picture 5" descr="C:\Users\Johnovi\AppData\Local\Microsoft\Windows\Temporary Internet Files\Content.IE5\CTKW6LM1\MC9003569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0267" y="3284984"/>
            <a:ext cx="1848002" cy="132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14" t="3673" r="5412" b="4211"/>
          <a:stretch/>
        </p:blipFill>
        <p:spPr bwMode="auto">
          <a:xfrm>
            <a:off x="4716016" y="2276872"/>
            <a:ext cx="3888432" cy="3552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969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jakých jednotkách měříme objem v nádobách?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litrech</a:t>
            </a:r>
          </a:p>
          <a:p>
            <a:r>
              <a:rPr lang="cs-CZ" dirty="0" smtClean="0"/>
              <a:t>Jednotkou objemu je tedy litr a jeho části </a:t>
            </a:r>
            <a:r>
              <a:rPr lang="cs-CZ" smtClean="0"/>
              <a:t>(mililitr /píšeme takto: l), centilitr /cl/, decilitr /dl/, hektolitr /hl/)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806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budeme měřit objem u staveb?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A) metrem</a:t>
            </a:r>
          </a:p>
          <a:p>
            <a:r>
              <a:rPr lang="cs-CZ" dirty="0" smtClean="0"/>
              <a:t>B) odměrnou nádobou</a:t>
            </a:r>
          </a:p>
          <a:p>
            <a:r>
              <a:rPr lang="cs-CZ" dirty="0" smtClean="0"/>
              <a:t>C) hodinami</a:t>
            </a:r>
          </a:p>
          <a:p>
            <a:r>
              <a:rPr lang="cs-CZ" dirty="0" smtClean="0"/>
              <a:t>D) tachometrem</a:t>
            </a:r>
          </a:p>
          <a:p>
            <a:r>
              <a:rPr lang="cs-CZ" dirty="0" smtClean="0"/>
              <a:t>E) olovnicí a vodováhou</a:t>
            </a:r>
          </a:p>
          <a:p>
            <a:endParaRPr lang="cs-CZ" dirty="0"/>
          </a:p>
        </p:txBody>
      </p:sp>
      <p:sp>
        <p:nvSpPr>
          <p:cNvPr id="4" name="Ohnutá šipka 3"/>
          <p:cNvSpPr/>
          <p:nvPr/>
        </p:nvSpPr>
        <p:spPr>
          <a:xfrm>
            <a:off x="157784" y="1628800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055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Jak?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2">
              <a:lumMod val="75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b="1" dirty="0" smtClean="0"/>
              <a:t>O tom příště!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3085168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Odměrné válce: http</a:t>
            </a:r>
            <a:r>
              <a:rPr lang="cs-CZ" dirty="0"/>
              <a:t>://www.bdl-cee.com/valec-odmerny-plastovy-s-vylevkou-nalgene-typ-3662-material-pmp</a:t>
            </a:r>
          </a:p>
        </p:txBody>
      </p:sp>
    </p:spTree>
    <p:extLst>
      <p:ext uri="{BB962C8B-B14F-4D97-AF65-F5344CB8AC3E}">
        <p14:creationId xmlns:p14="http://schemas.microsoft.com/office/powerpoint/2010/main" xmlns="" val="135905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89</TotalTime>
  <Words>223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     Co je to OBJEM?!</vt:lpstr>
      <vt:lpstr>Které věci mají něco společného? </vt:lpstr>
      <vt:lpstr>Co mají společného? </vt:lpstr>
      <vt:lpstr>Co má věž (nebo jakákoliv stavba) společného s nádobami?!</vt:lpstr>
      <vt:lpstr>Čím tedy budeme měřit objem?</vt:lpstr>
      <vt:lpstr>V jakých jednotkách měříme objem v nádobách?</vt:lpstr>
      <vt:lpstr>Čím budeme měřit objem u staveb?</vt:lpstr>
      <vt:lpstr>Jak?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to OBJEM?!</dc:title>
  <dc:creator>Johnovi</dc:creator>
  <cp:lastModifiedBy>Dum</cp:lastModifiedBy>
  <cp:revision>13</cp:revision>
  <dcterms:created xsi:type="dcterms:W3CDTF">2013-06-25T11:35:19Z</dcterms:created>
  <dcterms:modified xsi:type="dcterms:W3CDTF">2014-01-31T13:59:01Z</dcterms:modified>
</cp:coreProperties>
</file>