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90162983"/>
              </p:ext>
            </p:extLst>
          </p:nvPr>
        </p:nvGraphicFramePr>
        <p:xfrm>
          <a:off x="251520" y="260647"/>
          <a:ext cx="8640960" cy="5926176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2072799"/>
                <a:gridCol w="6568161"/>
              </a:tblGrid>
              <a:tr h="31423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6927" marR="66927" marT="33463" marB="334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Mgr. Vojtěch John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6927" marR="66927" marT="33463" marB="334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3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Datum vytvoření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6927" marR="66927" marT="33463" marB="334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Listopad 2012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6927" marR="66927" marT="33463" marB="334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3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6927" marR="66927" marT="33463" marB="334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6927" marR="66927" marT="33463" marB="334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2991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oblast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obor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6927" marR="66927" marT="33463" marB="334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Přírodní vědy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Fyzika          (DUM  10)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Objem pevných látek (staveb)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6927" marR="66927" marT="33463" marB="334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207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Téma – název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učebního materiálu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6927" marR="66927" marT="33463" marB="334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Objem pevných látek (staveb)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6927" marR="66927" marT="33463" marB="334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451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6927" marR="66927" marT="33463" marB="334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 je určena pro žáky 6. ročníku  </a:t>
                      </a:r>
                      <a:r>
                        <a:rPr lang="cs-CZ" sz="1400" dirty="0" smtClean="0">
                          <a:effectLst/>
                        </a:rPr>
                        <a:t>ZŠ praktické.</a:t>
                      </a:r>
                      <a:endParaRPr lang="cs-CZ" sz="1000" dirty="0" smtClean="0">
                        <a:effectLst/>
                      </a:endParaRP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Jednotlivé </a:t>
                      </a: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stránky lze použít k samostatnému vyvozování jednotlivých kroků.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Žáci se seznámí s principem převodu jednotek objemu a vyvodí způsob měření objemu pevných látek (staveb).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Jednotlivé stránky lze použít k samostatnému vyvozování jednotlivých kroků.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Na poslední stránce prezentace můžou žáci jednotlivě počítat výsledky převodů.</a:t>
                      </a:r>
                    </a:p>
                  </a:txBody>
                  <a:tcPr marL="66927" marR="66927" marT="33463" marB="334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3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Vyobrazení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6927" marR="66927" marT="33463" marB="334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 rtl="0" fontAlgn="base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vše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z 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klipartu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verze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Windows </a:t>
                      </a:r>
                      <a:r>
                        <a:rPr lang="de-DE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XP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– www.office.</a:t>
                      </a:r>
                      <a:r>
                        <a:rPr lang="cs-CZ" sz="1400" kern="12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microsoft.com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6927" marR="66927" marT="33463" marB="3346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260648"/>
            <a:ext cx="4770419" cy="930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42310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6480720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8800" b="1" i="1" u="sng" dirty="0" smtClean="0">
                <a:solidFill>
                  <a:srgbClr val="FFFF00"/>
                </a:solidFill>
              </a:rPr>
              <a:t>Převody jednotek objemu</a:t>
            </a:r>
            <a:endParaRPr lang="cs-CZ" sz="8800" b="1" i="1" u="sng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988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Základní jednotkou objemu je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dirty="0" smtClean="0"/>
              <a:t>Litr</a:t>
            </a:r>
          </a:p>
          <a:p>
            <a:pPr marL="0" indent="0" algn="ctr">
              <a:buNone/>
            </a:pPr>
            <a:r>
              <a:rPr lang="cs-CZ" sz="2000" b="1" i="1" u="sng" dirty="0" smtClean="0"/>
              <a:t>A jeho </a:t>
            </a:r>
            <a:r>
              <a:rPr lang="cs-CZ" sz="2000" b="1" i="1" u="sng" dirty="0" smtClean="0">
                <a:solidFill>
                  <a:srgbClr val="FF0000"/>
                </a:solidFill>
              </a:rPr>
              <a:t>části</a:t>
            </a:r>
            <a:r>
              <a:rPr lang="cs-CZ" sz="2000" b="1" i="1" u="sng" dirty="0" smtClean="0"/>
              <a:t> nebo </a:t>
            </a:r>
            <a:r>
              <a:rPr lang="cs-CZ" sz="2000" b="1" i="1" u="sng" dirty="0" smtClean="0">
                <a:solidFill>
                  <a:srgbClr val="FF0000"/>
                </a:solidFill>
              </a:rPr>
              <a:t>násobky</a:t>
            </a:r>
          </a:p>
          <a:p>
            <a:r>
              <a:rPr lang="cs-CZ" dirty="0" smtClean="0"/>
              <a:t>1l = </a:t>
            </a:r>
            <a:r>
              <a:rPr lang="cs-CZ" dirty="0" smtClean="0">
                <a:solidFill>
                  <a:srgbClr val="C00000"/>
                </a:solidFill>
              </a:rPr>
              <a:t>10 dl</a:t>
            </a:r>
          </a:p>
          <a:p>
            <a:r>
              <a:rPr lang="cs-CZ" dirty="0" smtClean="0"/>
              <a:t>1l = </a:t>
            </a:r>
            <a:r>
              <a:rPr lang="cs-CZ" dirty="0" smtClean="0">
                <a:solidFill>
                  <a:srgbClr val="C00000"/>
                </a:solidFill>
              </a:rPr>
              <a:t>100 cl</a:t>
            </a:r>
          </a:p>
          <a:p>
            <a:r>
              <a:rPr lang="cs-CZ" dirty="0" smtClean="0"/>
              <a:t>1 l = </a:t>
            </a:r>
            <a:r>
              <a:rPr lang="cs-CZ" dirty="0" smtClean="0">
                <a:solidFill>
                  <a:srgbClr val="C00000"/>
                </a:solidFill>
              </a:rPr>
              <a:t>1000 ml</a:t>
            </a:r>
          </a:p>
          <a:p>
            <a:r>
              <a:rPr lang="cs-CZ" dirty="0" smtClean="0"/>
              <a:t>100l = </a:t>
            </a:r>
            <a:r>
              <a:rPr lang="cs-CZ" dirty="0" smtClean="0">
                <a:solidFill>
                  <a:srgbClr val="C00000"/>
                </a:solidFill>
              </a:rPr>
              <a:t>1 hl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528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 jak převádíme jednotky krychlové?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 </a:t>
            </a:r>
            <a:r>
              <a:rPr lang="cs-CZ" b="1" dirty="0" smtClean="0"/>
              <a:t>m</a:t>
            </a:r>
            <a:r>
              <a:rPr lang="cs-CZ" b="1" baseline="30000" dirty="0" smtClean="0"/>
              <a:t>3</a:t>
            </a:r>
            <a:r>
              <a:rPr lang="cs-CZ" dirty="0"/>
              <a:t> </a:t>
            </a:r>
            <a:r>
              <a:rPr lang="cs-CZ" dirty="0" smtClean="0"/>
              <a:t>= </a:t>
            </a:r>
            <a:r>
              <a:rPr lang="cs-CZ" dirty="0"/>
              <a:t>1 000 </a:t>
            </a:r>
            <a:r>
              <a:rPr lang="cs-CZ" b="1" dirty="0"/>
              <a:t>dm</a:t>
            </a:r>
            <a:r>
              <a:rPr lang="cs-CZ" b="1" baseline="30000" dirty="0"/>
              <a:t>3</a:t>
            </a:r>
          </a:p>
          <a:p>
            <a:r>
              <a:rPr lang="cs-CZ" dirty="0" smtClean="0"/>
              <a:t>1 </a:t>
            </a:r>
            <a:r>
              <a:rPr lang="cs-CZ" b="1" dirty="0"/>
              <a:t>m</a:t>
            </a:r>
            <a:r>
              <a:rPr lang="cs-CZ" b="1" baseline="30000" dirty="0"/>
              <a:t>3</a:t>
            </a:r>
            <a:r>
              <a:rPr lang="cs-CZ" dirty="0"/>
              <a:t> </a:t>
            </a:r>
            <a:r>
              <a:rPr lang="cs-CZ" dirty="0" smtClean="0"/>
              <a:t>= 1 000 000 </a:t>
            </a:r>
            <a:r>
              <a:rPr lang="cs-CZ" b="1" dirty="0" smtClean="0"/>
              <a:t>cm</a:t>
            </a:r>
            <a:r>
              <a:rPr lang="cs-CZ" b="1" baseline="30000" dirty="0" smtClean="0"/>
              <a:t>3</a:t>
            </a:r>
            <a:endParaRPr lang="cs-CZ" dirty="0" smtClean="0"/>
          </a:p>
          <a:p>
            <a:r>
              <a:rPr lang="cs-CZ" dirty="0"/>
              <a:t>1 </a:t>
            </a:r>
            <a:r>
              <a:rPr lang="cs-CZ" b="1" dirty="0"/>
              <a:t>m</a:t>
            </a:r>
            <a:r>
              <a:rPr lang="cs-CZ" b="1" baseline="30000" dirty="0"/>
              <a:t>3</a:t>
            </a:r>
            <a:r>
              <a:rPr lang="cs-CZ" dirty="0"/>
              <a:t> </a:t>
            </a:r>
            <a:r>
              <a:rPr lang="cs-CZ" dirty="0" smtClean="0"/>
              <a:t>= 1 000 000 000 </a:t>
            </a:r>
            <a:r>
              <a:rPr lang="cs-CZ" b="1" dirty="0" smtClean="0"/>
              <a:t>mm</a:t>
            </a:r>
            <a:r>
              <a:rPr lang="cs-CZ" b="1" baseline="30000" dirty="0" smtClean="0"/>
              <a:t>3</a:t>
            </a: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Není to divné? </a:t>
            </a:r>
          </a:p>
          <a:p>
            <a:pPr algn="ctr"/>
            <a:r>
              <a:rPr lang="cs-CZ" dirty="0" smtClean="0"/>
              <a:t>Kolik dm = 1m?</a:t>
            </a:r>
          </a:p>
          <a:p>
            <a:pPr algn="ctr"/>
            <a:r>
              <a:rPr lang="cs-CZ" dirty="0" smtClean="0"/>
              <a:t>Kolik cm = 1m?</a:t>
            </a:r>
          </a:p>
          <a:p>
            <a:pPr algn="ctr"/>
            <a:r>
              <a:rPr lang="cs-CZ" dirty="0" smtClean="0"/>
              <a:t>Kolik mm = 1m?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8272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Není to divné!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13184" y="1772816"/>
            <a:ext cx="8229600" cy="4853136"/>
          </a:xfrm>
        </p:spPr>
        <p:txBody>
          <a:bodyPr/>
          <a:lstStyle/>
          <a:p>
            <a:r>
              <a:rPr lang="cs-CZ" dirty="0" smtClean="0"/>
              <a:t>Připomeňme si: při počítání krychlových jednotek počítáme krychličky (kostky). </a:t>
            </a:r>
          </a:p>
          <a:p>
            <a:r>
              <a:rPr lang="cs-CZ" dirty="0" smtClean="0"/>
              <a:t>Z kolika krychliček složíme </a:t>
            </a:r>
            <a:r>
              <a:rPr lang="cs-CZ" dirty="0" smtClean="0"/>
              <a:t>takovouto </a:t>
            </a:r>
            <a:r>
              <a:rPr lang="cs-CZ" dirty="0" smtClean="0"/>
              <a:t>krychli?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32" name="Krychle 331"/>
          <p:cNvSpPr/>
          <p:nvPr/>
        </p:nvSpPr>
        <p:spPr>
          <a:xfrm>
            <a:off x="5886873" y="4859570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3" name="Krychle 332"/>
          <p:cNvSpPr/>
          <p:nvPr/>
        </p:nvSpPr>
        <p:spPr>
          <a:xfrm>
            <a:off x="6588224" y="4859570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5" name="Krychle 334"/>
          <p:cNvSpPr/>
          <p:nvPr/>
        </p:nvSpPr>
        <p:spPr>
          <a:xfrm>
            <a:off x="5652120" y="5087405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6" name="Krychle 335"/>
          <p:cNvSpPr/>
          <p:nvPr/>
        </p:nvSpPr>
        <p:spPr>
          <a:xfrm>
            <a:off x="6372200" y="5068667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8" name="Krychle 337"/>
          <p:cNvSpPr/>
          <p:nvPr/>
        </p:nvSpPr>
        <p:spPr>
          <a:xfrm>
            <a:off x="5886873" y="4254429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9" name="Krychle 338"/>
          <p:cNvSpPr/>
          <p:nvPr/>
        </p:nvSpPr>
        <p:spPr>
          <a:xfrm>
            <a:off x="6588224" y="4254429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1" name="Krychle 340"/>
          <p:cNvSpPr/>
          <p:nvPr/>
        </p:nvSpPr>
        <p:spPr>
          <a:xfrm>
            <a:off x="5652120" y="4482264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2" name="Krychle 341"/>
          <p:cNvSpPr/>
          <p:nvPr/>
        </p:nvSpPr>
        <p:spPr>
          <a:xfrm>
            <a:off x="6372200" y="4463526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8855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32" grpId="0" animBg="1"/>
      <p:bldP spid="333" grpId="0" animBg="1"/>
      <p:bldP spid="335" grpId="0" animBg="1"/>
      <p:bldP spid="336" grpId="0" animBg="1"/>
      <p:bldP spid="338" grpId="0" animBg="1"/>
      <p:bldP spid="339" grpId="0" animBg="1"/>
      <p:bldP spid="341" grpId="0" animBg="1"/>
      <p:bldP spid="34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Připomeňme si: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340768"/>
            <a:ext cx="8856984" cy="5328592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Jak spočítáme objem?</a:t>
            </a:r>
          </a:p>
          <a:p>
            <a:r>
              <a:rPr lang="cs-CZ" dirty="0" smtClean="0"/>
              <a:t>Vynásobíme délku, výšku a šířku.</a:t>
            </a:r>
          </a:p>
          <a:p>
            <a:r>
              <a:rPr lang="cs-CZ" dirty="0" smtClean="0"/>
              <a:t>A každá krychlová jednotka je kostka složená z menších kostek.</a:t>
            </a:r>
          </a:p>
          <a:p>
            <a:r>
              <a:rPr lang="cs-CZ" dirty="0" smtClean="0"/>
              <a:t>Tedy 2 x 2 x 2 = 8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 jestliže má 1m 10 dm, pak</a:t>
            </a:r>
          </a:p>
          <a:p>
            <a:r>
              <a:rPr lang="cs-CZ" dirty="0" smtClean="0"/>
              <a:t>krychle o straně </a:t>
            </a:r>
            <a:r>
              <a:rPr lang="cs-CZ"/>
              <a:t>1 </a:t>
            </a:r>
            <a:r>
              <a:rPr lang="cs-CZ" b="1" smtClean="0"/>
              <a:t>m</a:t>
            </a:r>
            <a:r>
              <a:rPr lang="cs-CZ" smtClean="0"/>
              <a:t> </a:t>
            </a:r>
            <a:r>
              <a:rPr lang="cs-CZ" dirty="0"/>
              <a:t>= </a:t>
            </a:r>
            <a:r>
              <a:rPr lang="cs-CZ" dirty="0" smtClean="0"/>
              <a:t>10 x 10 x 10 </a:t>
            </a:r>
            <a:r>
              <a:rPr lang="cs-CZ" b="1" dirty="0" smtClean="0"/>
              <a:t>dm</a:t>
            </a:r>
            <a:r>
              <a:rPr lang="cs-CZ" b="1" baseline="30000" dirty="0" smtClean="0"/>
              <a:t>3</a:t>
            </a:r>
            <a:endParaRPr lang="cs-CZ" dirty="0" smtClean="0"/>
          </a:p>
        </p:txBody>
      </p:sp>
      <p:sp>
        <p:nvSpPr>
          <p:cNvPr id="36" name="Krychle 35"/>
          <p:cNvSpPr/>
          <p:nvPr/>
        </p:nvSpPr>
        <p:spPr>
          <a:xfrm>
            <a:off x="5886873" y="3795759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6588224" y="3795759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5652120" y="4023594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6372200" y="4004856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5886873" y="3190618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6588224" y="3190618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rychle 41"/>
          <p:cNvSpPr/>
          <p:nvPr/>
        </p:nvSpPr>
        <p:spPr>
          <a:xfrm>
            <a:off x="5652120" y="3418453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6372200" y="3399715"/>
            <a:ext cx="936104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0471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 to platí i pro další převody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700808"/>
            <a:ext cx="8435280" cy="475252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/>
              <a:t>Tedy – </a:t>
            </a:r>
            <a:r>
              <a:rPr lang="cs-CZ" sz="3600" dirty="0">
                <a:solidFill>
                  <a:srgbClr val="FF0000"/>
                </a:solidFill>
              </a:rPr>
              <a:t>1 </a:t>
            </a:r>
            <a:r>
              <a:rPr lang="cs-CZ" sz="3600" b="1" dirty="0">
                <a:solidFill>
                  <a:srgbClr val="FF0000"/>
                </a:solidFill>
              </a:rPr>
              <a:t>m</a:t>
            </a:r>
            <a:r>
              <a:rPr lang="cs-CZ" sz="3600" b="1" baseline="30000" dirty="0">
                <a:solidFill>
                  <a:srgbClr val="FF0000"/>
                </a:solidFill>
              </a:rPr>
              <a:t>3</a:t>
            </a: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/>
              <a:t>je </a:t>
            </a:r>
            <a:r>
              <a:rPr lang="cs-CZ" sz="3600" dirty="0" smtClean="0"/>
              <a:t>složen </a:t>
            </a:r>
            <a:r>
              <a:rPr lang="cs-CZ" sz="3600" dirty="0"/>
              <a:t>z </a:t>
            </a:r>
            <a:r>
              <a:rPr lang="cs-CZ" sz="3600" dirty="0">
                <a:solidFill>
                  <a:srgbClr val="FF0000"/>
                </a:solidFill>
              </a:rPr>
              <a:t>10 </a:t>
            </a:r>
            <a:r>
              <a:rPr lang="cs-CZ" sz="3600" dirty="0" smtClean="0">
                <a:solidFill>
                  <a:srgbClr val="FF0000"/>
                </a:solidFill>
              </a:rPr>
              <a:t>x </a:t>
            </a:r>
            <a:r>
              <a:rPr lang="cs-CZ" sz="3600" dirty="0">
                <a:solidFill>
                  <a:srgbClr val="FF0000"/>
                </a:solidFill>
              </a:rPr>
              <a:t>10 </a:t>
            </a:r>
            <a:r>
              <a:rPr lang="cs-CZ" sz="3600" dirty="0" smtClean="0">
                <a:solidFill>
                  <a:srgbClr val="FF0000"/>
                </a:solidFill>
              </a:rPr>
              <a:t>x </a:t>
            </a:r>
            <a:r>
              <a:rPr lang="cs-CZ" sz="3600" dirty="0">
                <a:solidFill>
                  <a:srgbClr val="FF0000"/>
                </a:solidFill>
              </a:rPr>
              <a:t>10 </a:t>
            </a:r>
            <a:r>
              <a:rPr lang="cs-CZ" sz="3600" b="1" dirty="0" smtClean="0">
                <a:solidFill>
                  <a:srgbClr val="FF0000"/>
                </a:solidFill>
              </a:rPr>
              <a:t>dm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3</a:t>
            </a:r>
          </a:p>
          <a:p>
            <a:pPr marL="0" indent="0" algn="ctr">
              <a:buNone/>
            </a:pPr>
            <a:endParaRPr lang="cs-CZ" sz="3600" b="1" baseline="30000" dirty="0" smtClean="0"/>
          </a:p>
          <a:p>
            <a:pPr marL="0" indent="0" algn="ctr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1 </a:t>
            </a:r>
            <a:r>
              <a:rPr lang="cs-CZ" sz="3600" b="1" dirty="0" smtClean="0">
                <a:solidFill>
                  <a:srgbClr val="FF0000"/>
                </a:solidFill>
              </a:rPr>
              <a:t>dm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3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/>
              <a:t>= </a:t>
            </a:r>
            <a:r>
              <a:rPr lang="cs-CZ" sz="3600" dirty="0" smtClean="0">
                <a:solidFill>
                  <a:srgbClr val="FF0000"/>
                </a:solidFill>
              </a:rPr>
              <a:t>10 x 10 x 10 </a:t>
            </a:r>
            <a:r>
              <a:rPr lang="cs-CZ" sz="3600" b="1" dirty="0" smtClean="0">
                <a:solidFill>
                  <a:srgbClr val="FF0000"/>
                </a:solidFill>
              </a:rPr>
              <a:t>cm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3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</a:p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1 </a:t>
            </a:r>
            <a:r>
              <a:rPr lang="cs-CZ" sz="3600" b="1" dirty="0" smtClean="0">
                <a:solidFill>
                  <a:srgbClr val="FF0000"/>
                </a:solidFill>
              </a:rPr>
              <a:t>cm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3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= </a:t>
            </a:r>
            <a:r>
              <a:rPr lang="cs-CZ" sz="3600" dirty="0">
                <a:solidFill>
                  <a:srgbClr val="FF0000"/>
                </a:solidFill>
              </a:rPr>
              <a:t>10 x 10 x 10 </a:t>
            </a:r>
            <a:r>
              <a:rPr lang="cs-CZ" sz="3600" b="1" dirty="0" smtClean="0">
                <a:solidFill>
                  <a:srgbClr val="FF0000"/>
                </a:solidFill>
              </a:rPr>
              <a:t>mm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3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endParaRPr lang="cs-CZ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032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/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>
                <a:solidFill>
                  <a:schemeClr val="tx1"/>
                </a:solidFill>
              </a:rPr>
              <a:t/>
            </a:r>
            <a:br>
              <a:rPr lang="cs-CZ" b="1" dirty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/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>
                <a:solidFill>
                  <a:schemeClr val="tx1"/>
                </a:solidFill>
              </a:rPr>
              <a:t/>
            </a:r>
            <a:br>
              <a:rPr lang="cs-CZ" b="1" dirty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/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/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>
                <a:solidFill>
                  <a:schemeClr val="tx1"/>
                </a:solidFill>
              </a:rPr>
              <a:t/>
            </a:r>
            <a:br>
              <a:rPr lang="cs-CZ" b="1" dirty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/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Má něco společného LITR a metr krychlový?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Mají něco společného.</a:t>
            </a:r>
          </a:p>
          <a:p>
            <a:r>
              <a:rPr lang="cs-CZ" dirty="0" smtClean="0"/>
              <a:t>1 </a:t>
            </a:r>
            <a:r>
              <a:rPr lang="cs-CZ" sz="2800" b="1" dirty="0" smtClean="0"/>
              <a:t>m</a:t>
            </a:r>
            <a:r>
              <a:rPr lang="cs-CZ" sz="2800" b="1" baseline="30000" dirty="0" smtClean="0"/>
              <a:t>3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= 1000 l</a:t>
            </a:r>
          </a:p>
          <a:p>
            <a:r>
              <a:rPr lang="cs-CZ" sz="2800" dirty="0" smtClean="0"/>
              <a:t>Tedy 1 d</a:t>
            </a:r>
            <a:r>
              <a:rPr lang="cs-CZ" sz="2800" b="1" dirty="0" smtClean="0"/>
              <a:t>m</a:t>
            </a:r>
            <a:r>
              <a:rPr lang="cs-CZ" sz="2800" b="1" baseline="30000" dirty="0" smtClean="0"/>
              <a:t>3</a:t>
            </a:r>
            <a:r>
              <a:rPr lang="cs-CZ" sz="2800" dirty="0" smtClean="0"/>
              <a:t> = 1 l</a:t>
            </a:r>
          </a:p>
          <a:p>
            <a:r>
              <a:rPr lang="cs-CZ" sz="2800" dirty="0" smtClean="0"/>
              <a:t>Kdybychom tuto krychli </a:t>
            </a:r>
          </a:p>
          <a:p>
            <a:pPr marL="0" indent="0">
              <a:buNone/>
            </a:pPr>
            <a:r>
              <a:rPr lang="cs-CZ" sz="2800" dirty="0" smtClean="0"/>
              <a:t>naplnili vodou, byl by jí </a:t>
            </a:r>
          </a:p>
          <a:p>
            <a:pPr marL="0" indent="0">
              <a:buNone/>
            </a:pPr>
            <a:r>
              <a:rPr lang="cs-CZ" sz="2800" dirty="0" smtClean="0"/>
              <a:t>přesně 1l.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						  1 dm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5292080" y="2204864"/>
            <a:ext cx="3312368" cy="3024336"/>
          </a:xfrm>
          <a:prstGeom prst="cube">
            <a:avLst/>
          </a:prstGeom>
          <a:noFill/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3522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ví?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 flipV="1">
            <a:off x="457200" y="1484784"/>
            <a:ext cx="4040188" cy="5032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7504" y="1556792"/>
            <a:ext cx="2952328" cy="452735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1 </a:t>
            </a:r>
            <a:r>
              <a:rPr lang="cs-CZ" sz="3600" dirty="0"/>
              <a:t>m</a:t>
            </a:r>
            <a:r>
              <a:rPr lang="cs-CZ" sz="3600" baseline="30000" dirty="0"/>
              <a:t>3</a:t>
            </a:r>
            <a:r>
              <a:rPr lang="cs-CZ" sz="3600" dirty="0" smtClean="0"/>
              <a:t> =</a:t>
            </a:r>
          </a:p>
          <a:p>
            <a:r>
              <a:rPr lang="cs-CZ" sz="3600" dirty="0" smtClean="0"/>
              <a:t>1 dm</a:t>
            </a:r>
            <a:r>
              <a:rPr lang="cs-CZ" sz="3600" baseline="30000" dirty="0" smtClean="0"/>
              <a:t>3</a:t>
            </a:r>
            <a:r>
              <a:rPr lang="cs-CZ" sz="3600" b="1" baseline="300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=</a:t>
            </a:r>
          </a:p>
          <a:p>
            <a:r>
              <a:rPr lang="cs-CZ" sz="3600" dirty="0" smtClean="0"/>
              <a:t>1 cm</a:t>
            </a:r>
            <a:r>
              <a:rPr lang="cs-CZ" sz="3600" baseline="30000" dirty="0" smtClean="0"/>
              <a:t>3</a:t>
            </a:r>
            <a:r>
              <a:rPr lang="cs-CZ" sz="3600" baseline="300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=</a:t>
            </a:r>
          </a:p>
          <a:p>
            <a:r>
              <a:rPr lang="cs-CZ" sz="3600" dirty="0" smtClean="0"/>
              <a:t>3 </a:t>
            </a:r>
            <a:r>
              <a:rPr lang="cs-CZ" sz="3600" dirty="0"/>
              <a:t>m</a:t>
            </a:r>
            <a:r>
              <a:rPr lang="cs-CZ" sz="3600" baseline="30000" dirty="0"/>
              <a:t>3</a:t>
            </a:r>
            <a:r>
              <a:rPr lang="cs-CZ" sz="3600" dirty="0" smtClean="0"/>
              <a:t> =</a:t>
            </a:r>
          </a:p>
          <a:p>
            <a:r>
              <a:rPr lang="cs-CZ" sz="3600" dirty="0" smtClean="0"/>
              <a:t>2 dm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 =</a:t>
            </a:r>
          </a:p>
          <a:p>
            <a:r>
              <a:rPr lang="cs-CZ" sz="3600" dirty="0" smtClean="0"/>
              <a:t>5000 mm</a:t>
            </a:r>
            <a:r>
              <a:rPr lang="cs-CZ" sz="3600" baseline="30000" dirty="0" smtClean="0"/>
              <a:t>3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000" y="1700808"/>
            <a:ext cx="4041775" cy="4248472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chemeClr val="bg1"/>
                </a:solidFill>
              </a:rPr>
              <a:t>dm</a:t>
            </a:r>
            <a:r>
              <a:rPr lang="cs-CZ" sz="3600" baseline="30000" dirty="0" smtClean="0">
                <a:solidFill>
                  <a:schemeClr val="bg1"/>
                </a:solidFill>
              </a:rPr>
              <a:t>3</a:t>
            </a:r>
            <a:endParaRPr lang="cs-CZ" sz="3600" dirty="0" smtClean="0">
              <a:solidFill>
                <a:schemeClr val="bg1"/>
              </a:solidFill>
            </a:endParaRPr>
          </a:p>
          <a:p>
            <a:r>
              <a:rPr lang="cs-CZ" sz="3600" dirty="0" smtClean="0">
                <a:solidFill>
                  <a:schemeClr val="bg1"/>
                </a:solidFill>
              </a:rPr>
              <a:t>cm</a:t>
            </a:r>
            <a:r>
              <a:rPr lang="cs-CZ" sz="3600" baseline="30000" dirty="0" smtClean="0">
                <a:solidFill>
                  <a:schemeClr val="bg1"/>
                </a:solidFill>
              </a:rPr>
              <a:t>3</a:t>
            </a:r>
            <a:endParaRPr lang="cs-CZ" sz="3600" dirty="0">
              <a:solidFill>
                <a:schemeClr val="bg1"/>
              </a:solidFill>
            </a:endParaRPr>
          </a:p>
          <a:p>
            <a:r>
              <a:rPr lang="cs-CZ" sz="3600" dirty="0" smtClean="0">
                <a:solidFill>
                  <a:schemeClr val="bg1"/>
                </a:solidFill>
              </a:rPr>
              <a:t>mm</a:t>
            </a:r>
            <a:r>
              <a:rPr lang="cs-CZ" sz="3600" baseline="30000" dirty="0" smtClean="0">
                <a:solidFill>
                  <a:schemeClr val="bg1"/>
                </a:solidFill>
              </a:rPr>
              <a:t>3</a:t>
            </a:r>
            <a:endParaRPr lang="cs-CZ" sz="3600" dirty="0">
              <a:solidFill>
                <a:schemeClr val="bg1"/>
              </a:solidFill>
            </a:endParaRPr>
          </a:p>
          <a:p>
            <a:r>
              <a:rPr lang="cs-CZ" sz="3600" dirty="0" smtClean="0"/>
              <a:t>d</a:t>
            </a:r>
            <a:r>
              <a:rPr lang="cs-CZ" sz="3600" dirty="0" smtClean="0">
                <a:solidFill>
                  <a:schemeClr val="bg1"/>
                </a:solidFill>
              </a:rPr>
              <a:t>m</a:t>
            </a:r>
            <a:r>
              <a:rPr lang="cs-CZ" sz="3600" baseline="30000" dirty="0" smtClean="0">
                <a:solidFill>
                  <a:schemeClr val="bg1"/>
                </a:solidFill>
              </a:rPr>
              <a:t>3</a:t>
            </a:r>
            <a:endParaRPr lang="cs-CZ" sz="3600" dirty="0" smtClean="0"/>
          </a:p>
          <a:p>
            <a:r>
              <a:rPr lang="cs-CZ" sz="3600" dirty="0" smtClean="0"/>
              <a:t>c</a:t>
            </a:r>
            <a:r>
              <a:rPr lang="cs-CZ" sz="3600" dirty="0" smtClean="0">
                <a:solidFill>
                  <a:schemeClr val="bg1"/>
                </a:solidFill>
              </a:rPr>
              <a:t>m</a:t>
            </a:r>
            <a:r>
              <a:rPr lang="cs-CZ" sz="3600" baseline="30000" dirty="0" smtClean="0">
                <a:solidFill>
                  <a:schemeClr val="bg1"/>
                </a:solidFill>
              </a:rPr>
              <a:t>3</a:t>
            </a:r>
            <a:endParaRPr lang="cs-CZ" sz="3600" dirty="0" smtClean="0"/>
          </a:p>
          <a:p>
            <a:r>
              <a:rPr lang="cs-CZ" sz="3600" dirty="0" smtClean="0"/>
              <a:t>c</a:t>
            </a:r>
            <a:r>
              <a:rPr lang="cs-CZ" sz="3600" dirty="0" smtClean="0">
                <a:solidFill>
                  <a:schemeClr val="bg1"/>
                </a:solidFill>
              </a:rPr>
              <a:t>m</a:t>
            </a:r>
            <a:r>
              <a:rPr lang="cs-CZ" sz="3600" baseline="30000" dirty="0" smtClean="0">
                <a:solidFill>
                  <a:schemeClr val="bg1"/>
                </a:solidFill>
              </a:rPr>
              <a:t>3</a:t>
            </a:r>
            <a:endParaRPr lang="cs-CZ" sz="3600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915816" y="1628800"/>
            <a:ext cx="1440159" cy="4455344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1000</a:t>
            </a:r>
          </a:p>
          <a:p>
            <a:pPr marL="0" indent="0" algn="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1000</a:t>
            </a:r>
          </a:p>
          <a:p>
            <a:pPr marL="0" indent="0" algn="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1000</a:t>
            </a:r>
          </a:p>
          <a:p>
            <a:pPr marL="0" indent="0" algn="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3000</a:t>
            </a:r>
          </a:p>
          <a:p>
            <a:pPr marL="0" indent="0" algn="r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2000</a:t>
            </a:r>
          </a:p>
          <a:p>
            <a:pPr marL="0" indent="0" algn="r">
              <a:buNone/>
            </a:pPr>
            <a:r>
              <a:rPr lang="cs-CZ" sz="3600" b="1" dirty="0">
                <a:solidFill>
                  <a:srgbClr val="FF0000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xmlns="" val="4138285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132</TotalTime>
  <Words>302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Snímek 1</vt:lpstr>
      <vt:lpstr>Převody jednotek objemu</vt:lpstr>
      <vt:lpstr>Základní jednotkou objemu je</vt:lpstr>
      <vt:lpstr>A jak převádíme jednotky krychlové?</vt:lpstr>
      <vt:lpstr>Není to divné!</vt:lpstr>
      <vt:lpstr>Připomeňme si: </vt:lpstr>
      <vt:lpstr>A to platí i pro další převody</vt:lpstr>
      <vt:lpstr>        Má něco společného LITR a metr krychlový?</vt:lpstr>
      <vt:lpstr>Kdo ví?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Převody jednotek objemu</dc:title>
  <dc:creator>Johnovi</dc:creator>
  <cp:lastModifiedBy>Dum</cp:lastModifiedBy>
  <cp:revision>20</cp:revision>
  <dcterms:created xsi:type="dcterms:W3CDTF">2013-06-26T13:41:03Z</dcterms:created>
  <dcterms:modified xsi:type="dcterms:W3CDTF">2014-01-31T13:51:48Z</dcterms:modified>
</cp:coreProperties>
</file>