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png"/><Relationship Id="rId4" Type="http://schemas.openxmlformats.org/officeDocument/2006/relationships/image" Target="../media/image10.wmf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1847080"/>
              </p:ext>
            </p:extLst>
          </p:nvPr>
        </p:nvGraphicFramePr>
        <p:xfrm>
          <a:off x="395536" y="260649"/>
          <a:ext cx="8568952" cy="64837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5527"/>
                <a:gridCol w="6513425"/>
              </a:tblGrid>
              <a:tr h="25720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2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20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11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11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)     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Hmotnost, jednotky hmotnosti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72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Jak vážíme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1345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</a:t>
                      </a:r>
                      <a:r>
                        <a:rPr lang="cs-CZ" sz="1400">
                          <a:effectLst/>
                          <a:latin typeface="Arial" pitchFamily="34" charset="0"/>
                          <a:cs typeface="Arial" pitchFamily="34" charset="0"/>
                        </a:rPr>
                        <a:t>ročníku  </a:t>
                      </a:r>
                      <a:r>
                        <a:rPr lang="cs-CZ" sz="1400" smtClean="0">
                          <a:effectLst/>
                        </a:rPr>
                        <a:t>ZŠ praktické.</a:t>
                      </a:r>
                      <a:endParaRPr lang="cs-CZ" sz="1000" smtClean="0">
                        <a:effectLst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Žáci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si uvědomí znalost a časté používání jednotek hmotnosti.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 převody těchto jednotek.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fr-FR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Objasní si pojem „čistá váha“ (netto).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Úvodní stránky jsou vhodné ke společné činnosti – žáci říkají své váhy, potom svou hmotnost vyjadřují v celých větách s použitím správných jednotek („Vážím 48 kilogramů.“)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str. 5 mohou jednotliví žáci zkoušet přečíst hmotnost zboží na jednotlivých obrázcích.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str. 6 mohou pro odlehčení hádat, které předměty jsou váhy.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poslední stránce můžeme společně vyvodit, proč nás zajímá „čistá váha“.</a:t>
                      </a: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18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fr-FR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Obrázky některých vah z učebnice : Macháček, Martin,  Fyzika 1. část, Septima, Praha 2008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ostatní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z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klipartu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–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1725" marR="51725" marT="25863" marB="258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60648"/>
            <a:ext cx="4761473" cy="92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00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vážíme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Každý hmotný předmět (něco) váží</a:t>
            </a:r>
          </a:p>
          <a:p>
            <a:r>
              <a:rPr lang="cs-CZ" dirty="0" smtClean="0"/>
              <a:t>Říkáme, že má (nějakou) hmotnost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Víš kolik vážíš?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Users\Johnovi\AppData\Local\Microsoft\Windows\Temporary Internet Files\Content.IE5\1LZDUQJG\MC900440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9629" y="2780928"/>
            <a:ext cx="2012768" cy="31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843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ohnovi\AppData\Local\Microsoft\Windows\Temporary Internet Files\Content.IE5\CTKW6LM1\MP9004004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48" t="12032" b="18281"/>
          <a:stretch/>
        </p:blipFill>
        <p:spPr bwMode="auto">
          <a:xfrm>
            <a:off x="6156176" y="4093109"/>
            <a:ext cx="2669699" cy="21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jakých jednotkách vážíme?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r>
              <a:rPr lang="cs-CZ" dirty="0" smtClean="0"/>
              <a:t>Řekli jsme si, kolik vážíme</a:t>
            </a:r>
          </a:p>
          <a:p>
            <a:r>
              <a:rPr lang="cs-CZ" dirty="0" smtClean="0"/>
              <a:t>Zopakujeme si to:</a:t>
            </a:r>
          </a:p>
          <a:p>
            <a:r>
              <a:rPr lang="cs-CZ" dirty="0" smtClean="0"/>
              <a:t>Všimli jste si, že říkáte jednotky?</a:t>
            </a:r>
          </a:p>
          <a:p>
            <a:r>
              <a:rPr lang="cs-CZ" dirty="0" smtClean="0"/>
              <a:t>KILO znamená KILOGRAM</a:t>
            </a:r>
          </a:p>
          <a:p>
            <a:r>
              <a:rPr lang="cs-CZ" dirty="0" smtClean="0"/>
              <a:t>Ještě jednou: Kolik vážíš? </a:t>
            </a:r>
            <a:r>
              <a:rPr lang="cs-CZ" i="1" dirty="0" smtClean="0"/>
              <a:t>(odpověz správně)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401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jednotkou hmotnosti je 1 gram (1g) a jeho násobky.</a:t>
            </a:r>
          </a:p>
          <a:p>
            <a:r>
              <a:rPr lang="cs-CZ" dirty="0" smtClean="0"/>
              <a:t>10 g = 1 dekagram (dag)</a:t>
            </a:r>
          </a:p>
          <a:p>
            <a:r>
              <a:rPr lang="cs-CZ" dirty="0" smtClean="0"/>
              <a:t>1000 g = 1 kilogram (kg)</a:t>
            </a:r>
          </a:p>
          <a:p>
            <a:r>
              <a:rPr lang="cs-CZ" dirty="0" smtClean="0"/>
              <a:t>Dokážeme tyto jednotky mezi sebou převádět?</a:t>
            </a:r>
          </a:p>
        </p:txBody>
      </p:sp>
    </p:spTree>
    <p:extLst>
      <p:ext uri="{BB962C8B-B14F-4D97-AF65-F5344CB8AC3E}">
        <p14:creationId xmlns:p14="http://schemas.microsoft.com/office/powerpoint/2010/main" xmlns="" val="191299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Johnovi\AppData\Local\Microsoft\Windows\Temporary Internet Files\Content.IE5\KF184BHF\MP90039054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7" t="19133" r="25767" b="22670"/>
          <a:stretch/>
        </p:blipFill>
        <p:spPr bwMode="auto">
          <a:xfrm rot="4080000">
            <a:off x="537332" y="3765396"/>
            <a:ext cx="2472045" cy="212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kilogramů (gramů…) ukazují váhy na obrázcích?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67" t="15256" r="8255"/>
          <a:stretch/>
        </p:blipFill>
        <p:spPr bwMode="auto">
          <a:xfrm>
            <a:off x="611560" y="1628800"/>
            <a:ext cx="1944212" cy="2134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 descr="C:\Users\Johnovi\Desktop\Scanned Documents\F 6\F 6 - váh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829" t="70539" r="55260"/>
          <a:stretch/>
        </p:blipFill>
        <p:spPr bwMode="auto">
          <a:xfrm>
            <a:off x="3779912" y="1632700"/>
            <a:ext cx="1201445" cy="186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Johnovi\Desktop\Scanned Documents\F 6\F 6 - váhy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589" t="37139" r="26488" b="45132"/>
          <a:stretch/>
        </p:blipFill>
        <p:spPr bwMode="auto">
          <a:xfrm>
            <a:off x="3691841" y="3789041"/>
            <a:ext cx="196735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Johnovi\Desktop\Scanned Documents\F 6\F 6 - váh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564" t="35200" r="1689" b="47032"/>
          <a:stretch/>
        </p:blipFill>
        <p:spPr bwMode="auto">
          <a:xfrm>
            <a:off x="5868144" y="1484784"/>
            <a:ext cx="244106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Johnovi\Desktop\Scanned Documents\F 6\F 6 - váh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0986" r="85320"/>
          <a:stretch/>
        </p:blipFill>
        <p:spPr bwMode="auto">
          <a:xfrm>
            <a:off x="6312677" y="3893595"/>
            <a:ext cx="180447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848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„Těžké váhy“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Větší hmotnost se vyjadřuje v násobcích kilogramů:</a:t>
            </a:r>
          </a:p>
          <a:p>
            <a:r>
              <a:rPr lang="cs-CZ" dirty="0"/>
              <a:t>100 kg = 1 </a:t>
            </a:r>
            <a:r>
              <a:rPr lang="cs-CZ" dirty="0" smtClean="0"/>
              <a:t>metrák (metrický cent) </a:t>
            </a:r>
            <a:r>
              <a:rPr lang="cs-CZ" dirty="0"/>
              <a:t>(1 q)</a:t>
            </a:r>
          </a:p>
          <a:p>
            <a:r>
              <a:rPr lang="cs-CZ" dirty="0"/>
              <a:t>1000 kg = 1 tuna (1 t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Kolik q = 1t?</a:t>
            </a:r>
            <a:endParaRPr lang="cs-CZ" dirty="0"/>
          </a:p>
          <a:p>
            <a:r>
              <a:rPr lang="cs-CZ" dirty="0" smtClean="0"/>
              <a:t>Jak se jmenují přístroje na vážení?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079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6767"/>
            <a:ext cx="8229600" cy="1143000"/>
          </a:xfrm>
        </p:spPr>
        <p:txBody>
          <a:bodyPr/>
          <a:lstStyle/>
          <a:p>
            <a:r>
              <a:rPr lang="cs-CZ" dirty="0" smtClean="0"/>
              <a:t>Najdi obrázky vah</a:t>
            </a:r>
            <a:endParaRPr lang="cs-CZ" dirty="0"/>
          </a:p>
        </p:txBody>
      </p:sp>
      <p:pic>
        <p:nvPicPr>
          <p:cNvPr id="5122" name="Picture 2" descr="C:\Users\Johnovi\AppData\Local\Microsoft\Windows\Temporary Internet Files\Content.IE5\1LZDUQJG\MC900339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9121" y="1454363"/>
            <a:ext cx="905256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ohnovi\AppData\Local\Microsoft\Windows\Temporary Internet Files\Content.IE5\CTKW6LM1\MC900305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6835" y="1580528"/>
            <a:ext cx="1467807" cy="78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ohnovi\AppData\Local\Microsoft\Windows\Temporary Internet Files\Content.IE5\LLJ92J8T\MC90032019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728"/>
          <a:stretch/>
        </p:blipFill>
        <p:spPr bwMode="auto">
          <a:xfrm>
            <a:off x="634313" y="2640512"/>
            <a:ext cx="1314871" cy="12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ohnovi\AppData\Local\Microsoft\Windows\Temporary Internet Files\Content.IE5\LLJ92J8T\MC900324404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09490"/>
            <a:ext cx="1336853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ohnovi\AppData\Local\Microsoft\Windows\Temporary Internet Files\Content.IE5\1LZDUQJG\MC90038719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27" t="4872" r="10463" b="11883"/>
          <a:stretch/>
        </p:blipFill>
        <p:spPr bwMode="auto">
          <a:xfrm>
            <a:off x="6156176" y="3140968"/>
            <a:ext cx="1337938" cy="119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Program Files\Microsoft Office\MEDIA\CAGCAT10\j0234131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45" r="18108" b="13451"/>
          <a:stretch/>
        </p:blipFill>
        <p:spPr bwMode="auto">
          <a:xfrm>
            <a:off x="839121" y="4155645"/>
            <a:ext cx="1148469" cy="156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ohnovi\AppData\Local\Microsoft\Windows\Temporary Internet Files\Content.IE5\LLJ92J8T\MC900440350[1]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903" b="13074"/>
          <a:stretch/>
        </p:blipFill>
        <p:spPr bwMode="auto">
          <a:xfrm>
            <a:off x="5359831" y="4916606"/>
            <a:ext cx="2445656" cy="103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ohnovi\AppData\Local\Microsoft\Windows\Temporary Internet Files\Content.IE5\KF184BHF\MP90043095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49" t="9191" r="22560" b="11845"/>
          <a:stretch/>
        </p:blipFill>
        <p:spPr bwMode="auto">
          <a:xfrm>
            <a:off x="2448749" y="1428975"/>
            <a:ext cx="1042632" cy="202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ohnovi\AppData\Local\Microsoft\Windows\Temporary Internet Files\Content.IE5\LLJ92J8T\MC900432628[1]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4" t="9134" r="7949" b="6195"/>
          <a:stretch/>
        </p:blipFill>
        <p:spPr bwMode="auto">
          <a:xfrm>
            <a:off x="3696071" y="4554071"/>
            <a:ext cx="1440160" cy="1420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ohnovi\AppData\Local\Microsoft\Windows\Temporary Internet Files\Content.IE5\LLJ92J8T\MC90032047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090" y="4509120"/>
            <a:ext cx="974291" cy="108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ohnovi\AppData\Local\Microsoft\Windows\Temporary Internet Files\Content.IE5\KF184BHF\MC90027995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9388" y="3240679"/>
            <a:ext cx="1410684" cy="136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23528" y="1907905"/>
            <a:ext cx="360040" cy="1529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143508" y="3024203"/>
            <a:ext cx="360040" cy="2035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995936" y="2125156"/>
            <a:ext cx="360040" cy="1529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5796136" y="1984376"/>
            <a:ext cx="360040" cy="1529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5724128" y="3585088"/>
            <a:ext cx="360040" cy="1529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5375" y="5012187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2003708" y="2001070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2517090" y="5494259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3360738" y="3738031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ásobení 25"/>
          <p:cNvSpPr/>
          <p:nvPr/>
        </p:nvSpPr>
        <p:spPr>
          <a:xfrm>
            <a:off x="3944477" y="5968169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ásobení 26"/>
          <p:cNvSpPr/>
          <p:nvPr/>
        </p:nvSpPr>
        <p:spPr>
          <a:xfrm>
            <a:off x="5976298" y="6021683"/>
            <a:ext cx="436305" cy="4535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643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19" grpId="0" animBg="1"/>
      <p:bldP spid="20" grpId="0" animBg="1"/>
      <p:bldP spid="21" grpId="0" animBg="1"/>
      <p:bldP spid="6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„</a:t>
            </a:r>
            <a:r>
              <a:rPr lang="cs-CZ" b="1" u="sng" dirty="0" smtClean="0">
                <a:solidFill>
                  <a:srgbClr val="FF0000"/>
                </a:solidFill>
              </a:rPr>
              <a:t>netto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Většina věcí, </a:t>
            </a:r>
            <a:r>
              <a:rPr lang="cs-CZ" smtClean="0"/>
              <a:t>které </a:t>
            </a:r>
            <a:r>
              <a:rPr lang="cs-CZ" smtClean="0"/>
              <a:t>kupujeme, </a:t>
            </a:r>
            <a:r>
              <a:rPr lang="cs-CZ" dirty="0" smtClean="0"/>
              <a:t>je schována v nějakém obalu. Proč?</a:t>
            </a: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Tímto obalem je chráněna před poškozením (např. žárovka, televize…), nebo zkažením (potraviny v plechovce).</a:t>
            </a:r>
          </a:p>
          <a:p>
            <a:r>
              <a:rPr lang="cs-CZ" dirty="0" smtClean="0"/>
              <a:t>My ale většinou chceme vědět, kolik váží zboží bez obalu. </a:t>
            </a:r>
            <a:r>
              <a:rPr lang="cs-CZ" sz="1600" b="1" i="1" dirty="0" smtClean="0">
                <a:latin typeface="Times New Roman" pitchFamily="18" charset="0"/>
                <a:cs typeface="Times New Roman" pitchFamily="18" charset="0"/>
              </a:rPr>
              <a:t>(Zkuste říci, kdy a proč by vám vadilo vážení zboží i s obalem)</a:t>
            </a:r>
          </a:p>
          <a:p>
            <a:r>
              <a:rPr lang="cs-CZ" dirty="0" smtClean="0"/>
              <a:t>Hmotnost zboží bez obalu se nazývá čistá hmotnost. </a:t>
            </a:r>
          </a:p>
          <a:p>
            <a:r>
              <a:rPr lang="cs-CZ" dirty="0" smtClean="0"/>
              <a:t>Čistá hmotnost se někdy nazývá také </a:t>
            </a:r>
            <a:r>
              <a:rPr lang="cs-CZ" b="1" u="sng" dirty="0" smtClean="0">
                <a:solidFill>
                  <a:srgbClr val="FF0000"/>
                </a:solidFill>
              </a:rPr>
              <a:t>netto.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786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297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Jak vážíme</vt:lpstr>
      <vt:lpstr>V jakých jednotkách vážíme?</vt:lpstr>
      <vt:lpstr>Jednotky hmotnosti</vt:lpstr>
      <vt:lpstr>Kolik kilogramů (gramů…) ukazují váhy na obrázcích?</vt:lpstr>
      <vt:lpstr>„Těžké váhy“</vt:lpstr>
      <vt:lpstr>Najdi obrázky vah</vt:lpstr>
      <vt:lpstr>Co je to „netto“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vážíme</dc:title>
  <dc:creator>Johnovi</dc:creator>
  <cp:lastModifiedBy>Dum</cp:lastModifiedBy>
  <cp:revision>19</cp:revision>
  <dcterms:created xsi:type="dcterms:W3CDTF">2013-07-01T12:03:53Z</dcterms:created>
  <dcterms:modified xsi:type="dcterms:W3CDTF">2014-01-31T13:49:00Z</dcterms:modified>
</cp:coreProperties>
</file>