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59" r:id="rId4"/>
    <p:sldId id="260" r:id="rId5"/>
    <p:sldId id="261" r:id="rId6"/>
    <p:sldId id="262" r:id="rId7"/>
    <p:sldId id="265" r:id="rId8"/>
    <p:sldId id="264" r:id="rId9"/>
    <p:sldId id="263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49368965"/>
              </p:ext>
            </p:extLst>
          </p:nvPr>
        </p:nvGraphicFramePr>
        <p:xfrm>
          <a:off x="395536" y="332654"/>
          <a:ext cx="8496944" cy="608936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38253"/>
                <a:gridCol w="6458691"/>
              </a:tblGrid>
              <a:tr h="4727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Mgr. Vojtěch John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1713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Datum vytvoření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Prosinec 2012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27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85031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oblast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Obor</a:t>
                      </a: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Přírodní vědy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Fyzika          (DUM  </a:t>
                      </a:r>
                      <a:r>
                        <a:rPr lang="cs-CZ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13)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Hmotnost, objem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6152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Téma – název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učebního materiálu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Hmotnost, objem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4217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 je určena pro žáky 6. ročníku 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ZŠ praktické.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Žáci </a:t>
                      </a: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si formou hry Milionář ověří znalosti dosavadního učiva</a:t>
                      </a: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27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fr-FR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Vyobrazení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lvl="0" indent="-342900" rtl="0" fontAlgn="base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klipart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verze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Windows </a:t>
                      </a:r>
                      <a:r>
                        <a:rPr lang="de-DE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XP</a:t>
                      </a:r>
                      <a:r>
                        <a:rPr lang="cs-CZ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- www.office.</a:t>
                      </a:r>
                      <a:r>
                        <a:rPr lang="cs-CZ" sz="1400" kern="12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microsoft.com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404665"/>
            <a:ext cx="4842427" cy="944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207159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j0214098.wav">
            <a:hlinkClick r:id="" action="ppaction://media"/>
          </p:cNvPr>
          <p:cNvPicPr>
            <a:picLocks noGrp="1" noChangeAspect="1"/>
          </p:cNvPicPr>
          <p:nvPr>
            <p:ph sz="quarter" idx="4"/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2420888"/>
            <a:ext cx="609600" cy="6096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čemu je dobrá fyzika?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32913" y="1412776"/>
            <a:ext cx="4040188" cy="1296143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9600" b="0" dirty="0" smtClean="0"/>
          </a:p>
          <a:p>
            <a:endParaRPr lang="cs-CZ" sz="9600" b="0" dirty="0"/>
          </a:p>
          <a:p>
            <a:endParaRPr lang="cs-CZ" sz="9600" b="0" dirty="0" smtClean="0"/>
          </a:p>
          <a:p>
            <a:endParaRPr lang="cs-CZ" sz="9600" b="0" dirty="0"/>
          </a:p>
          <a:p>
            <a:endParaRPr lang="cs-CZ" sz="9600" b="0" dirty="0" smtClean="0"/>
          </a:p>
          <a:p>
            <a:r>
              <a:rPr lang="cs-CZ" sz="9600" dirty="0" smtClean="0"/>
              <a:t>A</a:t>
            </a:r>
            <a:r>
              <a:rPr lang="cs-CZ" sz="9600" dirty="0"/>
              <a:t>) </a:t>
            </a:r>
            <a:r>
              <a:rPr lang="cs-CZ" sz="9600" dirty="0" smtClean="0"/>
              <a:t>K ulehčení namáhavé práce</a:t>
            </a:r>
            <a:endParaRPr lang="cs-CZ" sz="9600" dirty="0"/>
          </a:p>
          <a:p>
            <a:endParaRPr lang="cs-CZ" sz="7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996951"/>
            <a:ext cx="4040188" cy="312921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B) K získání dobrých známek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C) K létání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300192" y="1340768"/>
            <a:ext cx="1583159" cy="63976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1 000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32849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0254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j0214098.wav">
            <a:hlinkClick r:id="" action="ppaction://media"/>
          </p:cNvPr>
          <p:cNvPicPr>
            <a:picLocks noGrp="1" noChangeAspect="1"/>
          </p:cNvPicPr>
          <p:nvPr>
            <p:ph sz="quarter" idx="4"/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68144" y="2564904"/>
            <a:ext cx="609600" cy="609600"/>
          </a:xfrm>
          <a:solidFill>
            <a:schemeClr val="bg1"/>
          </a:solidFill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Které věci bys před sto lety nemohl používat?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052736"/>
            <a:ext cx="4040188" cy="3057872"/>
          </a:xfrm>
        </p:spPr>
        <p:txBody>
          <a:bodyPr>
            <a:normAutofit/>
          </a:bodyPr>
          <a:lstStyle/>
          <a:p>
            <a:pPr marL="457200" indent="-457200">
              <a:buAutoNum type="alphaUcParenR"/>
            </a:pPr>
            <a:r>
              <a:rPr lang="cs-CZ" dirty="0" smtClean="0"/>
              <a:t>Valcha</a:t>
            </a:r>
          </a:p>
          <a:p>
            <a:pPr marL="457200" indent="-457200">
              <a:buAutoNum type="alphaUcParenR"/>
            </a:pPr>
            <a:endParaRPr lang="cs-CZ" dirty="0"/>
          </a:p>
          <a:p>
            <a:pPr marL="457200" indent="-457200">
              <a:buAutoNum type="alphaUcParenR"/>
            </a:pPr>
            <a:r>
              <a:rPr lang="cs-CZ" dirty="0" smtClean="0"/>
              <a:t>Parní stroj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4221088"/>
            <a:ext cx="4040188" cy="190507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C) Televize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2 000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35010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23596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jakých jednotkách neměříme objem?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052736"/>
            <a:ext cx="4040188" cy="3057872"/>
          </a:xfrm>
        </p:spPr>
        <p:txBody>
          <a:bodyPr>
            <a:normAutofit/>
          </a:bodyPr>
          <a:lstStyle/>
          <a:p>
            <a:pPr marL="457200" indent="-457200">
              <a:buAutoNum type="alphaUcParenR"/>
            </a:pPr>
            <a:r>
              <a:rPr lang="cs-CZ" dirty="0" smtClean="0"/>
              <a:t>V litrech</a:t>
            </a:r>
          </a:p>
          <a:p>
            <a:pPr marL="457200" indent="-457200">
              <a:buAutoNum type="alphaUcParenR"/>
            </a:pPr>
            <a:endParaRPr lang="cs-CZ" dirty="0"/>
          </a:p>
          <a:p>
            <a:pPr marL="457200" indent="-457200">
              <a:buAutoNum type="alphaUcParenR"/>
            </a:pPr>
            <a:r>
              <a:rPr lang="cs-CZ" dirty="0" smtClean="0"/>
              <a:t>V metrech krychlových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4221088"/>
            <a:ext cx="4040188" cy="190507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C) V centimetrech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>
                <a:solidFill>
                  <a:srgbClr val="FF0000"/>
                </a:solidFill>
              </a:rPr>
              <a:t>5</a:t>
            </a:r>
            <a:r>
              <a:rPr lang="cs-CZ" sz="4800" dirty="0" smtClean="0">
                <a:solidFill>
                  <a:srgbClr val="FF0000"/>
                </a:solidFill>
              </a:rPr>
              <a:t> 000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7" name="j0214098.wav">
            <a:hlinkClick r:id="" action="ppaction://media"/>
          </p:cNvPr>
          <p:cNvPicPr>
            <a:picLocks noGrp="1" noChangeAspect="1"/>
          </p:cNvPicPr>
          <p:nvPr>
            <p:ph sz="quarter" idx="4"/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68144" y="2564904"/>
            <a:ext cx="609600" cy="609600"/>
          </a:xfr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35010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24023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Jeden litr = __?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32913" y="1412776"/>
            <a:ext cx="4040188" cy="1296144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9600" b="0" dirty="0" smtClean="0"/>
          </a:p>
          <a:p>
            <a:endParaRPr lang="cs-CZ" sz="9600" b="0" dirty="0"/>
          </a:p>
          <a:p>
            <a:endParaRPr lang="cs-CZ" sz="9600" b="0" dirty="0" smtClean="0"/>
          </a:p>
          <a:p>
            <a:endParaRPr lang="cs-CZ" sz="9600" b="0" dirty="0"/>
          </a:p>
          <a:p>
            <a:endParaRPr lang="cs-CZ" sz="9600" b="0" dirty="0" smtClean="0"/>
          </a:p>
          <a:p>
            <a:r>
              <a:rPr lang="cs-CZ" sz="9600" dirty="0" smtClean="0"/>
              <a:t>A</a:t>
            </a:r>
            <a:r>
              <a:rPr lang="cs-CZ" sz="9600" dirty="0"/>
              <a:t>) </a:t>
            </a:r>
            <a:r>
              <a:rPr lang="cs-CZ" sz="9600" dirty="0" smtClean="0"/>
              <a:t>Decimetr krychlový</a:t>
            </a:r>
            <a:endParaRPr lang="cs-CZ" sz="9600" dirty="0"/>
          </a:p>
          <a:p>
            <a:endParaRPr lang="cs-CZ" sz="7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924944"/>
            <a:ext cx="4040188" cy="320121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B) Metr krychlový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C) Tuna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300192" y="1340768"/>
            <a:ext cx="2016224" cy="63976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10 000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7" name="j0214098.wav">
            <a:hlinkClick r:id="" action="ppaction://media"/>
          </p:cNvPr>
          <p:cNvPicPr>
            <a:picLocks noGrp="1" noChangeAspect="1"/>
          </p:cNvPicPr>
          <p:nvPr>
            <p:ph sz="quarter" idx="4"/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2420888"/>
            <a:ext cx="609600" cy="609600"/>
          </a:xfr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32849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14152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Metrem měříme: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</a:t>
            </a:r>
            <a:r>
              <a:rPr lang="cs-CZ" smtClean="0"/>
              <a:t>) Pouze délku </a:t>
            </a:r>
            <a:r>
              <a:rPr lang="cs-CZ" dirty="0" smtClean="0"/>
              <a:t>a výšku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1520" y="2343702"/>
            <a:ext cx="4040188" cy="15121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B) Délku</a:t>
            </a:r>
            <a:r>
              <a:rPr lang="cs-CZ" b="1" dirty="0"/>
              <a:t>, šířku a výšku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20 000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23528" y="2174875"/>
            <a:ext cx="8363273" cy="399043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C) Jenom délku</a:t>
            </a:r>
            <a:endParaRPr lang="cs-CZ" b="1" dirty="0"/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652120" y="3429000"/>
            <a:ext cx="609600" cy="609600"/>
          </a:xfrm>
          <a:prstGeom prst="rect">
            <a:avLst/>
          </a:prstGeo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24128" y="2490186"/>
            <a:ext cx="609600" cy="609600"/>
          </a:xfrm>
          <a:prstGeom prst="rect">
            <a:avLst/>
          </a:prstGeom>
        </p:spPr>
      </p:pic>
      <p:pic>
        <p:nvPicPr>
          <p:cNvPr id="9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100000"/>
                    </a14:imgEffect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55933" y="42210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30744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9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 měříme: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A) Siloměrem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1520" y="2343702"/>
            <a:ext cx="4040188" cy="15121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B) Odměrným válcem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>
                <a:solidFill>
                  <a:srgbClr val="FF0000"/>
                </a:solidFill>
              </a:rPr>
              <a:t>5</a:t>
            </a:r>
            <a:r>
              <a:rPr lang="cs-CZ" sz="4800" dirty="0" smtClean="0">
                <a:solidFill>
                  <a:srgbClr val="FF0000"/>
                </a:solidFill>
              </a:rPr>
              <a:t>0 000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23528" y="2174875"/>
            <a:ext cx="8363273" cy="399043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C) Metrem</a:t>
            </a:r>
            <a:endParaRPr lang="cs-CZ" b="1" dirty="0"/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652120" y="3429000"/>
            <a:ext cx="609600" cy="609600"/>
          </a:xfrm>
          <a:prstGeom prst="rect">
            <a:avLst/>
          </a:prstGeo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24128" y="2490186"/>
            <a:ext cx="609600" cy="609600"/>
          </a:xfrm>
          <a:prstGeom prst="rect">
            <a:avLst/>
          </a:prstGeom>
        </p:spPr>
      </p:pic>
      <p:pic>
        <p:nvPicPr>
          <p:cNvPr id="9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55933" y="42210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96174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9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Tuna má: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32913" y="1412776"/>
            <a:ext cx="4040188" cy="1224135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9600" b="0" dirty="0" smtClean="0"/>
          </a:p>
          <a:p>
            <a:endParaRPr lang="cs-CZ" sz="9600" b="0" dirty="0"/>
          </a:p>
          <a:p>
            <a:endParaRPr lang="cs-CZ" sz="9600" b="0" dirty="0" smtClean="0"/>
          </a:p>
          <a:p>
            <a:endParaRPr lang="cs-CZ" sz="9600" b="0" dirty="0"/>
          </a:p>
          <a:p>
            <a:endParaRPr lang="cs-CZ" sz="9600" b="0" dirty="0" smtClean="0"/>
          </a:p>
          <a:p>
            <a:r>
              <a:rPr lang="cs-CZ" sz="9600" dirty="0" smtClean="0"/>
              <a:t>A</a:t>
            </a:r>
            <a:r>
              <a:rPr lang="cs-CZ" sz="9600" dirty="0"/>
              <a:t>) </a:t>
            </a:r>
            <a:r>
              <a:rPr lang="cs-CZ" sz="9600" dirty="0" smtClean="0"/>
              <a:t>1 000 kg</a:t>
            </a:r>
            <a:endParaRPr lang="cs-CZ" sz="9600" dirty="0"/>
          </a:p>
          <a:p>
            <a:endParaRPr lang="cs-CZ" sz="7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924945"/>
            <a:ext cx="4040188" cy="320121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B) 1 000 dag</a:t>
            </a:r>
          </a:p>
          <a:p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C) 1 000 g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300192" y="1340768"/>
            <a:ext cx="2304256" cy="63976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100 000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7" name="j0214098.wav">
            <a:hlinkClick r:id="" action="ppaction://media"/>
          </p:cNvPr>
          <p:cNvPicPr>
            <a:picLocks noGrp="1" noChangeAspect="1"/>
          </p:cNvPicPr>
          <p:nvPr>
            <p:ph sz="quarter" idx="4"/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2420888"/>
            <a:ext cx="609600" cy="609600"/>
          </a:xfr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32849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66248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 vypočítáme: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4175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A) </a:t>
            </a:r>
            <a:r>
              <a:rPr lang="cs-CZ" sz="2600" dirty="0" smtClean="0"/>
              <a:t>Tak, že změříme </a:t>
            </a:r>
            <a:r>
              <a:rPr lang="cs-CZ" sz="2600" dirty="0" smtClean="0"/>
              <a:t>délku, šířku a </a:t>
            </a:r>
            <a:r>
              <a:rPr lang="cs-CZ" sz="2600" dirty="0" smtClean="0"/>
              <a:t>	výšku</a:t>
            </a:r>
            <a:endParaRPr lang="cs-CZ" sz="2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1520" y="2343702"/>
            <a:ext cx="4040188" cy="15121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B) Tak</a:t>
            </a:r>
            <a:r>
              <a:rPr lang="cs-CZ" b="1" dirty="0"/>
              <a:t>, že </a:t>
            </a:r>
            <a:r>
              <a:rPr lang="cs-CZ" b="1" dirty="0" smtClean="0"/>
              <a:t>vynásobíme </a:t>
            </a:r>
            <a:r>
              <a:rPr lang="cs-CZ" b="1" dirty="0"/>
              <a:t>délku, </a:t>
            </a:r>
            <a:r>
              <a:rPr lang="cs-CZ" b="1" dirty="0" smtClean="0"/>
              <a:t>	šířku </a:t>
            </a:r>
            <a:r>
              <a:rPr lang="cs-CZ" b="1" dirty="0"/>
              <a:t>a výšku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200 000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23528" y="2174875"/>
            <a:ext cx="8363273" cy="399043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C) Odměrným válcem</a:t>
            </a:r>
            <a:endParaRPr lang="cs-CZ" b="1" dirty="0"/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652120" y="3429000"/>
            <a:ext cx="609600" cy="609600"/>
          </a:xfrm>
          <a:prstGeom prst="rect">
            <a:avLst/>
          </a:prstGeo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24128" y="2490186"/>
            <a:ext cx="609600" cy="609600"/>
          </a:xfrm>
          <a:prstGeom prst="rect">
            <a:avLst/>
          </a:prstGeom>
        </p:spPr>
      </p:pic>
      <p:pic>
        <p:nvPicPr>
          <p:cNvPr id="9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55933" y="42210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81508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9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Který příklad není správně?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052736"/>
            <a:ext cx="4040188" cy="3057872"/>
          </a:xfrm>
        </p:spPr>
        <p:txBody>
          <a:bodyPr>
            <a:normAutofit/>
          </a:bodyPr>
          <a:lstStyle/>
          <a:p>
            <a:pPr marL="457200" indent="-457200">
              <a:buAutoNum type="alphaUcParenR"/>
            </a:pPr>
            <a:r>
              <a:rPr lang="cs-CZ" dirty="0" smtClean="0"/>
              <a:t>1 kg = 100 dag</a:t>
            </a:r>
          </a:p>
          <a:p>
            <a:pPr marL="457200" indent="-457200">
              <a:buAutoNum type="alphaUcParenR"/>
            </a:pPr>
            <a:endParaRPr lang="cs-CZ" dirty="0"/>
          </a:p>
          <a:p>
            <a:pPr marL="457200" indent="-457200">
              <a:buAutoNum type="alphaUcParenR"/>
            </a:pPr>
            <a:r>
              <a:rPr lang="cs-CZ" dirty="0" smtClean="0"/>
              <a:t>1 kg = 1 000 g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4221088"/>
            <a:ext cx="4040188" cy="190507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C) 1 kg = 100 q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500 000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7" name="j0214098.wav">
            <a:hlinkClick r:id="" action="ppaction://media"/>
          </p:cNvPr>
          <p:cNvPicPr>
            <a:picLocks noGrp="1" noChangeAspect="1"/>
          </p:cNvPicPr>
          <p:nvPr>
            <p:ph sz="quarter" idx="4"/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68144" y="2564904"/>
            <a:ext cx="609600" cy="609600"/>
          </a:xfr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35010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34096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1000g + 1 kg + 100 dag =: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A) 200 g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1520" y="2343702"/>
            <a:ext cx="4040188" cy="15121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B) 3 kg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1 000 000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23528" y="2174875"/>
            <a:ext cx="8363273" cy="399043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C) 111 dag</a:t>
            </a:r>
            <a:endParaRPr lang="cs-CZ" b="1" dirty="0"/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652120" y="3429000"/>
            <a:ext cx="609600" cy="609600"/>
          </a:xfrm>
          <a:prstGeom prst="rect">
            <a:avLst/>
          </a:prstGeo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24128" y="2490186"/>
            <a:ext cx="609600" cy="609600"/>
          </a:xfrm>
          <a:prstGeom prst="rect">
            <a:avLst/>
          </a:prstGeom>
        </p:spPr>
      </p:pic>
      <p:pic>
        <p:nvPicPr>
          <p:cNvPr id="9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55933" y="42210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55721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9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254</Words>
  <Application>Microsoft Office PowerPoint</Application>
  <PresentationFormat>Předvádění na obrazovce (4:3)</PresentationFormat>
  <Paragraphs>125</Paragraphs>
  <Slides>11</Slides>
  <Notes>0</Notes>
  <HiddenSlides>0</HiddenSlides>
  <MMClips>24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K čemu je dobrá fyzika?</vt:lpstr>
      <vt:lpstr>Které věci bys před sto lety nemohl používat?</vt:lpstr>
      <vt:lpstr>V jakých jednotkách neměříme objem?</vt:lpstr>
      <vt:lpstr>Jeden litr = __?</vt:lpstr>
      <vt:lpstr>Metrem měříme:</vt:lpstr>
      <vt:lpstr>Objem měříme:</vt:lpstr>
      <vt:lpstr>Tuna má:</vt:lpstr>
      <vt:lpstr>Objem vypočítáme:</vt:lpstr>
      <vt:lpstr>Který příklad není správně?</vt:lpstr>
      <vt:lpstr>1000g + 1 kg + 100 dag =: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Johnovi</dc:creator>
  <cp:lastModifiedBy>Dum</cp:lastModifiedBy>
  <cp:revision>22</cp:revision>
  <dcterms:created xsi:type="dcterms:W3CDTF">2013-07-01T16:03:42Z</dcterms:created>
  <dcterms:modified xsi:type="dcterms:W3CDTF">2014-01-31T14:33:01Z</dcterms:modified>
</cp:coreProperties>
</file>