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2" r:id="rId2"/>
    <p:sldId id="256" r:id="rId3"/>
    <p:sldId id="257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9.pn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wmf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wmf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6" Type="http://schemas.microsoft.com/office/2007/relationships/hdphoto" Target="../media/hdphoto2.wdp"/><Relationship Id="rId5" Type="http://schemas.openxmlformats.org/officeDocument/2006/relationships/image" Target="../media/image23.png"/><Relationship Id="rId4" Type="http://schemas.microsoft.com/office/2007/relationships/hdphoto" Target="../media/hdphoto1.wdp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29921874"/>
              </p:ext>
            </p:extLst>
          </p:nvPr>
        </p:nvGraphicFramePr>
        <p:xfrm>
          <a:off x="323528" y="260649"/>
          <a:ext cx="8496944" cy="6336703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038252"/>
                <a:gridCol w="6458692"/>
              </a:tblGrid>
              <a:tr h="415933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Jméno autora</a:t>
                      </a:r>
                      <a:endParaRPr lang="cs-CZ" sz="14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81844" marR="81844" marT="40922" marB="4092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Mgr. Vojtěch John</a:t>
                      </a:r>
                      <a:endParaRPr lang="cs-CZ" sz="14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81844" marR="81844" marT="40922" marB="4092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894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Datum vytvoření</a:t>
                      </a:r>
                      <a:endParaRPr lang="cs-CZ" sz="14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81844" marR="81844" marT="40922" marB="4092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>
                          <a:effectLst/>
                          <a:latin typeface="Arial" pitchFamily="34" charset="0"/>
                          <a:cs typeface="Arial" pitchFamily="34" charset="0"/>
                        </a:rPr>
                        <a:t>Leden  </a:t>
                      </a:r>
                      <a:r>
                        <a:rPr lang="cs-CZ" sz="1400" kern="120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2013</a:t>
                      </a:r>
                      <a:endParaRPr lang="cs-CZ" sz="14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81844" marR="81844" marT="40922" marB="4092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15933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Ročník</a:t>
                      </a:r>
                      <a:endParaRPr lang="cs-CZ" sz="14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81844" marR="81844" marT="40922" marB="4092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6.</a:t>
                      </a:r>
                      <a:endParaRPr lang="cs-CZ" sz="14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81844" marR="81844" marT="40922" marB="4092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6622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Vzdělávací</a:t>
                      </a:r>
                      <a:endParaRPr lang="cs-CZ" sz="1400" b="1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oblast</a:t>
                      </a:r>
                      <a:endParaRPr lang="cs-CZ" sz="1400" b="1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obor</a:t>
                      </a:r>
                      <a:endParaRPr lang="cs-CZ" sz="1400" b="1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b="1" kern="1200" smtClean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tematický </a:t>
                      </a:r>
                      <a:r>
                        <a:rPr lang="cs-CZ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okruh</a:t>
                      </a:r>
                      <a:endParaRPr lang="cs-CZ" sz="14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81844" marR="81844" marT="40922" marB="4092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Přírodní vědy</a:t>
                      </a:r>
                      <a:endParaRPr lang="cs-CZ" sz="140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140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Fyzika          (DUM  </a:t>
                      </a:r>
                      <a:r>
                        <a:rPr lang="cs-CZ" sz="1400" kern="12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23)</a:t>
                      </a:r>
                      <a:endParaRPr lang="cs-CZ" sz="140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</a:p>
                    <a:p>
                      <a:pPr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Gravitace, působení a měření</a:t>
                      </a:r>
                      <a:endParaRPr lang="cs-CZ" sz="14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81844" marR="81844" marT="40922" marB="4092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37510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Téma – název</a:t>
                      </a:r>
                      <a:endParaRPr lang="cs-CZ" sz="1400" b="1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učebního materiálu</a:t>
                      </a:r>
                      <a:endParaRPr lang="cs-CZ" sz="14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81844" marR="81844" marT="40922" marB="4092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</a:p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Gravitace</a:t>
                      </a:r>
                      <a:endParaRPr lang="cs-CZ" sz="14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81844" marR="81844" marT="40922" marB="4092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6622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4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81844" marR="81844" marT="40922" marB="4092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Prezentace  je určena pro žáky 6. ročníku  ZŠ praktické.</a:t>
                      </a:r>
                    </a:p>
                    <a:p>
                      <a:pPr marL="342900" lvl="0" indent="-342900"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Wingdings"/>
                        <a:buChar char=""/>
                        <a:tabLst>
                          <a:tab pos="457200" algn="l"/>
                        </a:tabLs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Žáci si </a:t>
                      </a: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zopakují </a:t>
                      </a: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působení zemské přitažlivosti, </a:t>
                      </a:r>
                    </a:p>
                    <a:p>
                      <a:pPr marL="342900" lvl="0" indent="-342900"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Wingdings"/>
                        <a:buChar char=""/>
                        <a:tabLst>
                          <a:tab pos="457200" algn="l"/>
                        </a:tabLs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vyvodí, co tato přitažlivost působí, </a:t>
                      </a:r>
                      <a:endParaRPr lang="cs-CZ" sz="1400" dirty="0" smtClean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marL="342900" lvl="0" indent="-342900"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Wingdings"/>
                        <a:buChar char=""/>
                        <a:tabLst>
                          <a:tab pos="457200" algn="l"/>
                        </a:tabLs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dovědí se o zjišťování velikosti gravitační síly</a:t>
                      </a:r>
                      <a:endParaRPr lang="cs-CZ" sz="140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marL="342900" lvl="0" indent="-342900" eaLnBrk="0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Wingdings"/>
                        <a:buChar char=""/>
                        <a:tabLst>
                          <a:tab pos="457200" algn="l"/>
                        </a:tabLs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seznámí </a:t>
                      </a: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se s působením gravitace (všechna tělesa) </a:t>
                      </a:r>
                    </a:p>
                  </a:txBody>
                  <a:tcPr marL="81844" marR="81844" marT="40922" marB="4092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15933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fr-FR" sz="1400" b="1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Vyobrazení</a:t>
                      </a:r>
                      <a:endParaRPr lang="cs-CZ" sz="14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81844" marR="81844" marT="40922" marB="4092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342900" lvl="0" indent="-342900" rtl="0" fontAlgn="base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Wingdings"/>
                        <a:buChar char=""/>
                        <a:tabLst>
                          <a:tab pos="457200" algn="l"/>
                        </a:tabLst>
                      </a:pPr>
                      <a:r>
                        <a:rPr lang="de-DE" sz="14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r>
                        <a:rPr lang="de-DE" sz="1400" kern="1200" dirty="0" err="1">
                          <a:effectLst/>
                          <a:latin typeface="Arial" pitchFamily="34" charset="0"/>
                          <a:cs typeface="Arial" pitchFamily="34" charset="0"/>
                        </a:rPr>
                        <a:t>klipart</a:t>
                      </a:r>
                      <a:r>
                        <a:rPr lang="de-DE" sz="14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, </a:t>
                      </a:r>
                      <a:r>
                        <a:rPr lang="de-DE" sz="1400" kern="1200" dirty="0" err="1">
                          <a:effectLst/>
                          <a:latin typeface="Arial" pitchFamily="34" charset="0"/>
                          <a:cs typeface="Arial" pitchFamily="34" charset="0"/>
                        </a:rPr>
                        <a:t>verze</a:t>
                      </a:r>
                      <a:r>
                        <a:rPr lang="de-DE" sz="1400" kern="12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 Windows </a:t>
                      </a:r>
                      <a:r>
                        <a:rPr lang="de-DE" sz="1400" kern="12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XP</a:t>
                      </a:r>
                      <a:r>
                        <a:rPr lang="cs-CZ" sz="1400" kern="12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- www.office.</a:t>
                      </a:r>
                      <a:r>
                        <a:rPr lang="cs-CZ" sz="1400" kern="1200" dirty="0" err="1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microsoft.com</a:t>
                      </a:r>
                      <a:endParaRPr lang="cs-CZ" sz="140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81844" marR="81844" marT="40922" marB="40922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3" name="Obrázek 2" descr="logo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139952" y="332657"/>
            <a:ext cx="4626403" cy="9028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2088026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Opakujeme si: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/>
          <a:lstStyle/>
          <a:p>
            <a:r>
              <a:rPr lang="cs-CZ" dirty="0" smtClean="0"/>
              <a:t>Všude na světě působí síly: </a:t>
            </a:r>
          </a:p>
          <a:p>
            <a:r>
              <a:rPr lang="cs-CZ" dirty="0" smtClean="0"/>
              <a:t>Síla svalů</a:t>
            </a:r>
          </a:p>
          <a:p>
            <a:endParaRPr lang="cs-CZ" dirty="0"/>
          </a:p>
          <a:p>
            <a:r>
              <a:rPr lang="cs-CZ" dirty="0" smtClean="0"/>
              <a:t>Síla větru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Síla Země  </a:t>
            </a:r>
            <a:endParaRPr lang="cs-CZ" dirty="0"/>
          </a:p>
        </p:txBody>
      </p:sp>
      <p:pic>
        <p:nvPicPr>
          <p:cNvPr id="1028" name="Picture 4" descr="C:\Users\Johnovi\AppData\Local\Microsoft\Windows\Temporary Internet Files\Content.IE5\PEY7OIB2\MC900198184[1].wmf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44657"/>
          <a:stretch/>
        </p:blipFill>
        <p:spPr bwMode="auto">
          <a:xfrm>
            <a:off x="3376507" y="1525276"/>
            <a:ext cx="1964602" cy="1158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Johnovi\AppData\Local\Microsoft\Windows\Temporary Internet Files\Content.IE5\VJ9DGKFT\MC90041353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94952" y="2996952"/>
            <a:ext cx="1654457" cy="997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Johnovi\AppData\Local\Microsoft\Windows\Temporary Internet Files\Content.IE5\VJ9DGKFT\MC90043605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18354" y="3994103"/>
            <a:ext cx="2845179" cy="18413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9648060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Síle Země se říká </a:t>
            </a:r>
            <a:r>
              <a:rPr lang="cs-CZ" b="1" dirty="0" smtClean="0"/>
              <a:t>ZEMSKÁ PŘITAŽLIVOST </a:t>
            </a:r>
            <a:r>
              <a:rPr lang="cs-CZ" dirty="0" smtClean="0"/>
              <a:t> nebo </a:t>
            </a:r>
            <a:r>
              <a:rPr lang="cs-CZ" b="1" i="1" dirty="0" smtClean="0"/>
              <a:t>GRAVITACE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Zemská přitažlivost působí na všechna tělesa. </a:t>
            </a:r>
          </a:p>
          <a:p>
            <a:r>
              <a:rPr lang="cs-CZ" dirty="0" smtClean="0"/>
              <a:t>Kde a co působí? Řekni:</a:t>
            </a:r>
            <a:endParaRPr lang="cs-CZ" dirty="0"/>
          </a:p>
        </p:txBody>
      </p:sp>
      <p:pic>
        <p:nvPicPr>
          <p:cNvPr id="2050" name="Picture 2" descr="C:\Users\Johnovi\AppData\Local\Microsoft\Windows\Temporary Internet Files\Content.IE5\PEY7OIB2\MC90043614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996979"/>
            <a:ext cx="3305115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Šipka dolů 3"/>
          <p:cNvSpPr/>
          <p:nvPr/>
        </p:nvSpPr>
        <p:spPr>
          <a:xfrm>
            <a:off x="6636557" y="3617159"/>
            <a:ext cx="216024" cy="792088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lů 4"/>
          <p:cNvSpPr/>
          <p:nvPr/>
        </p:nvSpPr>
        <p:spPr>
          <a:xfrm>
            <a:off x="8064388" y="3371764"/>
            <a:ext cx="216024" cy="792088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52895" y="2852936"/>
            <a:ext cx="2060575" cy="2633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915693"/>
            <a:ext cx="274637" cy="817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353021"/>
            <a:ext cx="1658937" cy="1579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Šipka nahoru 9"/>
          <p:cNvSpPr/>
          <p:nvPr/>
        </p:nvSpPr>
        <p:spPr>
          <a:xfrm>
            <a:off x="7812360" y="4713730"/>
            <a:ext cx="252028" cy="720080"/>
          </a:xfrm>
          <a:prstGeom prst="up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lů 10"/>
          <p:cNvSpPr/>
          <p:nvPr/>
        </p:nvSpPr>
        <p:spPr>
          <a:xfrm>
            <a:off x="6732240" y="4641722"/>
            <a:ext cx="216024" cy="792088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9" name="Picture 5" descr="C:\Users\Johnovi\AppData\Local\Microsoft\Windows\Temporary Internet Files\Content.IE5\WCU8VUEQ\MC90041353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03848" y="4013203"/>
            <a:ext cx="2376264" cy="15823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Šipka doprava 12"/>
          <p:cNvSpPr/>
          <p:nvPr/>
        </p:nvSpPr>
        <p:spPr>
          <a:xfrm>
            <a:off x="5040052" y="4461157"/>
            <a:ext cx="1080120" cy="212576"/>
          </a:xfrm>
          <a:prstGeom prst="rightArrow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4" name="Picture 9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02733" y="4713730"/>
            <a:ext cx="274637" cy="817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608876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3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10" grpId="0" animBg="1"/>
      <p:bldP spid="11" grpId="0" animBg="1"/>
      <p:bldP spid="1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Gravitace působí vždy přímo k Zemi..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 lnSpcReduction="10000"/>
          </a:bodyPr>
          <a:lstStyle/>
          <a:p>
            <a:r>
              <a:rPr lang="cs-CZ" dirty="0" smtClean="0"/>
              <a:t>Tomuto směru říkáme svislý směr.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Svislé směry jsou různé na různých místech Zeměkoule.</a:t>
            </a:r>
            <a:endParaRPr lang="cs-CZ" dirty="0"/>
          </a:p>
        </p:txBody>
      </p:sp>
      <p:pic>
        <p:nvPicPr>
          <p:cNvPr id="4" name="Picture 3" descr="C:\Users\Johnovi\AppData\Local\Microsoft\Windows\Temporary Internet Files\Content.IE5\WCU8VUEQ\MC900297149[1].wmf"/>
          <p:cNvPicPr>
            <a:picLocks noChangeAspect="1" noChangeArrowheads="1"/>
          </p:cNvPicPr>
          <p:nvPr/>
        </p:nvPicPr>
        <p:blipFill>
          <a:blip r:embed="rId2" cstate="print">
            <a:lum contrast="-2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7784" y="2420887"/>
            <a:ext cx="2893866" cy="26423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8" name="Přímá spojnice se šipkou 7"/>
          <p:cNvCxnSpPr/>
          <p:nvPr/>
        </p:nvCxnSpPr>
        <p:spPr>
          <a:xfrm>
            <a:off x="2771800" y="3068960"/>
            <a:ext cx="432048" cy="28803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H="1">
            <a:off x="4932040" y="3068960"/>
            <a:ext cx="288032" cy="14401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V="1">
            <a:off x="2987824" y="4149080"/>
            <a:ext cx="288032" cy="21602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6421605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Směr kolmý na svislý směr se nazývá </a:t>
            </a:r>
            <a:br>
              <a:rPr lang="cs-CZ" dirty="0" smtClean="0"/>
            </a:br>
            <a:r>
              <a:rPr lang="cs-CZ" dirty="0" smtClean="0"/>
              <a:t>směr VODOROVNÝ.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Hladina vody (nebo jiné tekutiny) je vždy vodorovná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Je vodorovný směr různý na různých </a:t>
            </a:r>
            <a:r>
              <a:rPr lang="cs-CZ" dirty="0"/>
              <a:t>místech Zeměkoule (stejně jako svislý</a:t>
            </a:r>
            <a:r>
              <a:rPr lang="cs-CZ" dirty="0" smtClean="0"/>
              <a:t>)?</a:t>
            </a:r>
            <a:endParaRPr lang="cs-CZ" dirty="0"/>
          </a:p>
        </p:txBody>
      </p:sp>
      <p:pic>
        <p:nvPicPr>
          <p:cNvPr id="7172" name="Picture 4" descr="C:\Users\Johnovi\AppData\Local\Microsoft\Windows\Temporary Internet Files\Content.IE5\QT4YK15M\MP90040049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6723" y="2708920"/>
            <a:ext cx="1662688" cy="1108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Users\Johnovi\AppData\Local\Microsoft\Windows\Temporary Internet Files\Content.IE5\QT4YK15M\MP900422949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0217" r="18183" b="12040"/>
          <a:stretch/>
        </p:blipFill>
        <p:spPr bwMode="auto">
          <a:xfrm>
            <a:off x="6300192" y="2276872"/>
            <a:ext cx="1980705" cy="1882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6" name="Picture 8" descr="C:\Users\Johnovi\AppData\Local\Microsoft\Windows\Temporary Internet Files\Content.IE5\QT4YK15M\MP900448438[1]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737" r="7022"/>
          <a:stretch/>
        </p:blipFill>
        <p:spPr bwMode="auto">
          <a:xfrm>
            <a:off x="2714590" y="2852936"/>
            <a:ext cx="3329126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64544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71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7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Jak poznáme svislý a vodorovný směr?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dirty="0" smtClean="0"/>
              <a:t>Svislý směr zjišťujeme olovnicí.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/>
              <a:t>Vodorovný směr poznáme podle vodováhy.</a:t>
            </a:r>
          </a:p>
          <a:p>
            <a:endParaRPr lang="cs-CZ" dirty="0" smtClean="0"/>
          </a:p>
          <a:p>
            <a:endParaRPr lang="cs-CZ" dirty="0" smtClean="0"/>
          </a:p>
        </p:txBody>
      </p:sp>
      <p:pic>
        <p:nvPicPr>
          <p:cNvPr id="8194" name="Picture 2" descr="C:\Users\Johnovi\AppData\Local\Microsoft\Windows\Temporary Internet Files\Content.IE5\PEY7OIB2\MC90029861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80212" y="1772816"/>
            <a:ext cx="1656184" cy="1745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40183" y="3191521"/>
            <a:ext cx="176582" cy="5167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2" descr="C:\Users\Johnovi\AppData\Local\Microsoft\Windows\Temporary Internet Files\Content.IE5\QT4YK15M\MC900441292[1].pn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366" t="33545" r="5609" b="33227"/>
          <a:stretch/>
        </p:blipFill>
        <p:spPr bwMode="auto">
          <a:xfrm>
            <a:off x="2915816" y="4797152"/>
            <a:ext cx="2414726" cy="874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3888" y="5589240"/>
            <a:ext cx="176213" cy="512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6065852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C:\Users\Johnovi\Desktop\Scanned Documents\F 6\Image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2741" t="62118" r="53476" b="20899"/>
          <a:stretch/>
        </p:blipFill>
        <p:spPr bwMode="auto">
          <a:xfrm>
            <a:off x="6660232" y="2924944"/>
            <a:ext cx="792088" cy="2585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</a:rPr>
              <a:t>Jak je velká gravitační síla?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19256" cy="4525963"/>
          </a:xfrm>
        </p:spPr>
        <p:txBody>
          <a:bodyPr/>
          <a:lstStyle/>
          <a:p>
            <a:r>
              <a:rPr lang="cs-CZ" dirty="0" smtClean="0"/>
              <a:t>Zavěsíme na siloměr závaží o hmotnosti 100g. Jakou silou ho Země přitahuje?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Teď na siloměr zavěsíme závaží o hmotnosti 300 g. Jakou silou je Země přitahuje?</a:t>
            </a:r>
            <a:endParaRPr lang="cs-CZ" dirty="0"/>
          </a:p>
        </p:txBody>
      </p:sp>
      <p:pic>
        <p:nvPicPr>
          <p:cNvPr id="3074" name="Picture 2" descr="C:\Users\Johnovi\Desktop\Scanned Documents\F 6\Image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4511" t="62117" r="73308" b="25980"/>
          <a:stretch/>
        </p:blipFill>
        <p:spPr bwMode="auto">
          <a:xfrm>
            <a:off x="7980483" y="2170925"/>
            <a:ext cx="488139" cy="19367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36445" y="4095007"/>
            <a:ext cx="176213" cy="512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32915" y="5589239"/>
            <a:ext cx="176213" cy="512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0925142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95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Když je hmotnost třikrát větší, je i gravitační síla třikrát větší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00200"/>
            <a:ext cx="8152013" cy="4525963"/>
          </a:xfrm>
          <a:solidFill>
            <a:srgbClr val="FFC000"/>
          </a:solidFill>
        </p:spPr>
        <p:txBody>
          <a:bodyPr>
            <a:noAutofit/>
          </a:bodyPr>
          <a:lstStyle/>
          <a:p>
            <a:pPr algn="ctr"/>
            <a:r>
              <a:rPr lang="cs-CZ" sz="4800" b="1" i="1" u="sng" dirty="0" smtClean="0">
                <a:solidFill>
                  <a:srgbClr val="FF0000"/>
                </a:solidFill>
              </a:rPr>
              <a:t>Kolikrát má těleso větší hmotnost, tolikrát větší gravitační silou ho Země přitahuje. </a:t>
            </a:r>
            <a:endParaRPr lang="cs-CZ" sz="4800" b="1" i="1" u="sng" dirty="0">
              <a:solidFill>
                <a:srgbClr val="FF0000"/>
              </a:solidFill>
            </a:endParaRPr>
          </a:p>
        </p:txBody>
      </p:sp>
      <p:pic>
        <p:nvPicPr>
          <p:cNvPr id="4100" name="Picture 4" descr="C:\Users\Johnovi\AppData\Local\Microsoft\Windows\Temporary Internet Files\Content.IE5\PEY7OIB2\MC90024190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52040" y="3426558"/>
            <a:ext cx="2280400" cy="2662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C:\Users\Johnovi\AppData\Local\Microsoft\Windows\Temporary Internet Files\Content.IE5\WCU8VUEQ\MC90031024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956809" y="3726160"/>
            <a:ext cx="1278045" cy="18736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33621" y="5070356"/>
            <a:ext cx="176582" cy="5167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40352" y="4070668"/>
            <a:ext cx="404772" cy="11845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4163218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3" descr="C:\Users\Johnovi\Desktop\Scanned Documents\F 6\Image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2741" t="71391" r="53476" b="20899"/>
          <a:stretch/>
        </p:blipFill>
        <p:spPr bwMode="auto">
          <a:xfrm>
            <a:off x="7050864" y="3757208"/>
            <a:ext cx="792088" cy="11738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artisticPaintStrokes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b="43560"/>
          <a:stretch/>
        </p:blipFill>
        <p:spPr bwMode="auto">
          <a:xfrm>
            <a:off x="7020272" y="1124744"/>
            <a:ext cx="785813" cy="14586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Pamatujeme si: jednotkou síly je 1 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b="1" i="1" u="sng" dirty="0">
                <a:solidFill>
                  <a:srgbClr val="FF0000"/>
                </a:solidFill>
              </a:rPr>
              <a:t>Když má těleso hmotnost </a:t>
            </a:r>
            <a:r>
              <a:rPr lang="cs-CZ" b="1" i="1" u="sng" dirty="0" smtClean="0">
                <a:solidFill>
                  <a:srgbClr val="FF0000"/>
                </a:solidFill>
              </a:rPr>
              <a:t>100 g</a:t>
            </a:r>
            <a:r>
              <a:rPr lang="cs-CZ" b="1" i="1" u="sng" dirty="0">
                <a:solidFill>
                  <a:srgbClr val="FF0000"/>
                </a:solidFill>
              </a:rPr>
              <a:t>, působí na něj gravitační síla </a:t>
            </a:r>
            <a:r>
              <a:rPr lang="cs-CZ" b="1" i="1" u="sng" dirty="0" smtClean="0">
                <a:solidFill>
                  <a:srgbClr val="FF0000"/>
                </a:solidFill>
              </a:rPr>
              <a:t>1 </a:t>
            </a:r>
            <a:r>
              <a:rPr lang="cs-CZ" b="1" i="1" u="sng" dirty="0">
                <a:solidFill>
                  <a:srgbClr val="FF0000"/>
                </a:solidFill>
              </a:rPr>
              <a:t>N</a:t>
            </a:r>
            <a:r>
              <a:rPr lang="cs-CZ" b="1" i="1" u="sng" dirty="0" smtClean="0">
                <a:solidFill>
                  <a:srgbClr val="FF0000"/>
                </a:solidFill>
              </a:rPr>
              <a:t>.</a:t>
            </a:r>
          </a:p>
          <a:p>
            <a:pPr algn="ctr"/>
            <a:r>
              <a:rPr lang="cs-CZ" b="1" i="1" u="sng" dirty="0" smtClean="0">
                <a:solidFill>
                  <a:srgbClr val="FF0000"/>
                </a:solidFill>
              </a:rPr>
              <a:t>(1 kg = 1000g)</a:t>
            </a:r>
            <a:endParaRPr lang="cs-CZ" b="1" i="1" u="sng" dirty="0">
              <a:solidFill>
                <a:srgbClr val="FF0000"/>
              </a:solidFill>
            </a:endParaRPr>
          </a:p>
          <a:p>
            <a:pPr algn="ctr"/>
            <a:endParaRPr lang="cs-CZ" b="1" i="1" u="sng" dirty="0" smtClean="0">
              <a:solidFill>
                <a:srgbClr val="FF0000"/>
              </a:solidFill>
            </a:endParaRPr>
          </a:p>
          <a:p>
            <a:pPr algn="ctr"/>
            <a:r>
              <a:rPr lang="cs-CZ" b="1" i="1" u="sng" dirty="0" smtClean="0">
                <a:solidFill>
                  <a:srgbClr val="FF0000"/>
                </a:solidFill>
              </a:rPr>
              <a:t>Když </a:t>
            </a:r>
            <a:r>
              <a:rPr lang="cs-CZ" b="1" i="1" u="sng" dirty="0">
                <a:solidFill>
                  <a:srgbClr val="FF0000"/>
                </a:solidFill>
              </a:rPr>
              <a:t>má těleso hmotnost 1 kg, působí na něj gravitační síla 10 N.</a:t>
            </a:r>
          </a:p>
        </p:txBody>
      </p:sp>
      <p:pic>
        <p:nvPicPr>
          <p:cNvPr id="5122" name="Picture 2" descr="1 kg&#10;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artisticPaintStrokes/>
                    </a14:imgEffect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028384" y="2097345"/>
            <a:ext cx="487363" cy="1938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3" descr="C:\Users\Johnovi\Desktop\Scanned Documents\F 6\Image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2741" t="71391" r="53476" b="20899"/>
          <a:stretch/>
        </p:blipFill>
        <p:spPr bwMode="auto">
          <a:xfrm>
            <a:off x="7095325" y="4890671"/>
            <a:ext cx="792088" cy="11738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 descr="C:\Users\Johnovi\Desktop\Scanned Documents\F 6\Image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2741" t="76482" r="53476" b="20899"/>
          <a:stretch/>
        </p:blipFill>
        <p:spPr bwMode="auto">
          <a:xfrm>
            <a:off x="7110131" y="6064477"/>
            <a:ext cx="792088" cy="398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" descr="C:\Users\Johnovi\Desktop\Scanned Documents\F 6\Image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2741" t="71391" r="53476" b="20899"/>
          <a:stretch/>
        </p:blipFill>
        <p:spPr bwMode="auto">
          <a:xfrm>
            <a:off x="7017134" y="2583402"/>
            <a:ext cx="792088" cy="11738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1016922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Jakou silou přitahuje země těleso o hmotnosti 5 kg?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Těleso o hmotnosti 1 kg přitahuje silou 10 N.</a:t>
            </a:r>
          </a:p>
          <a:p>
            <a:endParaRPr lang="cs-CZ" sz="1100" dirty="0" smtClean="0"/>
          </a:p>
          <a:p>
            <a:r>
              <a:rPr lang="cs-CZ" dirty="0" smtClean="0"/>
              <a:t>Těleso o hmotnosti 5 kg bude přitahovat 5x větší silou.</a:t>
            </a:r>
          </a:p>
          <a:p>
            <a:endParaRPr lang="cs-CZ" sz="1000" dirty="0" smtClean="0"/>
          </a:p>
          <a:p>
            <a:r>
              <a:rPr lang="cs-CZ" dirty="0" smtClean="0"/>
              <a:t>5. 10 = 50 N</a:t>
            </a:r>
          </a:p>
          <a:p>
            <a:endParaRPr lang="cs-CZ" sz="1000" dirty="0" smtClean="0"/>
          </a:p>
          <a:p>
            <a:r>
              <a:rPr lang="cs-CZ" dirty="0"/>
              <a:t>Těleso o hmotnosti 5 kg bude </a:t>
            </a:r>
            <a:r>
              <a:rPr lang="cs-CZ" dirty="0" smtClean="0"/>
              <a:t>přitahovat silou 50 N.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60726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Víme, že Země k sobě přitahuje všechno gravitační silou.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Ale i Měsíc k sobě všechno přitahuje gravitační silou.</a:t>
            </a:r>
          </a:p>
          <a:p>
            <a:r>
              <a:rPr lang="cs-CZ" dirty="0" smtClean="0"/>
              <a:t>Když astronauti přistáli na Měsíci, mohli po něm chodit jako po Zemi.</a:t>
            </a:r>
          </a:p>
          <a:p>
            <a:endParaRPr lang="cs-CZ" dirty="0"/>
          </a:p>
          <a:p>
            <a:r>
              <a:rPr lang="cs-CZ" dirty="0" smtClean="0"/>
              <a:t>Víš, z jakého byli státu?</a:t>
            </a:r>
          </a:p>
        </p:txBody>
      </p:sp>
      <p:pic>
        <p:nvPicPr>
          <p:cNvPr id="6146" name="Picture 2" descr="C:\Users\Johnovi\Desktop\Scanned Documents\F 6\Gravitace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4272" t="69997" r="29126" b="12243"/>
          <a:stretch/>
        </p:blipFill>
        <p:spPr bwMode="auto">
          <a:xfrm>
            <a:off x="5220072" y="3429000"/>
            <a:ext cx="3147782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464532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Users\Johnovi\Desktop\Scanned Documents\F 6\Gravitace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8738" t="69997" r="10631" b="11175"/>
          <a:stretch/>
        </p:blipFill>
        <p:spPr bwMode="auto">
          <a:xfrm>
            <a:off x="5553487" y="2564904"/>
            <a:ext cx="2740133" cy="3528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I Měsíc k sobě přitahuje tělesa gravitační silou.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Gravitační </a:t>
            </a:r>
            <a:r>
              <a:rPr lang="cs-CZ" dirty="0"/>
              <a:t>síla </a:t>
            </a:r>
            <a:r>
              <a:rPr lang="cs-CZ" dirty="0" smtClean="0"/>
              <a:t>na </a:t>
            </a:r>
            <a:r>
              <a:rPr lang="cs-CZ" dirty="0"/>
              <a:t>Měsíci je ale </a:t>
            </a:r>
            <a:r>
              <a:rPr lang="cs-CZ" dirty="0" smtClean="0"/>
              <a:t>slabší, </a:t>
            </a:r>
            <a:r>
              <a:rPr lang="cs-CZ" dirty="0"/>
              <a:t>než na Zemi. 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/>
              <a:t>Měsíc </a:t>
            </a:r>
            <a:r>
              <a:rPr lang="cs-CZ" dirty="0" smtClean="0"/>
              <a:t>má hmotnost asi šestkrát menší než </a:t>
            </a:r>
            <a:r>
              <a:rPr lang="cs-CZ" dirty="0"/>
              <a:t>Země. </a:t>
            </a:r>
            <a:r>
              <a:rPr lang="cs-CZ" dirty="0" smtClean="0"/>
              <a:t>Jeho gravitační síla je proto asi šestkrát menší.</a:t>
            </a:r>
            <a:endParaRPr lang="cs-CZ" dirty="0"/>
          </a:p>
          <a:p>
            <a:endParaRPr lang="cs-CZ" dirty="0"/>
          </a:p>
          <a:p>
            <a:r>
              <a:rPr lang="cs-CZ" dirty="0" smtClean="0"/>
              <a:t>Těžkou </a:t>
            </a:r>
            <a:r>
              <a:rPr lang="cs-CZ" dirty="0"/>
              <a:t>věc, kterou bys na Zemi neunesl, bys na Měsíci unesl snadno.</a:t>
            </a:r>
          </a:p>
        </p:txBody>
      </p:sp>
    </p:spTree>
    <p:extLst>
      <p:ext uri="{BB962C8B-B14F-4D97-AF65-F5344CB8AC3E}">
        <p14:creationId xmlns:p14="http://schemas.microsoft.com/office/powerpoint/2010/main" xmlns="" val="898645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6" name="Picture 4" descr="C:\Users\Johnovi\AppData\Local\Microsoft\Windows\Temporary Internet Files\Content.IE5\VJ9DGKFT\MC90040809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666437"/>
            <a:ext cx="3312368" cy="2865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4" name="Picture 2" descr="C:\Users\Johnovi\AppData\Local\Microsoft\Windows\Temporary Internet Files\Content.IE5\PEY7OIB2\MC900441738[1].pn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0761"/>
          <a:stretch/>
        </p:blipFill>
        <p:spPr bwMode="auto">
          <a:xfrm>
            <a:off x="5652120" y="2352584"/>
            <a:ext cx="2743200" cy="2448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Také jiné planety </a:t>
            </a:r>
            <a:r>
              <a:rPr lang="cs-CZ" sz="4000" i="1" dirty="0" smtClean="0">
                <a:solidFill>
                  <a:srgbClr val="7030A0"/>
                </a:solidFill>
              </a:rPr>
              <a:t>(znáš nějaké?) </a:t>
            </a:r>
            <a:r>
              <a:rPr lang="cs-CZ" dirty="0" smtClean="0"/>
              <a:t>mají svou gravitaci.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Dok</a:t>
            </a:r>
            <a:r>
              <a:rPr lang="cs-CZ" dirty="0" smtClean="0">
                <a:solidFill>
                  <a:srgbClr val="FFFF00"/>
                </a:solidFill>
              </a:rPr>
              <a:t>once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FF00"/>
                </a:solidFill>
              </a:rPr>
              <a:t>i skály nebo do</a:t>
            </a:r>
            <a:r>
              <a:rPr lang="cs-CZ" dirty="0" smtClean="0"/>
              <a:t>my k sobě přitahují jiná </a:t>
            </a:r>
            <a:r>
              <a:rPr lang="cs-CZ" dirty="0" smtClean="0">
                <a:solidFill>
                  <a:srgbClr val="FFFF00"/>
                </a:solidFill>
              </a:rPr>
              <a:t>tělesa gravitační sil</a:t>
            </a:r>
            <a:r>
              <a:rPr lang="cs-CZ" dirty="0" smtClean="0"/>
              <a:t>ou. U malých těles je ale </a:t>
            </a:r>
            <a:r>
              <a:rPr lang="cs-CZ" dirty="0" smtClean="0">
                <a:solidFill>
                  <a:srgbClr val="FFFF00"/>
                </a:solidFill>
              </a:rPr>
              <a:t>gravitace tak malá, ž</a:t>
            </a:r>
            <a:r>
              <a:rPr lang="cs-CZ" dirty="0" smtClean="0"/>
              <a:t>e ji necítíme.</a:t>
            </a:r>
          </a:p>
          <a:p>
            <a:endParaRPr lang="cs-CZ" dirty="0" smtClean="0">
              <a:solidFill>
                <a:srgbClr val="FFFF00"/>
              </a:solidFill>
            </a:endParaRPr>
          </a:p>
          <a:p>
            <a:endParaRPr lang="cs-CZ" dirty="0"/>
          </a:p>
          <a:p>
            <a:r>
              <a:rPr lang="cs-CZ" dirty="0" smtClean="0"/>
              <a:t>Budeme si pamatovat: </a:t>
            </a:r>
            <a:r>
              <a:rPr lang="cs-CZ" b="1" u="sng" spc="300" dirty="0" smtClean="0">
                <a:solidFill>
                  <a:srgbClr val="FF0000"/>
                </a:solidFill>
              </a:rPr>
              <a:t>VŠECHNA TĚLESA SE NAVZÁJEM PŘITAHUJÍ GRAVITAČNÍ SILOU!</a:t>
            </a:r>
            <a:endParaRPr lang="cs-CZ" b="1" u="sng" spc="3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393426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218</TotalTime>
  <Words>469</Words>
  <Application>Microsoft Office PowerPoint</Application>
  <PresentationFormat>Předvádění na obrazovce (4:3)</PresentationFormat>
  <Paragraphs>96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Snímek 1</vt:lpstr>
      <vt:lpstr>Opakujeme si:</vt:lpstr>
      <vt:lpstr>Síle Země se říká ZEMSKÁ PŘITAŽLIVOST  nebo GRAVITACE.</vt:lpstr>
      <vt:lpstr>Gravitace působí vždy přímo k Zemi..</vt:lpstr>
      <vt:lpstr>Směr kolmý na svislý směr se nazývá  směr VODOROVNÝ.</vt:lpstr>
      <vt:lpstr>Jak poznáme svislý a vodorovný směr?</vt:lpstr>
      <vt:lpstr>Jak je velká gravitační síla?</vt:lpstr>
      <vt:lpstr>Když je hmotnost třikrát větší, je i gravitační síla třikrát větší</vt:lpstr>
      <vt:lpstr>Pamatujeme si: jednotkou síly je 1 N</vt:lpstr>
      <vt:lpstr>Jakou silou přitahuje země těleso o hmotnosti 5 kg?</vt:lpstr>
      <vt:lpstr>Víme, že Země k sobě přitahuje všechno gravitační silou.</vt:lpstr>
      <vt:lpstr>I Měsíc k sobě přitahuje tělesa gravitační silou.</vt:lpstr>
      <vt:lpstr>Také jiné planety (znáš nějaké?) mají svou gravitaci.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Všude na světě působí síly</dc:title>
  <dc:creator>Johnovi</dc:creator>
  <cp:lastModifiedBy>Dum</cp:lastModifiedBy>
  <cp:revision>28</cp:revision>
  <dcterms:created xsi:type="dcterms:W3CDTF">2013-07-04T13:19:08Z</dcterms:created>
  <dcterms:modified xsi:type="dcterms:W3CDTF">2014-01-31T14:35:39Z</dcterms:modified>
</cp:coreProperties>
</file>