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5" r:id="rId2"/>
    <p:sldId id="256" r:id="rId3"/>
    <p:sldId id="257" r:id="rId4"/>
    <p:sldId id="258" r:id="rId5"/>
    <p:sldId id="260" r:id="rId6"/>
    <p:sldId id="259" r:id="rId7"/>
    <p:sldId id="261" r:id="rId8"/>
    <p:sldId id="262" r:id="rId9"/>
    <p:sldId id="263" r:id="rId10"/>
    <p:sldId id="264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90" d="100"/>
          <a:sy n="90" d="100"/>
        </p:scale>
        <p:origin x="-594" y="-3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31.1.2014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31.1.2014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31.1.2014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31.1.2014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31.1.2014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31.1.2014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31.1.2014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31.1.2014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31.1.2014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31.1.2014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31.1.2014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pPr/>
              <a:t>31.1.2014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wmf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4.wmf"/><Relationship Id="rId4" Type="http://schemas.openxmlformats.org/officeDocument/2006/relationships/image" Target="../media/image13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wmf"/><Relationship Id="rId2" Type="http://schemas.openxmlformats.org/officeDocument/2006/relationships/image" Target="../media/image15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7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9.wmf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299678965"/>
              </p:ext>
            </p:extLst>
          </p:nvPr>
        </p:nvGraphicFramePr>
        <p:xfrm>
          <a:off x="467544" y="332657"/>
          <a:ext cx="8424936" cy="6264693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2020980"/>
                <a:gridCol w="6403956"/>
              </a:tblGrid>
              <a:tr h="41120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kern="12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Jméno autora</a:t>
                      </a:r>
                      <a:endParaRPr lang="cs-CZ" sz="1400" b="1" dirty="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81844" marR="81844" marT="40922" marB="40922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kern="12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Mgr. Vojtěch John</a:t>
                      </a:r>
                      <a:endParaRPr lang="cs-CZ" sz="1400" dirty="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81844" marR="81844" marT="40922" marB="40922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10774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kern="12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Datum vytvoření</a:t>
                      </a:r>
                      <a:endParaRPr lang="cs-CZ" sz="1400" b="1" dirty="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81844" marR="81844" marT="40922" marB="40922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kern="12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Březen  2013</a:t>
                      </a:r>
                      <a:endParaRPr lang="cs-CZ" sz="1400" dirty="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81844" marR="81844" marT="40922" marB="40922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1120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kern="12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Ročník</a:t>
                      </a:r>
                      <a:endParaRPr lang="cs-CZ" sz="1400" b="1" dirty="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81844" marR="81844" marT="40922" marB="40922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kern="12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6.</a:t>
                      </a:r>
                      <a:endParaRPr lang="cs-CZ" sz="1400" dirty="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81844" marR="81844" marT="40922" marB="40922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647289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kern="12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Vzdělávací</a:t>
                      </a:r>
                      <a:endParaRPr lang="cs-CZ" sz="1400" b="1" dirty="0"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  <a:p>
                      <a:pPr eaLnBrk="0" fontAlgn="base"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kern="12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oblast</a:t>
                      </a:r>
                      <a:endParaRPr lang="cs-CZ" sz="1400" b="1" dirty="0"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  <a:p>
                      <a:pPr eaLnBrk="0" fontAlgn="base"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kern="12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obor</a:t>
                      </a:r>
                      <a:endParaRPr lang="cs-CZ" sz="1400" b="1" dirty="0"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  <a:p>
                      <a:pPr eaLnBrk="0" fontAlgn="base"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kern="12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tematický okruh</a:t>
                      </a:r>
                      <a:endParaRPr lang="cs-CZ" sz="1400" b="1" dirty="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81844" marR="81844" marT="40922" marB="40922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kern="12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Přírodní vědy</a:t>
                      </a:r>
                      <a:endParaRPr lang="cs-CZ" sz="1400" dirty="0"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  <a:p>
                      <a:pPr eaLnBrk="0" fontAlgn="base"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kern="12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 </a:t>
                      </a:r>
                      <a:endParaRPr lang="cs-CZ" sz="1400" dirty="0"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  <a:p>
                      <a:pPr eaLnBrk="0" fontAlgn="base"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kern="12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Fyzika          (DUM  30)</a:t>
                      </a:r>
                      <a:endParaRPr lang="cs-CZ" sz="1400" dirty="0"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  <a:p>
                      <a:pPr eaLnBrk="0" fontAlgn="base"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 </a:t>
                      </a:r>
                    </a:p>
                    <a:p>
                      <a:pPr eaLnBrk="0" fontAlgn="base"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Kdy je tření užitečné</a:t>
                      </a:r>
                      <a:endParaRPr lang="cs-CZ" sz="1400" dirty="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81844" marR="81844" marT="40922" marB="40922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025720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kern="12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Téma – název</a:t>
                      </a:r>
                      <a:endParaRPr lang="cs-CZ" sz="1400" b="1" dirty="0"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  <a:p>
                      <a:pPr eaLnBrk="0" fontAlgn="base"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kern="12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učebního materiálu</a:t>
                      </a:r>
                      <a:endParaRPr lang="cs-CZ" sz="1400" b="1" dirty="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81844" marR="81844" marT="40922" marB="40922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 </a:t>
                      </a:r>
                    </a:p>
                    <a:p>
                      <a:pPr fontAlgn="base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Kdy je tření užitečné</a:t>
                      </a:r>
                      <a:endParaRPr lang="cs-CZ" sz="1400" dirty="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81844" marR="81844" marT="40922" marB="40922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647289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kern="12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Anotace</a:t>
                      </a:r>
                      <a:endParaRPr lang="cs-CZ" sz="1400" b="1" dirty="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81844" marR="81844" marT="40922" marB="40922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Prezentace  je určena pro žáky 6. ročníku  ZŠ praktické.</a:t>
                      </a:r>
                    </a:p>
                    <a:p>
                      <a:pPr marL="342900" lvl="0" indent="-342900" eaLnBrk="0" fontAlgn="base" hangingPunct="0">
                        <a:lnSpc>
                          <a:spcPct val="115000"/>
                        </a:lnSpc>
                        <a:spcAft>
                          <a:spcPts val="0"/>
                        </a:spcAft>
                        <a:buFont typeface="Wingdings"/>
                        <a:buChar char=""/>
                        <a:tabLst>
                          <a:tab pos="457200" algn="l"/>
                        </a:tabLst>
                      </a:pPr>
                      <a:r>
                        <a:rPr lang="cs-CZ" sz="14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Žáci podle prezentace a vlastních zkušeností zkouší zjistit, kdy je tření užitečné a kdy nežádoucí.</a:t>
                      </a:r>
                    </a:p>
                    <a:p>
                      <a:pPr marL="342900" lvl="0" indent="-342900" eaLnBrk="0" fontAlgn="base" hangingPunct="0">
                        <a:lnSpc>
                          <a:spcPct val="115000"/>
                        </a:lnSpc>
                        <a:spcAft>
                          <a:spcPts val="0"/>
                        </a:spcAft>
                        <a:buFont typeface="Wingdings"/>
                        <a:buChar char=""/>
                        <a:tabLst>
                          <a:tab pos="457200" algn="l"/>
                        </a:tabLst>
                      </a:pPr>
                      <a:r>
                        <a:rPr lang="cs-CZ" sz="14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Zkusíme vlastním uvažováním přijít na to, jak lze tření ovlivnit podle potřeby.</a:t>
                      </a:r>
                    </a:p>
                  </a:txBody>
                  <a:tcPr marL="81844" marR="81844" marT="40922" marB="40922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1120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fr-FR" sz="1400" b="1" kern="12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Vyobrazení</a:t>
                      </a:r>
                      <a:endParaRPr lang="cs-CZ" sz="1400" b="1" dirty="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81844" marR="81844" marT="40922" marB="40922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342900" lvl="0" indent="-342900" rtl="0" fontAlgn="base">
                        <a:lnSpc>
                          <a:spcPct val="115000"/>
                        </a:lnSpc>
                        <a:spcAft>
                          <a:spcPts val="0"/>
                        </a:spcAft>
                        <a:buFont typeface="Wingdings"/>
                        <a:buChar char=""/>
                        <a:tabLst>
                          <a:tab pos="457200" algn="l"/>
                        </a:tabLst>
                      </a:pPr>
                      <a:r>
                        <a:rPr lang="de-DE" sz="1400" kern="12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 </a:t>
                      </a:r>
                      <a:r>
                        <a:rPr lang="de-DE" sz="1400" kern="1200" dirty="0" err="1">
                          <a:effectLst/>
                          <a:latin typeface="Arial" pitchFamily="34" charset="0"/>
                          <a:cs typeface="Arial" pitchFamily="34" charset="0"/>
                        </a:rPr>
                        <a:t>klipart</a:t>
                      </a:r>
                      <a:r>
                        <a:rPr lang="de-DE" sz="1400" kern="12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, </a:t>
                      </a:r>
                      <a:r>
                        <a:rPr lang="de-DE" sz="1400" kern="1200" dirty="0" err="1">
                          <a:effectLst/>
                          <a:latin typeface="Arial" pitchFamily="34" charset="0"/>
                          <a:cs typeface="Arial" pitchFamily="34" charset="0"/>
                        </a:rPr>
                        <a:t>verze</a:t>
                      </a:r>
                      <a:r>
                        <a:rPr lang="de-DE" sz="1400" kern="12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 Windows </a:t>
                      </a:r>
                      <a:r>
                        <a:rPr lang="de-DE" sz="1400" kern="12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XP</a:t>
                      </a:r>
                      <a:r>
                        <a:rPr lang="cs-CZ" sz="1400" kern="12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 - </a:t>
                      </a:r>
                      <a:r>
                        <a:rPr lang="de-DE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www.office.microsoft.com</a:t>
                      </a:r>
                      <a:endParaRPr lang="cs-CZ" sz="1400" dirty="0"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81844" marR="81844" marT="40922" marB="40922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3" name="Obrázek 2" descr="logo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067944" y="404665"/>
            <a:ext cx="4770419" cy="9309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78262496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Je tření užitečné?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Chceme, aby bylo tření co největší, nebo co nejmenší?</a:t>
            </a:r>
            <a:endParaRPr lang="cs-CZ" dirty="0"/>
          </a:p>
        </p:txBody>
      </p:sp>
      <p:pic>
        <p:nvPicPr>
          <p:cNvPr id="1028" name="Picture 4" descr="C:\Users\Johnovi\AppData\Local\Microsoft\Windows\Temporary Internet Files\Content.IE5\PEY7OIB2\MC90007925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948264" y="3151039"/>
            <a:ext cx="1533449" cy="17419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42" name="Picture 18" descr="C:\Users\Johnovi\AppData\Local\Microsoft\Windows\Temporary Internet Files\Content.IE5\QT4YK15M\MC900150158[1].wmf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40615" t="6873" r="9836" b="9137"/>
          <a:stretch/>
        </p:blipFill>
        <p:spPr bwMode="auto">
          <a:xfrm>
            <a:off x="1043608" y="2833873"/>
            <a:ext cx="1870428" cy="2376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47" name="Picture 23" descr="C:\Users\Johnovi\AppData\Local\Microsoft\Windows\Temporary Internet Files\Content.IE5\QT4YK15M\MC90040609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815423" y="3243657"/>
            <a:ext cx="1841500" cy="18383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9909581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0" dur="500"/>
                                        <p:tgtEl>
                                          <p:spTgt spid="10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5" dur="2000"/>
                                        <p:tgtEl>
                                          <p:spTgt spid="10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Chceme, aby bylo tření co největší, nebo co nejmenší?</a:t>
            </a:r>
          </a:p>
        </p:txBody>
      </p:sp>
      <p:pic>
        <p:nvPicPr>
          <p:cNvPr id="4" name="Picture 13" descr="C:\Users\Johnovi\AppData\Local\Microsoft\Windows\Temporary Internet Files\Content.IE5\PEY7OIB2\MC90039093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77293" y="3225861"/>
            <a:ext cx="1817827" cy="14721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Johnovi\AppData\Local\Microsoft\Windows\Temporary Internet Files\Content.IE5\PEY7OIB2\MP900399388[1]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5418" t="23225" r="13164" b="18581"/>
          <a:stretch/>
        </p:blipFill>
        <p:spPr bwMode="auto">
          <a:xfrm>
            <a:off x="5220072" y="3146403"/>
            <a:ext cx="3187083" cy="15180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Johnovi\AppData\Local\Microsoft\Windows\Temporary Internet Files\Content.IE5\WCU8VUEQ\MC90031902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095120" y="3068960"/>
            <a:ext cx="2993392" cy="17859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Nadpis 1"/>
          <p:cNvSpPr txBox="1">
            <a:spLocks/>
          </p:cNvSpPr>
          <p:nvPr/>
        </p:nvSpPr>
        <p:spPr>
          <a:xfrm>
            <a:off x="513405" y="260648"/>
            <a:ext cx="8371656" cy="1143000"/>
          </a:xfrm>
          <a:prstGeom prst="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Je tření užitečné?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089194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2" dur="2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0000"/>
          </a:solidFill>
        </p:spPr>
        <p:txBody>
          <a:bodyPr>
            <a:normAutofit fontScale="90000"/>
          </a:bodyPr>
          <a:lstStyle/>
          <a:p>
            <a:r>
              <a:rPr lang="cs-CZ" b="1" dirty="0" smtClean="0"/>
              <a:t>Kdy je tření užitečné a kdy škodlivé?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Kdy chceme, aby bylo tření velké?</a:t>
            </a:r>
            <a:endParaRPr lang="cs-CZ" dirty="0"/>
          </a:p>
        </p:txBody>
      </p:sp>
      <p:pic>
        <p:nvPicPr>
          <p:cNvPr id="4" name="Picture 4" descr="C:\Users\Johnovi\AppData\Local\Microsoft\Windows\Temporary Internet Files\Content.IE5\PEY7OIB2\MC90007925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936437" y="2382239"/>
            <a:ext cx="1533449" cy="17419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7544" y="2691276"/>
            <a:ext cx="1822450" cy="14747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289994" y="4509120"/>
            <a:ext cx="1223342" cy="155433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355976" y="4581128"/>
            <a:ext cx="3187700" cy="15176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6" name="Přímá spojnice se šipkou 5"/>
          <p:cNvCxnSpPr/>
          <p:nvPr/>
        </p:nvCxnSpPr>
        <p:spPr>
          <a:xfrm flipH="1">
            <a:off x="1691680" y="2060848"/>
            <a:ext cx="4608512" cy="1944216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8" name="Přímá spojnice se šipkou 7"/>
          <p:cNvCxnSpPr/>
          <p:nvPr/>
        </p:nvCxnSpPr>
        <p:spPr>
          <a:xfrm>
            <a:off x="6300191" y="2060848"/>
            <a:ext cx="636245" cy="3096344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18431267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9" dur="2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4" dur="5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9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4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0000"/>
          </a:solidFill>
        </p:spPr>
        <p:txBody>
          <a:bodyPr>
            <a:normAutofit fontScale="90000"/>
          </a:bodyPr>
          <a:lstStyle/>
          <a:p>
            <a:r>
              <a:rPr lang="cs-CZ" b="1" dirty="0" smtClean="0"/>
              <a:t>Kdy je tření užitečné </a:t>
            </a:r>
            <a:r>
              <a:rPr lang="cs-CZ" b="1" dirty="0"/>
              <a:t>a kdy škodlivé</a:t>
            </a:r>
            <a:r>
              <a:rPr lang="cs-CZ" b="1" dirty="0" smtClean="0"/>
              <a:t>?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84784"/>
            <a:ext cx="8229600" cy="4641379"/>
          </a:xfrm>
        </p:spPr>
        <p:txBody>
          <a:bodyPr/>
          <a:lstStyle/>
          <a:p>
            <a:r>
              <a:rPr lang="cs-CZ" dirty="0" smtClean="0"/>
              <a:t>Kdy chceme, aby bylo tření malé?</a:t>
            </a:r>
            <a:endParaRPr lang="cs-CZ" dirty="0"/>
          </a:p>
        </p:txBody>
      </p:sp>
      <p:pic>
        <p:nvPicPr>
          <p:cNvPr id="4" name="Picture 4" descr="C:\Users\Johnovi\AppData\Local\Microsoft\Windows\Temporary Internet Files\Content.IE5\PEY7OIB2\MC90007925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936437" y="2382239"/>
            <a:ext cx="1533449" cy="17419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7544" y="2691276"/>
            <a:ext cx="1822450" cy="14747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289994" y="4509120"/>
            <a:ext cx="1223342" cy="155433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355976" y="4581128"/>
            <a:ext cx="3187700" cy="15176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7" name="Přímá spojnice se šipkou 6"/>
          <p:cNvCxnSpPr/>
          <p:nvPr/>
        </p:nvCxnSpPr>
        <p:spPr>
          <a:xfrm flipH="1">
            <a:off x="3203848" y="2060848"/>
            <a:ext cx="3096344" cy="3672408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10" name="Přímá spojnice se šipkou 9"/>
          <p:cNvCxnSpPr/>
          <p:nvPr/>
        </p:nvCxnSpPr>
        <p:spPr>
          <a:xfrm>
            <a:off x="6300192" y="2060848"/>
            <a:ext cx="864096" cy="1728192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13211188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9" dur="2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4" dur="5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4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Kdy je tření užitečné: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Tam, kde se věci nemají proti sobě </a:t>
            </a:r>
            <a:r>
              <a:rPr lang="cs-CZ" dirty="0" smtClean="0"/>
              <a:t>pohybovat,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    nechceme</a:t>
            </a:r>
            <a:r>
              <a:rPr lang="cs-CZ" dirty="0" smtClean="0"/>
              <a:t>, aby:</a:t>
            </a:r>
          </a:p>
          <a:p>
            <a:r>
              <a:rPr lang="cs-CZ" dirty="0"/>
              <a:t>-</a:t>
            </a:r>
            <a:r>
              <a:rPr lang="cs-CZ" dirty="0" smtClean="0"/>
              <a:t> se noha klouzala po chodníku,</a:t>
            </a:r>
          </a:p>
          <a:p>
            <a:r>
              <a:rPr lang="cs-CZ" dirty="0" smtClean="0"/>
              <a:t>- kola auta klouzala po vozovce</a:t>
            </a:r>
          </a:p>
          <a:p>
            <a:endParaRPr lang="cs-CZ" dirty="0" smtClean="0"/>
          </a:p>
          <a:p>
            <a:r>
              <a:rPr lang="cs-CZ" dirty="0" smtClean="0"/>
              <a:t>- se utažený šroub snadno uvolnil</a:t>
            </a:r>
          </a:p>
          <a:p>
            <a:endParaRPr lang="cs-CZ" dirty="0" smtClean="0"/>
          </a:p>
          <a:p>
            <a:r>
              <a:rPr lang="cs-CZ" dirty="0" smtClean="0"/>
              <a:t>-  se uvázaný uzel snadno uvolnil</a:t>
            </a:r>
            <a:endParaRPr lang="cs-CZ" dirty="0"/>
          </a:p>
        </p:txBody>
      </p:sp>
      <p:pic>
        <p:nvPicPr>
          <p:cNvPr id="4098" name="Picture 2" descr="C:\Users\Johnovi\AppData\Local\Microsoft\Windows\Temporary Internet Files\Content.IE5\WCU8VUEQ\MP900430553[1]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5000" t="46785" r="50000" b="19746"/>
          <a:stretch/>
        </p:blipFill>
        <p:spPr bwMode="auto">
          <a:xfrm>
            <a:off x="6871333" y="2132856"/>
            <a:ext cx="951812" cy="10081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692801" y="3212976"/>
            <a:ext cx="1899679" cy="90442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0" name="Picture 4" descr="C:\Users\Johnovi\AppData\Local\Microsoft\Windows\Temporary Internet Files\Content.IE5\WCU8VUEQ\MC90031884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065931" y="4117405"/>
            <a:ext cx="1505840" cy="9121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101" name="Picture 5" descr="C:\Users\Johnovi\AppData\Local\Microsoft\Windows\Temporary Internet Files\Content.IE5\QT4YK15M\MC900056613[1].wmf"/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9612" t="29706" r="13515" b="26831"/>
          <a:stretch/>
        </p:blipFill>
        <p:spPr bwMode="auto">
          <a:xfrm>
            <a:off x="7121377" y="5373216"/>
            <a:ext cx="1216241" cy="6303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5943848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6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1" dur="5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1" dur="5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6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00"/>
                                        <p:tgtEl>
                                          <p:spTgt spid="41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0000"/>
          </a:solidFill>
        </p:spPr>
        <p:txBody>
          <a:bodyPr/>
          <a:lstStyle/>
          <a:p>
            <a:r>
              <a:rPr lang="cs-CZ" b="1" dirty="0" smtClean="0"/>
              <a:t>Kdy je tření škodlivé?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Kde se má něco pohybovat.</a:t>
            </a:r>
          </a:p>
          <a:p>
            <a:r>
              <a:rPr lang="cs-CZ" dirty="0" smtClean="0"/>
              <a:t>Nechceme, aby:</a:t>
            </a:r>
          </a:p>
          <a:p>
            <a:endParaRPr lang="cs-CZ" dirty="0" smtClean="0"/>
          </a:p>
          <a:p>
            <a:r>
              <a:rPr lang="cs-CZ" dirty="0" smtClean="0"/>
              <a:t>- tření brzdilo motory a jiné stroje</a:t>
            </a:r>
          </a:p>
          <a:p>
            <a:endParaRPr lang="cs-CZ" dirty="0" smtClean="0"/>
          </a:p>
          <a:p>
            <a:r>
              <a:rPr lang="cs-CZ" dirty="0" smtClean="0"/>
              <a:t>- tření brzdilo při lyžování, sáňkování, bruslení…</a:t>
            </a:r>
          </a:p>
          <a:p>
            <a:endParaRPr lang="cs-CZ" dirty="0"/>
          </a:p>
        </p:txBody>
      </p:sp>
      <p:pic>
        <p:nvPicPr>
          <p:cNvPr id="5124" name="Picture 4" descr="C:\Users\Johnovi\AppData\Local\Microsoft\Windows\Temporary Internet Files\Content.IE5\PEY7OIB2\MC900446508[1].wmf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1168"/>
          <a:stretch/>
        </p:blipFill>
        <p:spPr bwMode="auto">
          <a:xfrm>
            <a:off x="7202073" y="4653136"/>
            <a:ext cx="1584747" cy="11494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5" descr="C:\Users\Johnovi\AppData\Local\Microsoft\Windows\Temporary Internet Files\Content.IE5\PEY7OIB2\MC90035163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709562" y="2420888"/>
            <a:ext cx="1809184" cy="17458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2671553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51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tx2">
              <a:lumMod val="50000"/>
            </a:schemeClr>
          </a:solidFill>
        </p:spPr>
        <p:txBody>
          <a:bodyPr>
            <a:normAutofit fontScale="90000"/>
          </a:bodyPr>
          <a:lstStyle/>
          <a:p>
            <a:r>
              <a:rPr lang="cs-CZ" i="1" dirty="0" smtClean="0">
                <a:solidFill>
                  <a:srgbClr val="FFFF00"/>
                </a:solidFill>
              </a:rPr>
              <a:t>Kde tření pomáhá, tam ho zvětšujeme.</a:t>
            </a:r>
            <a:endParaRPr lang="cs-CZ" i="1" dirty="0">
              <a:solidFill>
                <a:srgbClr val="FFFF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rgbClr val="FFFF00"/>
          </a:solidFill>
        </p:spPr>
        <p:txBody>
          <a:bodyPr/>
          <a:lstStyle/>
          <a:p>
            <a:r>
              <a:rPr lang="cs-CZ" b="1" dirty="0"/>
              <a:t>Jak tření zvětšujeme</a:t>
            </a:r>
            <a:r>
              <a:rPr lang="cs-CZ" b="1" dirty="0" smtClean="0"/>
              <a:t>?</a:t>
            </a:r>
          </a:p>
          <a:p>
            <a:endParaRPr lang="cs-CZ" b="1" dirty="0" smtClean="0"/>
          </a:p>
          <a:p>
            <a:r>
              <a:rPr lang="cs-CZ" b="1" dirty="0" smtClean="0"/>
              <a:t>Silnice se dělají z asfaltu, protože je drsný a je na něm velké tření.</a:t>
            </a:r>
          </a:p>
          <a:p>
            <a:endParaRPr lang="cs-CZ" dirty="0" smtClean="0"/>
          </a:p>
          <a:p>
            <a:r>
              <a:rPr lang="cs-CZ" b="1" dirty="0" smtClean="0"/>
              <a:t>Když je náledí, sypeme je pískem nebo škvárou.</a:t>
            </a:r>
          </a:p>
        </p:txBody>
      </p:sp>
    </p:spTree>
    <p:extLst>
      <p:ext uri="{BB962C8B-B14F-4D97-AF65-F5344CB8AC3E}">
        <p14:creationId xmlns:p14="http://schemas.microsoft.com/office/powerpoint/2010/main" xmlns="" val="3187261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>
            <a:normAutofit fontScale="90000"/>
          </a:bodyPr>
          <a:lstStyle/>
          <a:p>
            <a:r>
              <a:rPr lang="cs-CZ" dirty="0" smtClean="0"/>
              <a:t>Kde tření škodí, tam ho zmenšujeme.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2">
              <a:lumMod val="75000"/>
            </a:schemeClr>
          </a:solidFill>
        </p:spPr>
        <p:txBody>
          <a:bodyPr>
            <a:normAutofit/>
          </a:bodyPr>
          <a:lstStyle/>
          <a:p>
            <a:r>
              <a:rPr lang="cs-CZ" dirty="0" smtClean="0">
                <a:solidFill>
                  <a:srgbClr val="FFFF00"/>
                </a:solidFill>
              </a:rPr>
              <a:t>Mažeme pohyblivé součásti motoru.</a:t>
            </a:r>
          </a:p>
          <a:p>
            <a:endParaRPr lang="cs-CZ" dirty="0" smtClean="0">
              <a:solidFill>
                <a:srgbClr val="FFFF00"/>
              </a:solidFill>
            </a:endParaRPr>
          </a:p>
          <a:p>
            <a:r>
              <a:rPr lang="cs-CZ" dirty="0" smtClean="0">
                <a:solidFill>
                  <a:srgbClr val="FFFF00"/>
                </a:solidFill>
              </a:rPr>
              <a:t>Mažeme lyže.</a:t>
            </a:r>
          </a:p>
          <a:p>
            <a:endParaRPr lang="cs-CZ" dirty="0" smtClean="0">
              <a:solidFill>
                <a:srgbClr val="FFFF00"/>
              </a:solidFill>
            </a:endParaRPr>
          </a:p>
          <a:p>
            <a:r>
              <a:rPr lang="cs-CZ" dirty="0" smtClean="0">
                <a:solidFill>
                  <a:srgbClr val="00B0F0"/>
                </a:solidFill>
              </a:rPr>
              <a:t>Na skluzavce „maže“ voda, na kluzišti led.</a:t>
            </a:r>
          </a:p>
        </p:txBody>
      </p:sp>
      <p:pic>
        <p:nvPicPr>
          <p:cNvPr id="6146" name="Picture 2" descr="C:\Users\Johnovi\AppData\Local\Microsoft\Windows\Temporary Internet Files\Content.IE5\VJ9DGKFT\MC900089446[2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516216" y="1837030"/>
            <a:ext cx="1825142" cy="15919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147" name="Picture 3" descr="C:\Users\Johnovi\AppData\Local\Microsoft\Windows\Temporary Internet Files\Content.IE5\PEY7OIB2\MP900423001[1]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0070" t="9117" b="21152"/>
          <a:stretch/>
        </p:blipFill>
        <p:spPr bwMode="auto">
          <a:xfrm>
            <a:off x="3923928" y="2348880"/>
            <a:ext cx="1151780" cy="15064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151" name="Picture 7" descr="C:\Users\Johnovi\AppData\Local\Microsoft\Windows\Temporary Internet Files\Content.IE5\QT4YK15M\MC90044652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372200" y="4581128"/>
            <a:ext cx="1794967" cy="11247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7278296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614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6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61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61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61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066130"/>
          </a:xfrm>
          <a:solidFill>
            <a:srgbClr val="FFFF00"/>
          </a:solidFill>
        </p:spPr>
        <p:txBody>
          <a:bodyPr>
            <a:normAutofit/>
          </a:bodyPr>
          <a:lstStyle/>
          <a:p>
            <a:r>
              <a:rPr lang="cs-CZ" b="1" dirty="0"/>
              <a:t>Jak je to v autě</a:t>
            </a:r>
            <a:r>
              <a:rPr lang="cs-CZ" b="1" dirty="0" smtClean="0"/>
              <a:t>?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Když má auto jet po silnici, nechceme, aby ho tření brzdilo. Proto se kola mají otáčet téměř bez tření</a:t>
            </a:r>
            <a:r>
              <a:rPr lang="cs-CZ" dirty="0" smtClean="0"/>
              <a:t>.</a:t>
            </a:r>
          </a:p>
          <a:p>
            <a:endParaRPr lang="cs-CZ" dirty="0"/>
          </a:p>
          <a:p>
            <a:endParaRPr lang="cs-CZ" dirty="0" smtClean="0"/>
          </a:p>
          <a:p>
            <a:r>
              <a:rPr lang="cs-CZ" dirty="0"/>
              <a:t>Ale když musí auto zastavit, musí být v brzdách velké tření.</a:t>
            </a:r>
          </a:p>
          <a:p>
            <a:endParaRPr lang="cs-CZ" dirty="0"/>
          </a:p>
        </p:txBody>
      </p:sp>
      <p:pic>
        <p:nvPicPr>
          <p:cNvPr id="7170" name="Picture 2" descr="C:\Users\Johnovi\AppData\Local\Microsoft\Windows\Temporary Internet Files\Content.IE5\PEY7OIB2\MP900400772[1]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36276" b="6552"/>
          <a:stretch/>
        </p:blipFill>
        <p:spPr bwMode="auto">
          <a:xfrm>
            <a:off x="4067944" y="2636912"/>
            <a:ext cx="2081784" cy="17844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7172" name="Picture 4" descr="C:\Users\Johnovi\AppData\Local\Microsoft\Windows\Temporary Internet Files\Content.IE5\VJ9DGKFT\MC900441736[2].pn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21530" b="13745"/>
          <a:stretch/>
        </p:blipFill>
        <p:spPr bwMode="auto">
          <a:xfrm>
            <a:off x="5940152" y="4941168"/>
            <a:ext cx="2095128" cy="13560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9500383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717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717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717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110</TotalTime>
  <Words>317</Words>
  <Application>Microsoft Office PowerPoint</Application>
  <PresentationFormat>Předvádění na obrazovce (4:3)</PresentationFormat>
  <Paragraphs>66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Snímek 1</vt:lpstr>
      <vt:lpstr>Je tření užitečné?</vt:lpstr>
      <vt:lpstr>Snímek 3</vt:lpstr>
      <vt:lpstr>Kdy je tření užitečné a kdy škodlivé?</vt:lpstr>
      <vt:lpstr>Kdy je tření užitečné a kdy škodlivé?</vt:lpstr>
      <vt:lpstr>Kdy je tření užitečné:</vt:lpstr>
      <vt:lpstr>Kdy je tření škodlivé?</vt:lpstr>
      <vt:lpstr>Kde tření pomáhá, tam ho zvětšujeme.</vt:lpstr>
      <vt:lpstr>Kde tření škodí, tam ho zmenšujeme.</vt:lpstr>
      <vt:lpstr>Jak je to v autě?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Je tření užitečné?</dc:title>
  <dc:creator>Johnovi</dc:creator>
  <cp:lastModifiedBy>Dum</cp:lastModifiedBy>
  <cp:revision>12</cp:revision>
  <dcterms:created xsi:type="dcterms:W3CDTF">2013-07-06T12:54:51Z</dcterms:created>
  <dcterms:modified xsi:type="dcterms:W3CDTF">2014-01-31T14:57:12Z</dcterms:modified>
</cp:coreProperties>
</file>