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58" r:id="rId13"/>
    <p:sldId id="25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56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5EC1D4A-A796-47C3-A63E-CE236FB377E2}" type="datetimeFigureOut">
              <a:rPr lang="cs-CZ" smtClean="0"/>
              <a:pPr/>
              <a:t>1.2.2014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pPr/>
              <a:t>1.2.2014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95EC1D4A-A796-47C3-A63E-CE236FB377E2}" type="datetimeFigureOut">
              <a:rPr lang="cs-CZ" smtClean="0"/>
              <a:pPr/>
              <a:t>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pPr/>
              <a:t>1.2.2014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pPr/>
              <a:t>1.2.2014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pPr/>
              <a:t>1.2.2014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tabulkavelikosti.cz/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456733828"/>
              </p:ext>
            </p:extLst>
          </p:nvPr>
        </p:nvGraphicFramePr>
        <p:xfrm>
          <a:off x="1047040" y="2132856"/>
          <a:ext cx="6792416" cy="3582237"/>
        </p:xfrm>
        <a:graphic>
          <a:graphicData uri="http://schemas.openxmlformats.org/drawingml/2006/table">
            <a:tbl>
              <a:tblPr firstRow="1">
                <a:effectLst/>
                <a:tableStyleId>{5940675A-B579-460E-94D1-54222C63F5DA}</a:tableStyleId>
              </a:tblPr>
              <a:tblGrid>
                <a:gridCol w="2032225"/>
                <a:gridCol w="4760191"/>
              </a:tblGrid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Číslo projektu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CZ.1.07/1.5.00/34.0479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Číslo materiálu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VY_32_INOVACE_MARTA_KAFKOVA_PRODEJ_TEXTILNIHO_ZBOZI_TEXTILNI_ZBOZI_PREZENTACE_13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Název školy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Střední škola služeb, obchodu a gastronomie Hradec Králové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Ročník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2.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Vzdělávací oblast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Odborný výcvik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Vzdělávací obor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Asistent prodeje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Tematický okruh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Prodej textilního zboží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Téma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Textilní zboží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Jméno autora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Marta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</a:rPr>
                        <a:t> Kafková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Vytvořeno dne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07.12. </a:t>
                      </a:r>
                      <a:r>
                        <a:rPr lang="cs-CZ" sz="1000" i="1" smtClean="0">
                          <a:solidFill>
                            <a:schemeClr val="tx1"/>
                          </a:solidFill>
                        </a:rPr>
                        <a:t>2012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4578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Metodický popis (anotace)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Prezentace vytvořená v programu MS </a:t>
                      </a:r>
                      <a:r>
                        <a:rPr lang="cs-CZ" sz="1000" i="1" dirty="0" err="1" smtClean="0">
                          <a:solidFill>
                            <a:schemeClr val="tx1"/>
                          </a:solidFill>
                        </a:rPr>
                        <a:t>Powerpoint</a:t>
                      </a:r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  seznamující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</a:rPr>
                        <a:t> žáky s jednotlivými velikostmi textilního zboží a využití při odborném prodeji . Prezentaci lze uložit rovněž ve formátu PDF a poskytnout ji žákům k jejich mimoškolnímu vzdělávání. </a:t>
                      </a:r>
                      <a:endParaRPr lang="cs-CZ" sz="1000" i="1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just"/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1331640" y="908720"/>
            <a:ext cx="6696744" cy="58477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Textilní zboží</a:t>
            </a:r>
            <a:endParaRPr lang="cs-CZ" sz="32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http://www.kr-karlovarsky.cz/NR/rdonlyres/55A062E8-6A73-480F-A23D-6CE5B15DF1A2/0/logo_cb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815" y="5877272"/>
            <a:ext cx="3262393" cy="720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4033345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TEXTILNÍ ZBOŽÍ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Velikostní tabulka košil</a:t>
            </a:r>
            <a:endParaRPr lang="cs-CZ" dirty="0">
              <a:solidFill>
                <a:schemeClr val="accent2"/>
              </a:solidFill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143128135"/>
              </p:ext>
            </p:extLst>
          </p:nvPr>
        </p:nvGraphicFramePr>
        <p:xfrm>
          <a:off x="1619672" y="2276872"/>
          <a:ext cx="6096000" cy="4389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4000"/>
                <a:gridCol w="1644352"/>
                <a:gridCol w="1403648"/>
                <a:gridCol w="1524000"/>
              </a:tblGrid>
              <a:tr h="122312">
                <a:tc>
                  <a:txBody>
                    <a:bodyPr/>
                    <a:lstStyle/>
                    <a:p>
                      <a:r>
                        <a:rPr lang="cs-CZ" dirty="0" smtClean="0"/>
                        <a:t>velikost</a:t>
                      </a:r>
                    </a:p>
                    <a:p>
                      <a:r>
                        <a:rPr lang="cs-CZ" dirty="0" smtClean="0"/>
                        <a:t>/obvod krku/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obvod</a:t>
                      </a:r>
                    </a:p>
                    <a:p>
                      <a:r>
                        <a:rPr lang="cs-CZ" dirty="0" smtClean="0"/>
                        <a:t>hrudníku</a:t>
                      </a:r>
                    </a:p>
                    <a:p>
                      <a:r>
                        <a:rPr lang="cs-CZ" dirty="0" smtClean="0"/>
                        <a:t>   (cm)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obvod</a:t>
                      </a:r>
                    </a:p>
                    <a:p>
                      <a:r>
                        <a:rPr lang="cs-CZ" dirty="0" smtClean="0"/>
                        <a:t>pasu</a:t>
                      </a:r>
                    </a:p>
                    <a:p>
                      <a:r>
                        <a:rPr lang="cs-CZ" dirty="0" smtClean="0"/>
                        <a:t>(cm)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šířka</a:t>
                      </a:r>
                    </a:p>
                    <a:p>
                      <a:r>
                        <a:rPr lang="cs-CZ" dirty="0" smtClean="0"/>
                        <a:t>ramen</a:t>
                      </a:r>
                    </a:p>
                    <a:p>
                      <a:r>
                        <a:rPr lang="cs-CZ" dirty="0" smtClean="0"/>
                        <a:t>  (cm)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  </a:t>
                      </a:r>
                      <a:r>
                        <a:rPr lang="cs-CZ" dirty="0" smtClean="0"/>
                        <a:t>        37</a:t>
                      </a:r>
                    </a:p>
                    <a:p>
                      <a:r>
                        <a:rPr lang="cs-CZ" dirty="0" smtClean="0"/>
                        <a:t>  S      38</a:t>
                      </a:r>
                    </a:p>
                    <a:p>
                      <a:r>
                        <a:rPr lang="cs-CZ" dirty="0" smtClean="0"/>
                        <a:t>          39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108</a:t>
                      </a:r>
                    </a:p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117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102</a:t>
                      </a:r>
                    </a:p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112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47</a:t>
                      </a:r>
                    </a:p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49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40</a:t>
                      </a:r>
                    </a:p>
                    <a:p>
                      <a:r>
                        <a:rPr lang="cs-CZ" dirty="0" smtClean="0"/>
                        <a:t> M      41         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124</a:t>
                      </a:r>
                    </a:p>
                    <a:p>
                      <a:r>
                        <a:rPr lang="cs-CZ" dirty="0" smtClean="0"/>
                        <a:t> 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118</a:t>
                      </a:r>
                    </a:p>
                    <a:p>
                      <a:r>
                        <a:rPr lang="cs-CZ" dirty="0" smtClean="0"/>
                        <a:t> 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51</a:t>
                      </a:r>
                    </a:p>
                    <a:p>
                      <a:r>
                        <a:rPr lang="cs-CZ" dirty="0" smtClean="0"/>
                        <a:t>   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L       42</a:t>
                      </a:r>
                    </a:p>
                    <a:p>
                      <a:r>
                        <a:rPr lang="cs-CZ" dirty="0" smtClean="0"/>
                        <a:t>          43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130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126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53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XL     44</a:t>
                      </a:r>
                    </a:p>
                    <a:p>
                      <a:r>
                        <a:rPr lang="cs-CZ" dirty="0" smtClean="0"/>
                        <a:t>          45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138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138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55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2XL   46</a:t>
                      </a:r>
                    </a:p>
                    <a:p>
                      <a:r>
                        <a:rPr lang="cs-CZ" dirty="0" smtClean="0"/>
                        <a:t>          47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148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146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57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19516198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TEXTILNÍ ZBOŽÍ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/>
              <a:t>Velikosti košil</a:t>
            </a:r>
          </a:p>
          <a:p>
            <a:endParaRPr lang="cs-CZ" dirty="0" smtClean="0"/>
          </a:p>
          <a:p>
            <a:r>
              <a:rPr lang="cs-CZ" dirty="0" smtClean="0"/>
              <a:t>Rozměry pro určení velikosti košil měřte vodorovně přiloženým napnutým metrem</a:t>
            </a:r>
          </a:p>
          <a:p>
            <a:r>
              <a:rPr lang="cs-CZ" dirty="0" smtClean="0"/>
              <a:t>Velikostní tabulky košil se mohou u jednotlivých výrobců lišit</a:t>
            </a:r>
          </a:p>
          <a:p>
            <a:r>
              <a:rPr lang="cs-CZ" dirty="0" smtClean="0"/>
              <a:t>Košile se vyrábějí až do okrajových nadměrných velikostí  např. obvod krku – 74 cm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9528483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TEXTILNÍ ZBOŽÍ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Velikostní tabulka pánských triček</a:t>
            </a:r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výška a šířka odpovídá velikosti trička, nikoliv rozměrům postavy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567539916"/>
              </p:ext>
            </p:extLst>
          </p:nvPr>
        </p:nvGraphicFramePr>
        <p:xfrm>
          <a:off x="1403648" y="2564904"/>
          <a:ext cx="6096000" cy="2574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/>
                <a:gridCol w="2032000"/>
                <a:gridCol w="2032000"/>
              </a:tblGrid>
              <a:tr h="720080">
                <a:tc>
                  <a:txBody>
                    <a:bodyPr/>
                    <a:lstStyle/>
                    <a:p>
                      <a:r>
                        <a:rPr lang="cs-CZ" dirty="0" smtClean="0"/>
                        <a:t>velikost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výška (cm)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šířka (cm)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60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52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64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52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66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55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XL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67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58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XXL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70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63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21320279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TEXTILNÍ ZBOŽÍ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Velikostní tabulka dámských triček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výška a šířka odpovídá velikosti trička, nikoliv</a:t>
            </a:r>
          </a:p>
          <a:p>
            <a:pPr marL="0" indent="0">
              <a:buNone/>
            </a:pPr>
            <a:r>
              <a:rPr lang="cs-CZ" dirty="0" smtClean="0"/>
              <a:t>   rozměrům postavy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748236961"/>
              </p:ext>
            </p:extLst>
          </p:nvPr>
        </p:nvGraphicFramePr>
        <p:xfrm>
          <a:off x="1475656" y="2492896"/>
          <a:ext cx="6096000" cy="2123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/>
                <a:gridCol w="2032000"/>
                <a:gridCol w="2032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velikost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výška (cm)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šířka</a:t>
                      </a:r>
                      <a:r>
                        <a:rPr lang="cs-CZ" baseline="0" dirty="0" smtClean="0"/>
                        <a:t> (cm)</a:t>
                      </a:r>
                    </a:p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   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56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39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  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57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41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  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58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43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 XL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62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48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37172067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TEXTILNÍ ZBOŽÍ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Velikostní tabulka pánských kalhot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délka kalhot se měří od pasu k podlaze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722903206"/>
              </p:ext>
            </p:extLst>
          </p:nvPr>
        </p:nvGraphicFramePr>
        <p:xfrm>
          <a:off x="1331640" y="2204864"/>
          <a:ext cx="6096000" cy="3291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20080"/>
                <a:gridCol w="1152128"/>
                <a:gridCol w="1152128"/>
                <a:gridCol w="1039664"/>
                <a:gridCol w="976560"/>
                <a:gridCol w="1055440"/>
              </a:tblGrid>
              <a:tr h="588066">
                <a:tc>
                  <a:txBody>
                    <a:bodyPr/>
                    <a:lstStyle/>
                    <a:p>
                      <a:r>
                        <a:rPr lang="cs-CZ" dirty="0" smtClean="0"/>
                        <a:t> 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velikost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výška</a:t>
                      </a:r>
                    </a:p>
                    <a:p>
                      <a:r>
                        <a:rPr lang="cs-CZ" dirty="0" smtClean="0"/>
                        <a:t>postavy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obvod</a:t>
                      </a:r>
                    </a:p>
                    <a:p>
                      <a:r>
                        <a:rPr lang="cs-CZ" dirty="0" smtClean="0"/>
                        <a:t>pasu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obvod</a:t>
                      </a:r>
                    </a:p>
                    <a:p>
                      <a:r>
                        <a:rPr lang="cs-CZ" dirty="0" smtClean="0"/>
                        <a:t>boků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délka</a:t>
                      </a:r>
                    </a:p>
                    <a:p>
                      <a:r>
                        <a:rPr lang="cs-CZ" dirty="0" smtClean="0"/>
                        <a:t>kalhot</a:t>
                      </a:r>
                      <a:endParaRPr lang="cs-CZ" dirty="0"/>
                    </a:p>
                  </a:txBody>
                  <a:tcPr/>
                </a:tc>
              </a:tr>
              <a:tr h="336037">
                <a:tc>
                  <a:txBody>
                    <a:bodyPr/>
                    <a:lstStyle/>
                    <a:p>
                      <a:r>
                        <a:rPr lang="cs-CZ" dirty="0" smtClean="0"/>
                        <a:t>  30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158-164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74-78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90-95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106</a:t>
                      </a:r>
                      <a:endParaRPr lang="cs-CZ" dirty="0"/>
                    </a:p>
                  </a:txBody>
                  <a:tcPr/>
                </a:tc>
              </a:tr>
              <a:tr h="336037">
                <a:tc>
                  <a:txBody>
                    <a:bodyPr/>
                    <a:lstStyle/>
                    <a:p>
                      <a:r>
                        <a:rPr lang="cs-CZ" dirty="0" smtClean="0"/>
                        <a:t>  32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165-174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78-82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95-100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108</a:t>
                      </a:r>
                      <a:endParaRPr lang="cs-CZ" dirty="0"/>
                    </a:p>
                  </a:txBody>
                  <a:tcPr/>
                </a:tc>
              </a:tr>
              <a:tr h="588066">
                <a:tc>
                  <a:txBody>
                    <a:bodyPr/>
                    <a:lstStyle/>
                    <a:p>
                      <a:r>
                        <a:rPr lang="cs-CZ" dirty="0" smtClean="0"/>
                        <a:t>  34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175-184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82-86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100-105     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114</a:t>
                      </a:r>
                      <a:endParaRPr lang="cs-CZ" dirty="0"/>
                    </a:p>
                  </a:txBody>
                  <a:tcPr/>
                </a:tc>
              </a:tr>
              <a:tr h="588066">
                <a:tc>
                  <a:txBody>
                    <a:bodyPr/>
                    <a:lstStyle/>
                    <a:p>
                      <a:r>
                        <a:rPr lang="cs-CZ" dirty="0" smtClean="0"/>
                        <a:t>  34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XL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185-194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86-90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105-110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120</a:t>
                      </a:r>
                      <a:endParaRPr lang="cs-CZ" dirty="0"/>
                    </a:p>
                  </a:txBody>
                  <a:tcPr/>
                </a:tc>
              </a:tr>
              <a:tr h="588066">
                <a:tc>
                  <a:txBody>
                    <a:bodyPr/>
                    <a:lstStyle/>
                    <a:p>
                      <a:r>
                        <a:rPr lang="cs-CZ" dirty="0" smtClean="0"/>
                        <a:t>  36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XXL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195-200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90-94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110-115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122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368122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TEXTILNÍ ZBOŽÍ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39552" y="1556792"/>
            <a:ext cx="7467600" cy="4873752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chemeClr val="accent2"/>
                </a:solidFill>
              </a:rPr>
              <a:t>Velikostní tabulka dámských kalhot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velikostní tabulka se u jednotlivých výrobců </a:t>
            </a:r>
          </a:p>
          <a:p>
            <a:pPr marL="0" indent="0">
              <a:buNone/>
            </a:pPr>
            <a:r>
              <a:rPr lang="cs-CZ" dirty="0" smtClean="0"/>
              <a:t>   může lišit</a:t>
            </a:r>
          </a:p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488905104"/>
              </p:ext>
            </p:extLst>
          </p:nvPr>
        </p:nvGraphicFramePr>
        <p:xfrm>
          <a:off x="1115616" y="2204864"/>
          <a:ext cx="6096000" cy="2763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92088"/>
                <a:gridCol w="1152128"/>
                <a:gridCol w="1152128"/>
                <a:gridCol w="967656"/>
                <a:gridCol w="1016000"/>
                <a:gridCol w="10160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velikost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výška</a:t>
                      </a:r>
                    </a:p>
                    <a:p>
                      <a:r>
                        <a:rPr lang="cs-CZ" dirty="0" smtClean="0"/>
                        <a:t>postavy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obvod</a:t>
                      </a:r>
                    </a:p>
                    <a:p>
                      <a:r>
                        <a:rPr lang="cs-CZ" dirty="0" smtClean="0"/>
                        <a:t>pasu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obvod</a:t>
                      </a:r>
                    </a:p>
                    <a:p>
                      <a:r>
                        <a:rPr lang="cs-CZ" dirty="0" smtClean="0"/>
                        <a:t>boků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délka</a:t>
                      </a:r>
                    </a:p>
                    <a:p>
                      <a:r>
                        <a:rPr lang="cs-CZ" dirty="0" smtClean="0"/>
                        <a:t>kalhot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26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XS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153-157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66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88-92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101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27/28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158-164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70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93-96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104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29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165-174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74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97-101      </a:t>
                      </a:r>
                      <a:r>
                        <a:rPr lang="cs-CZ" baseline="0" dirty="0" smtClean="0"/>
                        <a:t>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107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30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175-184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78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102-106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110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32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XL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175-184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82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107-112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112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7974851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TEXTILNÍ ZBOŽÍ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Velikostní tabulka dámských kalhotek</a:t>
            </a:r>
          </a:p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228226741"/>
              </p:ext>
            </p:extLst>
          </p:nvPr>
        </p:nvGraphicFramePr>
        <p:xfrm>
          <a:off x="827584" y="2204864"/>
          <a:ext cx="6095999" cy="299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24136"/>
                <a:gridCol w="720080"/>
                <a:gridCol w="668355"/>
                <a:gridCol w="870857"/>
                <a:gridCol w="870857"/>
                <a:gridCol w="870857"/>
                <a:gridCol w="87085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ČR</a:t>
                      </a:r>
                    </a:p>
                    <a:p>
                      <a:r>
                        <a:rPr lang="cs-CZ" sz="1400" dirty="0" smtClean="0"/>
                        <a:t>Německo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34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36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38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40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42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44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Francie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36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38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40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42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44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46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Itálie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5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UK anglické</a:t>
                      </a:r>
                    </a:p>
                    <a:p>
                      <a:r>
                        <a:rPr lang="cs-CZ" dirty="0" smtClean="0"/>
                        <a:t>US</a:t>
                      </a:r>
                    </a:p>
                    <a:p>
                      <a:r>
                        <a:rPr lang="cs-CZ" dirty="0" smtClean="0"/>
                        <a:t>americké</a:t>
                      </a:r>
                    </a:p>
                    <a:p>
                      <a:r>
                        <a:rPr lang="cs-CZ" dirty="0" smtClean="0"/>
                        <a:t>číslování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XXS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XS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M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XL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3872669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TEXTILNÍ ZBOŽÍ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   </a:t>
            </a:r>
            <a:r>
              <a:rPr lang="cs-CZ" dirty="0" smtClean="0">
                <a:solidFill>
                  <a:schemeClr val="accent2"/>
                </a:solidFill>
              </a:rPr>
              <a:t>Velikosti podprsenek</a:t>
            </a:r>
          </a:p>
          <a:p>
            <a:endParaRPr lang="cs-CZ" dirty="0"/>
          </a:p>
          <a:p>
            <a:r>
              <a:rPr lang="cs-CZ" dirty="0" smtClean="0"/>
              <a:t>1. obvod hrudníku pod prsy v cm</a:t>
            </a:r>
          </a:p>
          <a:p>
            <a:pPr marL="0" indent="0">
              <a:buNone/>
            </a:pPr>
            <a:r>
              <a:rPr lang="cs-CZ" dirty="0" smtClean="0"/>
              <a:t>    nejběžnější prodávané velikosti 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65 cm -  110 cm  </a:t>
            </a:r>
          </a:p>
          <a:p>
            <a:endParaRPr lang="cs-CZ" dirty="0" smtClean="0"/>
          </a:p>
          <a:p>
            <a:r>
              <a:rPr lang="cs-CZ" dirty="0" smtClean="0"/>
              <a:t>2. obvod hrudníku přes prsa v cm</a:t>
            </a:r>
          </a:p>
          <a:p>
            <a:pPr marL="0" indent="0">
              <a:buNone/>
            </a:pPr>
            <a:r>
              <a:rPr lang="cs-CZ" dirty="0" smtClean="0"/>
              <a:t>   nejběžnější prodávané hloubky košíčků :</a:t>
            </a:r>
          </a:p>
          <a:p>
            <a:pPr marL="0" indent="0">
              <a:buNone/>
            </a:pPr>
            <a:r>
              <a:rPr lang="cs-CZ" dirty="0" smtClean="0"/>
              <a:t>               abecedně  A – E</a:t>
            </a:r>
          </a:p>
          <a:p>
            <a:r>
              <a:rPr lang="cs-CZ" dirty="0" smtClean="0"/>
              <a:t>velikostní sortiment je doplněn výrobou na </a:t>
            </a:r>
          </a:p>
          <a:p>
            <a:pPr marL="0" indent="0">
              <a:buNone/>
            </a:pPr>
            <a:r>
              <a:rPr lang="cs-CZ" dirty="0" smtClean="0"/>
              <a:t>   objednávku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8820425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TEXTILNÍ ZBOŽÍ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solidFill>
                  <a:schemeClr val="accent2"/>
                </a:solidFill>
              </a:rPr>
              <a:t>Tabulka dětských velikostí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věk uvedený v tabulce je pouze orientační</a:t>
            </a:r>
          </a:p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467615365"/>
              </p:ext>
            </p:extLst>
          </p:nvPr>
        </p:nvGraphicFramePr>
        <p:xfrm>
          <a:off x="971600" y="1988841"/>
          <a:ext cx="6096000" cy="384733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/>
                <a:gridCol w="2032000"/>
                <a:gridCol w="2032000"/>
              </a:tblGrid>
              <a:tr h="509776">
                <a:tc>
                  <a:txBody>
                    <a:bodyPr/>
                    <a:lstStyle/>
                    <a:p>
                      <a:r>
                        <a:rPr lang="cs-CZ" dirty="0" smtClean="0"/>
                        <a:t>velikost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věk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výška v (cm)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    50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0-1 měsíc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do 50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    56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1-2 měsíce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51-56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    62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2-3 měsíce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57-62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    68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4-6 měsíců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63-68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    74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6-9 měsíců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69-74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    80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9-12 měsíců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75-80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    86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12-18 měsíců    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81-86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    92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18-24 měsíců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87-92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    98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2-3 roky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93-98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1479640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TEXTILNÍ ZBOŽÍ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Tabulka dětských velikostí </a:t>
            </a:r>
            <a:r>
              <a:rPr lang="cs-CZ" dirty="0" smtClean="0"/>
              <a:t>– </a:t>
            </a:r>
            <a:r>
              <a:rPr lang="cs-CZ" b="1" dirty="0" smtClean="0"/>
              <a:t>pokračování</a:t>
            </a:r>
          </a:p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911458509"/>
              </p:ext>
            </p:extLst>
          </p:nvPr>
        </p:nvGraphicFramePr>
        <p:xfrm>
          <a:off x="1043608" y="2132856"/>
          <a:ext cx="6096000" cy="402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/>
                <a:gridCol w="2032000"/>
                <a:gridCol w="2032000"/>
              </a:tblGrid>
              <a:tr h="310490">
                <a:tc>
                  <a:txBody>
                    <a:bodyPr/>
                    <a:lstStyle/>
                    <a:p>
                      <a:r>
                        <a:rPr lang="cs-CZ" dirty="0" smtClean="0"/>
                        <a:t> velikost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věk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výška (cm)</a:t>
                      </a:r>
                      <a:endParaRPr lang="cs-CZ" dirty="0"/>
                    </a:p>
                  </a:txBody>
                  <a:tcPr/>
                </a:tc>
              </a:tr>
              <a:tr h="310490">
                <a:tc>
                  <a:txBody>
                    <a:bodyPr/>
                    <a:lstStyle/>
                    <a:p>
                      <a:r>
                        <a:rPr lang="cs-CZ" dirty="0" smtClean="0"/>
                        <a:t>     104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3-4 roky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99-104</a:t>
                      </a:r>
                      <a:endParaRPr lang="cs-CZ" dirty="0"/>
                    </a:p>
                  </a:txBody>
                  <a:tcPr/>
                </a:tc>
              </a:tr>
              <a:tr h="310490">
                <a:tc>
                  <a:txBody>
                    <a:bodyPr/>
                    <a:lstStyle/>
                    <a:p>
                      <a:r>
                        <a:rPr lang="cs-CZ" dirty="0" smtClean="0"/>
                        <a:t>     110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4-5 let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105-111 </a:t>
                      </a:r>
                      <a:endParaRPr lang="cs-CZ" dirty="0"/>
                    </a:p>
                  </a:txBody>
                  <a:tcPr/>
                </a:tc>
              </a:tr>
              <a:tr h="310490">
                <a:tc>
                  <a:txBody>
                    <a:bodyPr/>
                    <a:lstStyle/>
                    <a:p>
                      <a:r>
                        <a:rPr lang="cs-CZ" dirty="0" smtClean="0"/>
                        <a:t>     116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5-6 let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112-116</a:t>
                      </a:r>
                      <a:endParaRPr lang="cs-CZ" dirty="0"/>
                    </a:p>
                  </a:txBody>
                  <a:tcPr/>
                </a:tc>
              </a:tr>
              <a:tr h="310490">
                <a:tc>
                  <a:txBody>
                    <a:bodyPr/>
                    <a:lstStyle/>
                    <a:p>
                      <a:r>
                        <a:rPr lang="cs-CZ" dirty="0" smtClean="0"/>
                        <a:t>     122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6-7 let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117-122</a:t>
                      </a:r>
                      <a:endParaRPr lang="cs-CZ" dirty="0"/>
                    </a:p>
                  </a:txBody>
                  <a:tcPr/>
                </a:tc>
              </a:tr>
              <a:tr h="310490">
                <a:tc>
                  <a:txBody>
                    <a:bodyPr/>
                    <a:lstStyle/>
                    <a:p>
                      <a:r>
                        <a:rPr lang="cs-CZ" dirty="0" smtClean="0"/>
                        <a:t>     128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7-8 let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123-128</a:t>
                      </a:r>
                      <a:endParaRPr lang="cs-CZ" dirty="0"/>
                    </a:p>
                  </a:txBody>
                  <a:tcPr/>
                </a:tc>
              </a:tr>
              <a:tr h="310490">
                <a:tc>
                  <a:txBody>
                    <a:bodyPr/>
                    <a:lstStyle/>
                    <a:p>
                      <a:r>
                        <a:rPr lang="cs-CZ" dirty="0" smtClean="0"/>
                        <a:t>     134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8-9 let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129-134</a:t>
                      </a:r>
                      <a:endParaRPr lang="cs-CZ" dirty="0"/>
                    </a:p>
                  </a:txBody>
                  <a:tcPr/>
                </a:tc>
              </a:tr>
              <a:tr h="310490">
                <a:tc>
                  <a:txBody>
                    <a:bodyPr/>
                    <a:lstStyle/>
                    <a:p>
                      <a:r>
                        <a:rPr lang="cs-CZ" dirty="0" smtClean="0"/>
                        <a:t>     140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9-10 let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135-140</a:t>
                      </a:r>
                      <a:endParaRPr lang="cs-CZ" dirty="0"/>
                    </a:p>
                  </a:txBody>
                  <a:tcPr/>
                </a:tc>
              </a:tr>
              <a:tr h="310490">
                <a:tc>
                  <a:txBody>
                    <a:bodyPr/>
                    <a:lstStyle/>
                    <a:p>
                      <a:r>
                        <a:rPr lang="cs-CZ" dirty="0" smtClean="0"/>
                        <a:t>     146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10-11 let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141-146</a:t>
                      </a:r>
                      <a:endParaRPr lang="cs-CZ" dirty="0"/>
                    </a:p>
                  </a:txBody>
                  <a:tcPr/>
                </a:tc>
              </a:tr>
              <a:tr h="310490">
                <a:tc>
                  <a:txBody>
                    <a:bodyPr/>
                    <a:lstStyle/>
                    <a:p>
                      <a:r>
                        <a:rPr lang="cs-CZ" dirty="0" smtClean="0"/>
                        <a:t>     152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11-12 let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147-152</a:t>
                      </a:r>
                      <a:endParaRPr lang="cs-CZ" dirty="0"/>
                    </a:p>
                  </a:txBody>
                  <a:tcPr/>
                </a:tc>
              </a:tr>
              <a:tr h="310490">
                <a:tc>
                  <a:txBody>
                    <a:bodyPr/>
                    <a:lstStyle/>
                    <a:p>
                      <a:r>
                        <a:rPr lang="cs-CZ" dirty="0" smtClean="0"/>
                        <a:t>     164, 172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13-14 let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159-164-172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36881635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TEXTILNÍ ZBOŽÍ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2"/>
                </a:solidFill>
              </a:rPr>
              <a:t>   Velikostní tabulka textilního zboží</a:t>
            </a:r>
          </a:p>
          <a:p>
            <a:pPr marL="0" indent="0">
              <a:buNone/>
            </a:pPr>
            <a:endParaRPr lang="cs-CZ" b="1" dirty="0" smtClean="0">
              <a:solidFill>
                <a:schemeClr val="accent2"/>
              </a:solidFill>
            </a:endParaRPr>
          </a:p>
          <a:p>
            <a:pPr marL="0" indent="0">
              <a:buNone/>
            </a:pPr>
            <a:r>
              <a:rPr lang="cs-CZ" b="1" dirty="0" smtClean="0"/>
              <a:t> </a:t>
            </a:r>
          </a:p>
          <a:p>
            <a:pPr marL="0" indent="0">
              <a:buNone/>
            </a:pPr>
            <a:r>
              <a:rPr lang="cs-CZ" dirty="0" smtClean="0"/>
              <a:t>Odkaz 1) </a:t>
            </a:r>
            <a:endParaRPr lang="cs-CZ" b="1" dirty="0" smtClean="0"/>
          </a:p>
          <a:p>
            <a:r>
              <a:rPr lang="cs-CZ" dirty="0" smtClean="0">
                <a:hlinkClick r:id="rId2"/>
              </a:rPr>
              <a:t>http://www.tabulkavelikosti.cz/</a:t>
            </a:r>
            <a:endParaRPr lang="cs-CZ" dirty="0" smtClean="0"/>
          </a:p>
          <a:p>
            <a:pPr marL="0" indent="0">
              <a:buNone/>
            </a:pPr>
            <a:endParaRPr lang="cs-CZ" b="1" dirty="0"/>
          </a:p>
        </p:txBody>
      </p:sp>
    </p:spTree>
    <p:extLst>
      <p:ext uri="{BB962C8B-B14F-4D97-AF65-F5344CB8AC3E}">
        <p14:creationId xmlns="" xmlns:p14="http://schemas.microsoft.com/office/powerpoint/2010/main" val="17357539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260648"/>
            <a:ext cx="7488832" cy="2232248"/>
          </a:xfrm>
        </p:spPr>
        <p:txBody>
          <a:bodyPr>
            <a:normAutofit/>
          </a:bodyPr>
          <a:lstStyle/>
          <a:p>
            <a:pPr algn="ctr"/>
            <a:r>
              <a:rPr lang="cs-CZ" sz="1800" b="1" i="1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sz="1800" b="1" i="1" dirty="0" smtClean="0">
                <a:latin typeface="Times New Roman" pitchFamily="18" charset="0"/>
                <a:cs typeface="Times New Roman" pitchFamily="18" charset="0"/>
              </a:rPr>
              <a:t>zdroje</a:t>
            </a:r>
            <a:br>
              <a:rPr lang="cs-CZ" sz="1800" b="1" i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800" b="1" i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800" b="1" i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800" b="1" i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800" b="1" i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800" dirty="0" smtClean="0"/>
              <a:t>AUTOR NEUVEDEN. </a:t>
            </a:r>
            <a:r>
              <a:rPr lang="cs-CZ" sz="1800" i="1" dirty="0" smtClean="0"/>
              <a:t>Tabulka velikostí</a:t>
            </a:r>
            <a:r>
              <a:rPr lang="cs-CZ" sz="1800" dirty="0" smtClean="0"/>
              <a:t> [online]. [cit. </a:t>
            </a:r>
            <a:r>
              <a:rPr lang="cs-CZ" sz="1800" dirty="0" smtClean="0"/>
              <a:t>7.12.2012]. </a:t>
            </a:r>
            <a:r>
              <a:rPr lang="cs-CZ" sz="1800" dirty="0" smtClean="0"/>
              <a:t>Dostupný na WWW: http://www.</a:t>
            </a:r>
            <a:r>
              <a:rPr lang="cs-CZ" sz="1800" dirty="0" err="1" smtClean="0"/>
              <a:t>tabulkavelikosti.cz</a:t>
            </a:r>
            <a:r>
              <a:rPr lang="cs-CZ" sz="1800" dirty="0" smtClean="0"/>
              <a:t>/ </a:t>
            </a:r>
            <a:endParaRPr lang="cs-CZ" sz="1800" b="1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3203848" y="3068960"/>
            <a:ext cx="2602632" cy="56207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1800" b="1" i="1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1800" b="1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475656" y="5661249"/>
            <a:ext cx="5510369" cy="276999"/>
          </a:xfrm>
          <a:prstGeom prst="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200" dirty="0"/>
              <a:t>Pokud není uvedeno jinak, použitý materiál je z vlastních zdrojů autora</a:t>
            </a:r>
          </a:p>
        </p:txBody>
      </p:sp>
    </p:spTree>
    <p:extLst>
      <p:ext uri="{BB962C8B-B14F-4D97-AF65-F5344CB8AC3E}">
        <p14:creationId xmlns="" xmlns:p14="http://schemas.microsoft.com/office/powerpoint/2010/main" val="27479988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278</TotalTime>
  <Words>790</Words>
  <Application>Microsoft Office PowerPoint</Application>
  <PresentationFormat>Předvádění na obrazovce (4:3)</PresentationFormat>
  <Paragraphs>369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Arkýř</vt:lpstr>
      <vt:lpstr>Snímek 1</vt:lpstr>
      <vt:lpstr>TEXTILNÍ ZBOŽÍ</vt:lpstr>
      <vt:lpstr>TEXTILNÍ ZBOŽÍ</vt:lpstr>
      <vt:lpstr>TEXTILNÍ ZBOŽÍ</vt:lpstr>
      <vt:lpstr>TEXTILNÍ ZBOŽÍ</vt:lpstr>
      <vt:lpstr>TEXTILNÍ ZBOŽÍ</vt:lpstr>
      <vt:lpstr>TEXTILNÍ ZBOŽÍ</vt:lpstr>
      <vt:lpstr>TEXTILNÍ ZBOŽÍ</vt:lpstr>
      <vt:lpstr>TEXTILNÍ ZBOŽÍ</vt:lpstr>
      <vt:lpstr>TEXTILNÍ ZBOŽÍ</vt:lpstr>
      <vt:lpstr>TEXTILNÍ ZBOŽÍ</vt:lpstr>
      <vt:lpstr>TEXTILNÍ ZBOŽÍ</vt:lpstr>
      <vt:lpstr>Použité zdroje   AUTOR NEUVEDEN. Tabulka velikostí [online]. [cit. 7.12.2012]. Dostupný na WWW: http://www.tabulkavelikosti.cz/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Tony</dc:creator>
  <cp:lastModifiedBy>rodiče</cp:lastModifiedBy>
  <cp:revision>75</cp:revision>
  <dcterms:created xsi:type="dcterms:W3CDTF">2012-04-21T13:49:00Z</dcterms:created>
  <dcterms:modified xsi:type="dcterms:W3CDTF">2014-02-01T06:11:33Z</dcterms:modified>
</cp:coreProperties>
</file>