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1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836ADE-09C4-4C9A-BE2D-39405B1A09D0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D43D96-5B23-4EFE-A22F-7F33C4261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jpeg"/><Relationship Id="rId18" Type="http://schemas.openxmlformats.org/officeDocument/2006/relationships/image" Target="../media/image22.jpeg"/><Relationship Id="rId3" Type="http://schemas.openxmlformats.org/officeDocument/2006/relationships/image" Target="../media/image7.jpeg"/><Relationship Id="rId21" Type="http://schemas.openxmlformats.org/officeDocument/2006/relationships/image" Target="../media/image25.jpeg"/><Relationship Id="rId7" Type="http://schemas.openxmlformats.org/officeDocument/2006/relationships/image" Target="../media/image11.wmf"/><Relationship Id="rId12" Type="http://schemas.openxmlformats.org/officeDocument/2006/relationships/image" Target="../media/image16.jpeg"/><Relationship Id="rId17" Type="http://schemas.openxmlformats.org/officeDocument/2006/relationships/image" Target="../media/image21.jpeg"/><Relationship Id="rId2" Type="http://schemas.openxmlformats.org/officeDocument/2006/relationships/image" Target="../media/image3.jpeg"/><Relationship Id="rId16" Type="http://schemas.openxmlformats.org/officeDocument/2006/relationships/image" Target="../media/image20.jpeg"/><Relationship Id="rId20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5" Type="http://schemas.openxmlformats.org/officeDocument/2006/relationships/image" Target="../media/image19.jpeg"/><Relationship Id="rId10" Type="http://schemas.openxmlformats.org/officeDocument/2006/relationships/image" Target="../media/image14.jpeg"/><Relationship Id="rId19" Type="http://schemas.openxmlformats.org/officeDocument/2006/relationships/image" Target="../media/image23.jpe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242791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cs-CZ" sz="1800" dirty="0" smtClean="0">
                <a:solidFill>
                  <a:schemeClr val="tx1"/>
                </a:solidFill>
              </a:rPr>
              <a:t>Adresa školy:  ZŠ Třeboň, Na Sadech 375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Jméno autora: Mgr. Jana </a:t>
            </a:r>
            <a:r>
              <a:rPr lang="cs-CZ" sz="1800" dirty="0" err="1" smtClean="0">
                <a:solidFill>
                  <a:schemeClr val="tx1"/>
                </a:solidFill>
              </a:rPr>
              <a:t>Písaříková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Název: </a:t>
            </a:r>
            <a:r>
              <a:rPr lang="cs-CZ" sz="1800" dirty="0" smtClean="0">
                <a:solidFill>
                  <a:schemeClr val="tx1"/>
                </a:solidFill>
              </a:rPr>
              <a:t>VY_32_INOVACE_455Nj/9</a:t>
            </a:r>
            <a:r>
              <a:rPr lang="cs-CZ" sz="1800" b="1" i="1" dirty="0" smtClean="0">
                <a:solidFill>
                  <a:schemeClr val="tx1"/>
                </a:solidFill>
              </a:rPr>
              <a:t>       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Číslo projektu: CZ.1.07/1.4.00/21.3807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Téma hodiny: předložky se 3. pádem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Ročník: 9.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Klíčová slova: 3. pád podstatných jmen, osobní zájmena, předložky (3. pád)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Datum tvorby: 5. 8. 2013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48680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Metodické pokyny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200" dirty="0" smtClean="0"/>
              <a:t>Tato prezentace je určena žákům 9.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Slouží jako doplněk učebnice </a:t>
            </a:r>
            <a:r>
              <a:rPr lang="cs-CZ" sz="2200" i="1" dirty="0" smtClean="0"/>
              <a:t>„</a:t>
            </a:r>
            <a:r>
              <a:rPr lang="cs-CZ" sz="2200" i="1" dirty="0" err="1" smtClean="0"/>
              <a:t>Deutsch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mit</a:t>
            </a:r>
            <a:r>
              <a:rPr lang="cs-CZ" sz="2200" i="1" dirty="0" smtClean="0"/>
              <a:t> Max 2“</a:t>
            </a: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Hlavním gramatickým tématem je používání předložek se 3. pádem.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Cílem opakovacích úkolů je procvičení a správné užívání daného gramatického jevu.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Jednotlivá cvičení je možné řešit formou společné i samostatné práce. </a:t>
            </a:r>
            <a:r>
              <a:rPr lang="cs-CZ" sz="22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Úkoly na snímcích 9 a 11 jsou konverzačně zaměřeny, žáci je ale mohou vypracovat i písemně. 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Kromě gramatických jevů procvičují žáci názvy zemí a dopravních prostředků.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3. pád už umíme: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42108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helfe</a:t>
            </a:r>
            <a:r>
              <a:rPr lang="cs-CZ" sz="2400" dirty="0" smtClean="0"/>
              <a:t> </a:t>
            </a:r>
            <a:r>
              <a:rPr lang="cs-CZ" sz="2400" b="1" dirty="0" smtClean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</a:rPr>
              <a:t>der</a:t>
            </a:r>
            <a:r>
              <a:rPr lang="cs-CZ" sz="2400" dirty="0" smtClean="0"/>
              <a:t> </a:t>
            </a:r>
            <a:r>
              <a:rPr lang="cs-CZ" sz="2400" dirty="0" err="1" smtClean="0"/>
              <a:t>Mutter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</a:rPr>
              <a:t>dem</a:t>
            </a:r>
            <a:r>
              <a:rPr lang="cs-CZ" sz="2400" dirty="0" smtClean="0"/>
              <a:t> Vater.</a:t>
            </a:r>
          </a:p>
          <a:p>
            <a:r>
              <a:rPr lang="cs-CZ" sz="2400" dirty="0" err="1" smtClean="0"/>
              <a:t>Kaufst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</a:rPr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Kind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Eis?</a:t>
            </a:r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gebe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</a:rPr>
              <a:t>meinem</a:t>
            </a:r>
            <a:r>
              <a:rPr lang="cs-CZ" sz="2400" dirty="0" smtClean="0"/>
              <a:t> </a:t>
            </a:r>
            <a:r>
              <a:rPr lang="cs-CZ" sz="2400" dirty="0" err="1" smtClean="0"/>
              <a:t>Bruder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CD.</a:t>
            </a:r>
          </a:p>
          <a:p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schenken</a:t>
            </a:r>
            <a:r>
              <a:rPr lang="cs-CZ" sz="2400" dirty="0" smtClean="0"/>
              <a:t> </a:t>
            </a:r>
            <a:r>
              <a:rPr lang="cs-CZ" sz="2400" b="1" dirty="0" smtClean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</a:rPr>
              <a:t>der</a:t>
            </a:r>
            <a:r>
              <a:rPr lang="cs-CZ" sz="2400" dirty="0" smtClean="0"/>
              <a:t> </a:t>
            </a:r>
            <a:r>
              <a:rPr lang="cs-CZ" sz="2400" dirty="0" err="1" smtClean="0"/>
              <a:t>Oma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Blume.</a:t>
            </a:r>
          </a:p>
          <a:p>
            <a:r>
              <a:rPr lang="cs-CZ" sz="2400" dirty="0" smtClean="0"/>
              <a:t>Tom </a:t>
            </a:r>
            <a:r>
              <a:rPr lang="cs-CZ" sz="2400" dirty="0" err="1" smtClean="0"/>
              <a:t>antwortet</a:t>
            </a:r>
            <a:r>
              <a:rPr lang="cs-CZ" sz="2400" dirty="0" smtClean="0"/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</a:rPr>
              <a:t>seinem</a:t>
            </a:r>
            <a:r>
              <a:rPr lang="cs-CZ" sz="2400" dirty="0" smtClean="0"/>
              <a:t> </a:t>
            </a:r>
            <a:r>
              <a:rPr lang="cs-CZ" sz="2400" dirty="0" err="1" smtClean="0"/>
              <a:t>Lehrer</a:t>
            </a:r>
            <a:r>
              <a:rPr lang="cs-CZ" sz="2400" dirty="0" smtClean="0"/>
              <a:t>.</a:t>
            </a:r>
          </a:p>
        </p:txBody>
      </p:sp>
      <p:pic>
        <p:nvPicPr>
          <p:cNvPr id="1026" name="Picture 2" descr="C:\Users\standard\AppData\Local\Microsoft\Windows\Temporary Internet Files\Content.IE5\E3MN2VRV\MM9002835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199" y="3501008"/>
            <a:ext cx="864097" cy="1135671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5616" y="1484784"/>
          <a:ext cx="6696744" cy="1512168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674186"/>
                <a:gridCol w="1674186"/>
                <a:gridCol w="1674186"/>
                <a:gridCol w="1674186"/>
              </a:tblGrid>
              <a:tr h="405839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Mužský rod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Ženský rod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Střední rod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</a:tr>
              <a:tr h="405839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1. pád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DER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DIE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DAS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</a:tr>
              <a:tr h="70049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3. pád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cap="none" spc="0" dirty="0" smtClean="0">
                          <a:ln w="10541" cmpd="sng">
                            <a:solidFill>
                              <a:schemeClr val="accent1">
                                <a:lumMod val="75000"/>
                              </a:schemeClr>
                            </a:solidFill>
                            <a:prstDash val="solid"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DEM,</a:t>
                      </a:r>
                      <a:r>
                        <a:rPr lang="cs-CZ" b="1" cap="none" spc="0" baseline="0" dirty="0" smtClean="0">
                          <a:ln w="10541" cmpd="sng">
                            <a:solidFill>
                              <a:schemeClr val="accent1">
                                <a:lumMod val="75000"/>
                              </a:schemeClr>
                            </a:solidFill>
                            <a:prstDash val="solid"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 EINEM, MEINEM </a:t>
                      </a:r>
                      <a:r>
                        <a:rPr lang="cs-CZ" b="1" cap="none" spc="0" baseline="0" dirty="0" smtClean="0">
                          <a:ln w="10541" cmpd="sng">
                            <a:solidFill>
                              <a:schemeClr val="accent1">
                                <a:lumMod val="75000"/>
                              </a:schemeClr>
                            </a:solidFill>
                            <a:prstDash val="solid"/>
                          </a:ln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</a:rPr>
                        <a:t>...</a:t>
                      </a:r>
                      <a:endParaRPr lang="cs-CZ" b="1" cap="none" spc="0" dirty="0">
                        <a:ln w="10541" cmpd="sng">
                          <a:solidFill>
                            <a:schemeClr val="accent1">
                              <a:lumMod val="75000"/>
                            </a:schemeClr>
                          </a:solidFill>
                          <a:prstDash val="solid"/>
                        </a:ln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cap="none" spc="0" dirty="0" smtClean="0">
                          <a:ln w="10541" cmpd="sng">
                            <a:solidFill>
                              <a:schemeClr val="accent1">
                                <a:lumMod val="75000"/>
                              </a:schemeClr>
                            </a:solidFill>
                            <a:prstDash val="solid"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DER, EINER, MEINER ...</a:t>
                      </a:r>
                      <a:endParaRPr lang="cs-CZ" b="1" cap="none" spc="0" dirty="0">
                        <a:ln w="10541" cmpd="sng">
                          <a:solidFill>
                            <a:schemeClr val="accent1">
                              <a:lumMod val="75000"/>
                            </a:schemeClr>
                          </a:solidFill>
                          <a:prstDash val="solid"/>
                        </a:ln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cap="none" spc="0" dirty="0" smtClean="0">
                          <a:ln w="10541" cmpd="sng">
                            <a:solidFill>
                              <a:schemeClr val="accent1">
                                <a:lumMod val="75000"/>
                              </a:schemeClr>
                            </a:solidFill>
                            <a:prstDash val="solid"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DEM,</a:t>
                      </a:r>
                      <a:r>
                        <a:rPr lang="cs-CZ" b="1" cap="none" spc="0" baseline="0" dirty="0" smtClean="0">
                          <a:ln w="10541" cmpd="sng">
                            <a:solidFill>
                              <a:schemeClr val="accent1">
                                <a:lumMod val="75000"/>
                              </a:schemeClr>
                            </a:solidFill>
                            <a:prstDash val="solid"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 EINEM, MEINEM ...</a:t>
                      </a:r>
                      <a:endParaRPr lang="cs-CZ" b="1" cap="none" spc="0" dirty="0">
                        <a:ln w="10541" cmpd="sng">
                          <a:solidFill>
                            <a:schemeClr val="accent1">
                              <a:lumMod val="75000"/>
                            </a:schemeClr>
                          </a:solidFill>
                          <a:prstDash val="solid"/>
                        </a:ln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3. pádem: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Po těchto předložkách následuje podstatné jméno ve 3. pádu.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2060848"/>
          <a:ext cx="741682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383"/>
                <a:gridCol w="874383"/>
                <a:gridCol w="874383"/>
                <a:gridCol w="874383"/>
                <a:gridCol w="874383"/>
                <a:gridCol w="874383"/>
                <a:gridCol w="874383"/>
                <a:gridCol w="1296141"/>
              </a:tblGrid>
              <a:tr h="370840">
                <a:tc gridSpan="8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Předložky se 3. pádem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aus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bei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mit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nach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von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zu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seit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gegen</a:t>
                      </a:r>
                      <a:r>
                        <a:rPr lang="cs-CZ" b="1" dirty="0" err="1" smtClean="0">
                          <a:latin typeface="Calibri"/>
                        </a:rPr>
                        <a:t>über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u, při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po,</a:t>
                      </a:r>
                      <a:r>
                        <a:rPr lang="cs-CZ" b="1" baseline="0" dirty="0" smtClean="0"/>
                        <a:t> do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od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od </a:t>
                      </a:r>
                      <a:r>
                        <a:rPr lang="cs-CZ" sz="1600" b="1" dirty="0" smtClean="0"/>
                        <a:t>(čas)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naproti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1026" name="Picture 2" descr="C:\Users\standard\AppData\Local\Microsoft\Windows\Temporary Internet Files\Content.IE5\B7C7GSGO\MP9004487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725144"/>
            <a:ext cx="928619" cy="90872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200" dirty="0" err="1" smtClean="0"/>
              <a:t>Er</a:t>
            </a:r>
            <a:r>
              <a:rPr lang="cs-CZ" sz="2200" dirty="0" smtClean="0"/>
              <a:t> </a:t>
            </a:r>
            <a:r>
              <a:rPr lang="cs-CZ" sz="2200" dirty="0" err="1" smtClean="0"/>
              <a:t>geht</a:t>
            </a:r>
            <a:r>
              <a:rPr lang="cs-CZ" sz="2200" dirty="0" smtClean="0"/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aus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der </a:t>
            </a:r>
            <a:r>
              <a:rPr lang="cs-CZ" sz="2200" dirty="0" err="1" smtClean="0"/>
              <a:t>Klasse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Seid</a:t>
            </a:r>
            <a:r>
              <a:rPr lang="cs-CZ" sz="2200" dirty="0" smtClean="0"/>
              <a:t> </a:t>
            </a:r>
            <a:r>
              <a:rPr lang="cs-CZ" sz="2200" dirty="0" err="1" smtClean="0"/>
              <a:t>ihr</a:t>
            </a:r>
            <a:r>
              <a:rPr lang="cs-CZ" sz="2200" dirty="0" smtClean="0"/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bei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der </a:t>
            </a:r>
            <a:r>
              <a:rPr lang="cs-CZ" sz="2200" dirty="0" err="1" smtClean="0"/>
              <a:t>Oma</a:t>
            </a:r>
            <a:r>
              <a:rPr lang="cs-CZ" sz="2200" dirty="0" smtClean="0"/>
              <a:t>?</a:t>
            </a:r>
          </a:p>
          <a:p>
            <a:r>
              <a:rPr lang="cs-CZ" sz="2200" dirty="0" err="1" smtClean="0"/>
              <a:t>Wir</a:t>
            </a:r>
            <a:r>
              <a:rPr lang="cs-CZ" sz="2200" dirty="0" smtClean="0"/>
              <a:t> </a:t>
            </a:r>
            <a:r>
              <a:rPr lang="cs-CZ" sz="2200" dirty="0" err="1" smtClean="0"/>
              <a:t>fahren</a:t>
            </a:r>
            <a:r>
              <a:rPr lang="cs-CZ" sz="2200" dirty="0" smtClean="0"/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mit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dem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200" dirty="0" smtClean="0"/>
              <a:t>Bus.</a:t>
            </a:r>
          </a:p>
          <a:p>
            <a:r>
              <a:rPr lang="cs-CZ" sz="2200" dirty="0" err="1" smtClean="0"/>
              <a:t>Ich</a:t>
            </a:r>
            <a:r>
              <a:rPr lang="cs-CZ" sz="2200" dirty="0" smtClean="0"/>
              <a:t> </a:t>
            </a:r>
            <a:r>
              <a:rPr lang="cs-CZ" sz="2200" dirty="0" err="1" smtClean="0"/>
              <a:t>komme</a:t>
            </a:r>
            <a:r>
              <a:rPr lang="cs-CZ" sz="2200" dirty="0" smtClean="0"/>
              <a:t> 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nach der </a:t>
            </a:r>
            <a:r>
              <a:rPr lang="cs-CZ" sz="2200" dirty="0" smtClean="0"/>
              <a:t>Party.</a:t>
            </a:r>
          </a:p>
          <a:p>
            <a:r>
              <a:rPr lang="cs-CZ" sz="2200" dirty="0" err="1" smtClean="0"/>
              <a:t>Das</a:t>
            </a:r>
            <a:r>
              <a:rPr lang="cs-CZ" sz="2200" dirty="0" smtClean="0"/>
              <a:t> </a:t>
            </a:r>
            <a:r>
              <a:rPr lang="cs-CZ" sz="2200" dirty="0" err="1" smtClean="0"/>
              <a:t>Buch</a:t>
            </a:r>
            <a:r>
              <a:rPr lang="cs-CZ" sz="2200" dirty="0" smtClean="0"/>
              <a:t> </a:t>
            </a:r>
            <a:r>
              <a:rPr lang="cs-CZ" sz="2200" dirty="0" err="1" smtClean="0"/>
              <a:t>habe</a:t>
            </a:r>
            <a:r>
              <a:rPr lang="cs-CZ" sz="2200" dirty="0" smtClean="0"/>
              <a:t> </a:t>
            </a:r>
            <a:r>
              <a:rPr lang="cs-CZ" sz="2200" dirty="0" err="1" smtClean="0"/>
              <a:t>ich</a:t>
            </a:r>
            <a:r>
              <a:rPr lang="cs-CZ" sz="2200" dirty="0" smtClean="0"/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von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meinem</a:t>
            </a:r>
            <a:r>
              <a:rPr lang="cs-CZ" sz="2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dirty="0" err="1" smtClean="0"/>
              <a:t>Opa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Ich</a:t>
            </a:r>
            <a:r>
              <a:rPr lang="cs-CZ" sz="2200" dirty="0" smtClean="0"/>
              <a:t> laufe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dem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200" dirty="0" smtClean="0"/>
              <a:t>Park.</a:t>
            </a:r>
          </a:p>
          <a:p>
            <a:r>
              <a:rPr lang="cs-CZ" sz="2200" dirty="0" err="1" smtClean="0"/>
              <a:t>Ich</a:t>
            </a:r>
            <a:r>
              <a:rPr lang="cs-CZ" sz="2200" dirty="0" smtClean="0"/>
              <a:t> </a:t>
            </a:r>
            <a:r>
              <a:rPr lang="cs-CZ" sz="2200" dirty="0" err="1" smtClean="0"/>
              <a:t>lerne</a:t>
            </a:r>
            <a:r>
              <a:rPr lang="cs-CZ" sz="2200" dirty="0" smtClean="0"/>
              <a:t> </a:t>
            </a:r>
            <a:r>
              <a:rPr lang="cs-CZ" sz="2200" dirty="0" err="1" smtClean="0"/>
              <a:t>Deutsch</a:t>
            </a:r>
            <a:r>
              <a:rPr lang="cs-CZ" sz="2200" dirty="0" smtClean="0"/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seit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dem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200" dirty="0" err="1" smtClean="0"/>
              <a:t>Mai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Ich</a:t>
            </a:r>
            <a:r>
              <a:rPr lang="cs-CZ" sz="2200" dirty="0" smtClean="0"/>
              <a:t> </a:t>
            </a:r>
            <a:r>
              <a:rPr lang="cs-CZ" sz="2200" dirty="0" err="1" smtClean="0"/>
              <a:t>warte</a:t>
            </a:r>
            <a:r>
              <a:rPr lang="cs-CZ" sz="2200" dirty="0" smtClean="0"/>
              <a:t> 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gegen</a:t>
            </a:r>
            <a:r>
              <a:rPr lang="cs-CZ" sz="2200" b="1" dirty="0" err="1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/>
              </a:rPr>
              <a:t>über</a:t>
            </a:r>
            <a:r>
              <a:rPr lang="cs-CZ" sz="22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/>
              </a:rPr>
              <a:t> der </a:t>
            </a:r>
            <a:r>
              <a:rPr lang="cs-CZ" sz="2200" dirty="0" smtClean="0">
                <a:latin typeface="Calibri"/>
              </a:rPr>
              <a:t>Post.</a:t>
            </a:r>
            <a:endParaRPr lang="cs-CZ" sz="2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Jde ze třídy.</a:t>
            </a:r>
          </a:p>
          <a:p>
            <a:r>
              <a:rPr lang="cs-CZ" sz="2200" dirty="0" smtClean="0"/>
              <a:t>Jste u babičky?</a:t>
            </a:r>
          </a:p>
          <a:p>
            <a:r>
              <a:rPr lang="cs-CZ" sz="2200" dirty="0" smtClean="0"/>
              <a:t>Jedeme autobusem.</a:t>
            </a:r>
          </a:p>
          <a:p>
            <a:r>
              <a:rPr lang="cs-CZ" sz="2200" dirty="0" smtClean="0"/>
              <a:t>Přijdu po party.</a:t>
            </a:r>
          </a:p>
          <a:p>
            <a:r>
              <a:rPr lang="cs-CZ" sz="2200" dirty="0" smtClean="0"/>
              <a:t>Tu knihu mám od mého dědy.</a:t>
            </a:r>
          </a:p>
          <a:p>
            <a:endParaRPr lang="cs-CZ" sz="2200" dirty="0" smtClean="0"/>
          </a:p>
          <a:p>
            <a:r>
              <a:rPr lang="cs-CZ" sz="2200" dirty="0" smtClean="0"/>
              <a:t>Běžím k parku.</a:t>
            </a:r>
          </a:p>
          <a:p>
            <a:r>
              <a:rPr lang="cs-CZ" sz="2200" dirty="0" smtClean="0"/>
              <a:t>Od května se učím německy.</a:t>
            </a:r>
          </a:p>
          <a:p>
            <a:endParaRPr lang="cs-CZ" sz="2200" dirty="0" smtClean="0"/>
          </a:p>
          <a:p>
            <a:r>
              <a:rPr lang="cs-CZ" sz="2200" dirty="0" smtClean="0"/>
              <a:t>Počkám naproti poště.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4000" dirty="0" smtClean="0"/>
              <a:t>Splývání se členem určitým: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i="1" dirty="0" smtClean="0"/>
              <a:t>Předložky občas splývají s následujícím členem určitým.</a:t>
            </a:r>
          </a:p>
          <a:p>
            <a:pPr algn="ctr">
              <a:buNone/>
            </a:pPr>
            <a:endParaRPr lang="cs-CZ" sz="3600" i="1" dirty="0" smtClean="0"/>
          </a:p>
          <a:p>
            <a:pPr>
              <a:buNone/>
            </a:pP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Bei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dem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cs-CZ" dirty="0" smtClean="0"/>
              <a:t>Kino 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beim</a:t>
            </a:r>
            <a:r>
              <a:rPr lang="cs-CZ" dirty="0" smtClean="0"/>
              <a:t> Kino  (u kina)</a:t>
            </a:r>
          </a:p>
          <a:p>
            <a:pPr>
              <a:buNone/>
            </a:pP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Von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dem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cs-CZ" dirty="0" smtClean="0"/>
              <a:t>Park   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vom</a:t>
            </a:r>
            <a:r>
              <a:rPr lang="cs-CZ" dirty="0" smtClean="0"/>
              <a:t> Park  (od parku)</a:t>
            </a:r>
          </a:p>
          <a:p>
            <a:pPr>
              <a:buNone/>
            </a:pP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Zu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dem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Theater</a:t>
            </a:r>
            <a:r>
              <a:rPr lang="cs-CZ" dirty="0" smtClean="0"/>
              <a:t> 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zum</a:t>
            </a:r>
            <a:r>
              <a:rPr lang="cs-CZ" dirty="0" smtClean="0"/>
              <a:t> </a:t>
            </a:r>
            <a:r>
              <a:rPr lang="cs-CZ" dirty="0" err="1" smtClean="0"/>
              <a:t>Theater</a:t>
            </a:r>
            <a:r>
              <a:rPr lang="cs-CZ" dirty="0" smtClean="0"/>
              <a:t> (k divadlu)</a:t>
            </a:r>
          </a:p>
          <a:p>
            <a:pPr>
              <a:buNone/>
            </a:pP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Zu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 der </a:t>
            </a:r>
            <a:r>
              <a:rPr lang="cs-CZ" dirty="0" err="1" smtClean="0"/>
              <a:t>Schule</a:t>
            </a:r>
            <a:r>
              <a:rPr lang="cs-CZ" dirty="0" smtClean="0"/>
              <a:t>  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zur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(ke škole)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standard\AppData\Local\Microsoft\Windows\Temporary Internet Files\Content.IE5\UO45GX0D\MM91000107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1924050" cy="94297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1187624" y="836712"/>
            <a:ext cx="1080120" cy="36004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Achtung</a:t>
            </a:r>
            <a:r>
              <a:rPr lang="cs-CZ" dirty="0" smtClean="0">
                <a:solidFill>
                  <a:schemeClr val="tx1"/>
                </a:solidFill>
              </a:rPr>
              <a:t>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131840" y="4221088"/>
            <a:ext cx="504056" cy="288032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915816" y="3645024"/>
            <a:ext cx="504056" cy="288032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347864" y="4797152"/>
            <a:ext cx="504056" cy="288032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059832" y="5373216"/>
            <a:ext cx="504056" cy="288032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Doplňte vhodnou předložku: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spiele</a:t>
            </a:r>
            <a:r>
              <a:rPr lang="cs-CZ" sz="2800" dirty="0" smtClean="0"/>
              <a:t> ....... </a:t>
            </a:r>
            <a:r>
              <a:rPr lang="cs-CZ" sz="2800" dirty="0" err="1" smtClean="0"/>
              <a:t>meinem</a:t>
            </a:r>
            <a:r>
              <a:rPr lang="cs-CZ" sz="2800" dirty="0" smtClean="0"/>
              <a:t> </a:t>
            </a:r>
            <a:r>
              <a:rPr lang="cs-CZ" sz="2800" dirty="0" err="1" smtClean="0"/>
              <a:t>Opa</a:t>
            </a:r>
            <a:r>
              <a:rPr lang="cs-CZ" sz="2800" dirty="0" smtClean="0"/>
              <a:t> </a:t>
            </a:r>
            <a:r>
              <a:rPr lang="cs-CZ" sz="2800" dirty="0" err="1" smtClean="0"/>
              <a:t>Schach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Heute</a:t>
            </a:r>
            <a:r>
              <a:rPr lang="cs-CZ" sz="2800" dirty="0" smtClean="0"/>
              <a:t> </a:t>
            </a:r>
            <a:r>
              <a:rPr lang="cs-CZ" sz="2800" dirty="0" err="1" smtClean="0"/>
              <a:t>schlafen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......... der </a:t>
            </a:r>
            <a:r>
              <a:rPr lang="cs-CZ" sz="2800" dirty="0" err="1" smtClean="0"/>
              <a:t>Tante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komme</a:t>
            </a:r>
            <a:r>
              <a:rPr lang="cs-CZ" sz="2800" dirty="0" smtClean="0"/>
              <a:t> ......... der </a:t>
            </a:r>
            <a:r>
              <a:rPr lang="cs-CZ" sz="2800" dirty="0" err="1" smtClean="0"/>
              <a:t>Schule</a:t>
            </a:r>
            <a:r>
              <a:rPr lang="cs-CZ" sz="2800" dirty="0" smtClean="0"/>
              <a:t> um 14:00.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Unser</a:t>
            </a:r>
            <a:r>
              <a:rPr lang="cs-CZ" sz="2800" dirty="0" smtClean="0"/>
              <a:t> </a:t>
            </a:r>
            <a:r>
              <a:rPr lang="cs-CZ" sz="2800" dirty="0" err="1" smtClean="0"/>
              <a:t>Haus</a:t>
            </a:r>
            <a:r>
              <a:rPr lang="cs-CZ" sz="2800" dirty="0" smtClean="0"/>
              <a:t> </a:t>
            </a:r>
            <a:r>
              <a:rPr lang="cs-CZ" sz="2800" dirty="0" err="1" smtClean="0"/>
              <a:t>steht</a:t>
            </a:r>
            <a:r>
              <a:rPr lang="cs-CZ" sz="2800" dirty="0" smtClean="0"/>
              <a:t> .......... </a:t>
            </a:r>
            <a:r>
              <a:rPr lang="cs-CZ" sz="2800" dirty="0" err="1" smtClean="0"/>
              <a:t>dem</a:t>
            </a:r>
            <a:r>
              <a:rPr lang="cs-CZ" sz="2800" dirty="0" smtClean="0"/>
              <a:t> Park.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Habt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...........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Mittagessen</a:t>
            </a:r>
            <a:r>
              <a:rPr lang="cs-CZ" sz="2800" dirty="0" smtClean="0"/>
              <a:t> </a:t>
            </a:r>
            <a:r>
              <a:rPr lang="cs-CZ" sz="2800" dirty="0" err="1" smtClean="0"/>
              <a:t>noch</a:t>
            </a:r>
            <a:r>
              <a:rPr lang="cs-CZ" sz="2800" dirty="0" smtClean="0"/>
              <a:t> Chemie?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Die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</a:t>
            </a:r>
            <a:r>
              <a:rPr lang="cs-CZ" sz="2800" dirty="0" err="1" smtClean="0"/>
              <a:t>laufen</a:t>
            </a:r>
            <a:r>
              <a:rPr lang="cs-CZ" sz="2800" dirty="0" smtClean="0"/>
              <a:t> ...... der </a:t>
            </a:r>
            <a:r>
              <a:rPr lang="cs-CZ" sz="2800" dirty="0" err="1" smtClean="0"/>
              <a:t>Kirche</a:t>
            </a:r>
            <a:r>
              <a:rPr lang="cs-CZ" sz="2800" dirty="0" smtClean="0"/>
              <a:t> bis ......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Geschäft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M</a:t>
            </a:r>
            <a:r>
              <a:rPr lang="cs-CZ" sz="2800" dirty="0" err="1" smtClean="0">
                <a:latin typeface="Calibri"/>
              </a:rPr>
              <a:t>ädchen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fährt</a:t>
            </a:r>
            <a:r>
              <a:rPr lang="cs-CZ" sz="2800" dirty="0" smtClean="0">
                <a:latin typeface="Calibri"/>
              </a:rPr>
              <a:t> ......... </a:t>
            </a:r>
            <a:r>
              <a:rPr lang="cs-CZ" sz="2800" dirty="0" err="1" smtClean="0">
                <a:latin typeface="Calibri"/>
              </a:rPr>
              <a:t>dem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Zug</a:t>
            </a:r>
            <a:r>
              <a:rPr lang="cs-CZ" sz="2800" dirty="0" smtClean="0">
                <a:latin typeface="Calibri"/>
              </a:rPr>
              <a:t>.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endParaRPr lang="cs-CZ" sz="2800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Možné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spiele</a:t>
            </a:r>
            <a:r>
              <a:rPr lang="cs-CZ" sz="2800" dirty="0" smtClean="0"/>
              <a:t> 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mit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dirty="0" smtClean="0"/>
              <a:t> </a:t>
            </a:r>
            <a:r>
              <a:rPr lang="cs-CZ" sz="2800" dirty="0" err="1" smtClean="0"/>
              <a:t>meinem</a:t>
            </a:r>
            <a:r>
              <a:rPr lang="cs-CZ" sz="2800" dirty="0" smtClean="0"/>
              <a:t> </a:t>
            </a:r>
            <a:r>
              <a:rPr lang="cs-CZ" sz="2800" dirty="0" err="1" smtClean="0"/>
              <a:t>Opa</a:t>
            </a:r>
            <a:r>
              <a:rPr lang="cs-CZ" sz="2800" dirty="0" smtClean="0"/>
              <a:t> </a:t>
            </a:r>
            <a:r>
              <a:rPr lang="cs-CZ" sz="2800" dirty="0" err="1" smtClean="0"/>
              <a:t>Schach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Heute</a:t>
            </a:r>
            <a:r>
              <a:rPr lang="cs-CZ" sz="2800" dirty="0" smtClean="0"/>
              <a:t> </a:t>
            </a:r>
            <a:r>
              <a:rPr lang="cs-CZ" sz="2800" dirty="0" err="1" smtClean="0"/>
              <a:t>schlafen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bei</a:t>
            </a:r>
            <a:r>
              <a:rPr lang="cs-CZ" sz="2800" dirty="0" smtClean="0">
                <a:solidFill>
                  <a:schemeClr val="accent2"/>
                </a:solidFill>
              </a:rPr>
              <a:t> </a:t>
            </a:r>
            <a:r>
              <a:rPr lang="cs-CZ" sz="2800" dirty="0" smtClean="0"/>
              <a:t>der </a:t>
            </a:r>
            <a:r>
              <a:rPr lang="cs-CZ" sz="2800" dirty="0" err="1" smtClean="0"/>
              <a:t>Tante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komme</a:t>
            </a:r>
            <a:r>
              <a:rPr lang="cs-CZ" sz="2800" dirty="0" smtClean="0"/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aus</a:t>
            </a:r>
            <a:r>
              <a:rPr lang="cs-CZ" sz="2800" dirty="0" smtClean="0"/>
              <a:t> der </a:t>
            </a:r>
            <a:r>
              <a:rPr lang="cs-CZ" sz="2800" dirty="0" err="1" smtClean="0"/>
              <a:t>Schule</a:t>
            </a:r>
            <a:r>
              <a:rPr lang="cs-CZ" sz="2800" dirty="0" smtClean="0"/>
              <a:t> um 14:00.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Unser</a:t>
            </a:r>
            <a:r>
              <a:rPr lang="cs-CZ" sz="2800" dirty="0" smtClean="0"/>
              <a:t> </a:t>
            </a:r>
            <a:r>
              <a:rPr lang="cs-CZ" sz="2800" dirty="0" err="1" smtClean="0"/>
              <a:t>Haus</a:t>
            </a:r>
            <a:r>
              <a:rPr lang="cs-CZ" sz="2800" dirty="0" smtClean="0"/>
              <a:t> </a:t>
            </a:r>
            <a:r>
              <a:rPr lang="cs-CZ" sz="2800" dirty="0" err="1" smtClean="0"/>
              <a:t>steht</a:t>
            </a:r>
            <a:r>
              <a:rPr lang="cs-CZ" sz="2800" dirty="0" smtClean="0"/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gegen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über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Park.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Habt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nach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Mittagessen</a:t>
            </a:r>
            <a:r>
              <a:rPr lang="cs-CZ" sz="2800" dirty="0" smtClean="0"/>
              <a:t>  </a:t>
            </a:r>
            <a:r>
              <a:rPr lang="cs-CZ" sz="2800" dirty="0" err="1" smtClean="0"/>
              <a:t>noch</a:t>
            </a:r>
            <a:r>
              <a:rPr lang="cs-CZ" sz="2800" dirty="0" smtClean="0"/>
              <a:t> Chemie?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Die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</a:t>
            </a:r>
            <a:r>
              <a:rPr lang="cs-CZ" sz="2800" dirty="0" err="1" smtClean="0"/>
              <a:t>laufen</a:t>
            </a:r>
            <a:r>
              <a:rPr lang="cs-CZ" sz="2800" dirty="0" smtClean="0"/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800" dirty="0" smtClean="0"/>
              <a:t> der </a:t>
            </a:r>
            <a:r>
              <a:rPr lang="cs-CZ" sz="2800" dirty="0" err="1" smtClean="0"/>
              <a:t>Kirche</a:t>
            </a:r>
            <a:r>
              <a:rPr lang="cs-CZ" sz="2800" dirty="0" smtClean="0"/>
              <a:t> bis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Geschäft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Mädchen</a:t>
            </a:r>
            <a:r>
              <a:rPr lang="cs-CZ" sz="2800" dirty="0" smtClean="0"/>
              <a:t> </a:t>
            </a:r>
            <a:r>
              <a:rPr lang="cs-CZ" sz="2800" dirty="0" err="1" smtClean="0"/>
              <a:t>fährt</a:t>
            </a:r>
            <a:r>
              <a:rPr lang="cs-CZ" sz="2800" dirty="0" smtClean="0"/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Zug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Elipsa 17"/>
          <p:cNvSpPr/>
          <p:nvPr/>
        </p:nvSpPr>
        <p:spPr>
          <a:xfrm>
            <a:off x="2555776" y="1988840"/>
            <a:ext cx="3888432" cy="3744416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>Tvořte věty podle vzoru: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sz="2700" i="1" dirty="0" smtClean="0"/>
              <a:t>Max </a:t>
            </a:r>
            <a:r>
              <a:rPr lang="cs-CZ" sz="2700" i="1" dirty="0" err="1" smtClean="0"/>
              <a:t>f</a:t>
            </a:r>
            <a:r>
              <a:rPr lang="cs-CZ" sz="2700" i="1" dirty="0" err="1" smtClean="0">
                <a:latin typeface="Calibri"/>
              </a:rPr>
              <a:t>ährt</a:t>
            </a:r>
            <a:r>
              <a:rPr lang="cs-CZ" sz="2700" i="1" dirty="0" smtClean="0">
                <a:latin typeface="Calibri"/>
              </a:rPr>
              <a:t> </a:t>
            </a:r>
            <a:r>
              <a:rPr lang="cs-CZ" sz="2700" i="1" u="sng" dirty="0" err="1" smtClean="0">
                <a:latin typeface="Calibri"/>
              </a:rPr>
              <a:t>mit</a:t>
            </a:r>
            <a:r>
              <a:rPr lang="cs-CZ" sz="2700" i="1" u="sng" dirty="0" smtClean="0">
                <a:latin typeface="Calibri"/>
              </a:rPr>
              <a:t> </a:t>
            </a:r>
            <a:r>
              <a:rPr lang="cs-CZ" sz="2700" i="1" u="sng" dirty="0" err="1" smtClean="0">
                <a:latin typeface="Calibri"/>
              </a:rPr>
              <a:t>dem</a:t>
            </a:r>
            <a:r>
              <a:rPr lang="cs-CZ" sz="2700" i="1" u="sng" dirty="0" smtClean="0">
                <a:latin typeface="Calibri"/>
              </a:rPr>
              <a:t> </a:t>
            </a:r>
            <a:r>
              <a:rPr lang="cs-CZ" sz="2700" i="1" dirty="0" smtClean="0">
                <a:latin typeface="Calibri"/>
              </a:rPr>
              <a:t>Bus </a:t>
            </a:r>
            <a:r>
              <a:rPr lang="cs-CZ" sz="2700" i="1" u="sng" dirty="0" smtClean="0">
                <a:latin typeface="Calibri"/>
              </a:rPr>
              <a:t>nach</a:t>
            </a:r>
            <a:r>
              <a:rPr lang="cs-CZ" sz="2700" i="1" dirty="0" smtClean="0">
                <a:latin typeface="Calibri"/>
              </a:rPr>
              <a:t> </a:t>
            </a:r>
            <a:r>
              <a:rPr lang="cs-CZ" sz="2700" i="1" dirty="0" err="1" smtClean="0">
                <a:latin typeface="Calibri"/>
              </a:rPr>
              <a:t>Finnland</a:t>
            </a:r>
            <a:r>
              <a:rPr lang="cs-CZ" sz="2700" i="1" dirty="0" smtClean="0">
                <a:latin typeface="Calibri"/>
              </a:rPr>
              <a:t>.</a:t>
            </a:r>
            <a:r>
              <a:rPr lang="cs-CZ" sz="2700" i="1" dirty="0" smtClean="0"/>
              <a:t> </a:t>
            </a:r>
            <a:endParaRPr lang="cs-CZ" sz="2700" i="1" dirty="0"/>
          </a:p>
        </p:txBody>
      </p:sp>
      <p:sp>
        <p:nvSpPr>
          <p:cNvPr id="4" name="Obdélník 3"/>
          <p:cNvSpPr/>
          <p:nvPr/>
        </p:nvSpPr>
        <p:spPr>
          <a:xfrm>
            <a:off x="4211960" y="3356992"/>
            <a:ext cx="72008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andard\AppData\Local\Microsoft\Windows\Temporary Internet Files\Content.IE5\UO45GX0D\MP900448736[1].jpg"/>
          <p:cNvPicPr>
            <a:picLocks noChangeAspect="1" noChangeArrowheads="1"/>
          </p:cNvPicPr>
          <p:nvPr/>
        </p:nvPicPr>
        <p:blipFill>
          <a:blip r:embed="rId3" cstate="print"/>
          <a:srcRect l="17706" t="6951" r="12090" b="15350"/>
          <a:stretch>
            <a:fillRect/>
          </a:stretch>
        </p:blipFill>
        <p:spPr bwMode="auto">
          <a:xfrm>
            <a:off x="4283968" y="3429000"/>
            <a:ext cx="576064" cy="852575"/>
          </a:xfrm>
          <a:prstGeom prst="rect">
            <a:avLst/>
          </a:prstGeom>
          <a:noFill/>
        </p:spPr>
      </p:pic>
      <p:pic>
        <p:nvPicPr>
          <p:cNvPr id="1027" name="Picture 3" descr="C:\Users\standard\AppData\Local\Microsoft\Windows\Temporary Internet Files\Content.IE5\B7C7GSGO\MC900441736[1].pn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356992"/>
            <a:ext cx="721395" cy="721395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N8BTERDW\MC900382573[1].jpg"/>
          <p:cNvPicPr>
            <a:picLocks noChangeAspect="1" noChangeArrowheads="1"/>
          </p:cNvPicPr>
          <p:nvPr/>
        </p:nvPicPr>
        <p:blipFill>
          <a:blip r:embed="rId5" cstate="print"/>
          <a:srcRect l="10626" t="26375" b="15126"/>
          <a:stretch>
            <a:fillRect/>
          </a:stretch>
        </p:blipFill>
        <p:spPr bwMode="auto">
          <a:xfrm>
            <a:off x="3563888" y="2492896"/>
            <a:ext cx="792088" cy="518454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E3MN2VRV\MM90039571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2420888"/>
            <a:ext cx="764282" cy="649640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UO45GX0D\MC90032093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4581128"/>
            <a:ext cx="1162104" cy="657452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B7C7GSGO\MC90032665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4365104"/>
            <a:ext cx="825107" cy="820904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UO45GX0D\MC900441295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3284984"/>
            <a:ext cx="795536" cy="795536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E3MN2VRV\MP90036268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475656" y="2348880"/>
            <a:ext cx="842433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4" name="Picture 10" descr="C:\Users\standard\AppData\Local\Microsoft\Windows\Temporary Internet Files\Content.IE5\B7C7GSGO\MP90036268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331640" y="2996952"/>
            <a:ext cx="792088" cy="52805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5" name="Picture 11" descr="C:\Users\standard\AppData\Local\Microsoft\Windows\Temporary Internet Files\Content.IE5\UO45GX0D\MP900362785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91680" y="4869160"/>
            <a:ext cx="864096" cy="5368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6" name="Picture 12" descr="C:\Users\standard\AppData\Local\Microsoft\Windows\Temporary Internet Files\Content.IE5\N8BTERDW\MP900362674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1916832"/>
            <a:ext cx="826321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7" name="Picture 13" descr="C:\Users\standard\AppData\Local\Microsoft\Windows\Temporary Internet Files\Content.IE5\E3MN2VRV\MP900362676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115616" y="3717032"/>
            <a:ext cx="757979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8" name="Picture 14" descr="C:\Users\standard\AppData\Local\Microsoft\Windows\Temporary Internet Files\Content.IE5\N8BTERDW\MP900362708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660231" y="2276872"/>
            <a:ext cx="757979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9" name="Picture 15" descr="C:\Users\standard\AppData\Local\Microsoft\Windows\Temporary Internet Files\Content.IE5\E3MN2VRV\MP900362858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051721" y="1916832"/>
            <a:ext cx="792088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40" name="Picture 16" descr="C:\Users\standard\AppData\Local\Microsoft\Windows\Temporary Internet Files\Content.IE5\B7C7GSGO\MP900362838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403648" y="4149080"/>
            <a:ext cx="792088" cy="49505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41" name="Picture 17" descr="C:\Users\standard\AppData\Local\Microsoft\Windows\Temporary Internet Files\Content.IE5\UO45GX0D\MP900362634[1]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804248" y="2996952"/>
            <a:ext cx="853800" cy="4823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42" name="Picture 18" descr="C:\Users\standard\AppData\Local\Microsoft\Windows\Temporary Internet Files\Content.IE5\N8BTERDW\MP900362625[1]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660232" y="3645025"/>
            <a:ext cx="721800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43" name="Picture 19" descr="C:\Users\standard\AppData\Local\Microsoft\Windows\Temporary Internet Files\Content.IE5\E3MN2VRV\MP900362802[1]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164288" y="4077072"/>
            <a:ext cx="748680" cy="499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44" name="Picture 20" descr="C:\Users\standard\AppData\Local\Microsoft\Windows\Temporary Internet Files\Content.IE5\B7C7GSGO\MP900362710[1].jp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6444208" y="4797152"/>
            <a:ext cx="792088" cy="55314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5" y="1556796"/>
          <a:ext cx="8219255" cy="4493484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1643851"/>
                <a:gridCol w="1643851"/>
                <a:gridCol w="1643851"/>
                <a:gridCol w="1643851"/>
                <a:gridCol w="1643851"/>
              </a:tblGrid>
              <a:tr h="374457"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dem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Bus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Gro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  <a:cs typeface="Times New Roman"/>
                        </a:rPr>
                        <a:t>ßbritannien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Deutschland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dem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Fahrrad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Griechenland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Frankreich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dem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Motorrad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Schweden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</a:t>
                      </a:r>
                      <a:r>
                        <a:rPr lang="cs-CZ" dirty="0" err="1" smtClean="0">
                          <a:latin typeface="Calibri"/>
                        </a:rPr>
                        <a:t>ährt</a:t>
                      </a:r>
                      <a:r>
                        <a:rPr lang="cs-CZ" dirty="0" smtClean="0">
                          <a:latin typeface="Calibri"/>
                        </a:rPr>
                        <a:t> </a:t>
                      </a:r>
                      <a:r>
                        <a:rPr lang="cs-CZ" dirty="0" err="1" smtClean="0">
                          <a:latin typeface="Calibri"/>
                        </a:rPr>
                        <a:t>mit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Norwegen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row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dem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Zug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row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Finnland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Italien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dem</a:t>
                      </a:r>
                      <a:r>
                        <a:rPr lang="cs-CZ" dirty="0" smtClean="0"/>
                        <a:t> Moped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Kanada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Brasilien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dem</a:t>
                      </a:r>
                      <a:r>
                        <a:rPr lang="cs-CZ" dirty="0" smtClean="0"/>
                        <a:t> Auto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Portugal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7445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Japan</a:t>
                      </a:r>
                      <a:endParaRPr lang="cs-CZ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Tvořte věty podle vzoru: </a:t>
            </a:r>
            <a:br>
              <a:rPr lang="cs-CZ" dirty="0" smtClean="0"/>
            </a:br>
            <a:r>
              <a:rPr lang="cs-CZ" sz="1800" dirty="0" smtClean="0"/>
              <a:t>„</a:t>
            </a:r>
            <a:r>
              <a:rPr lang="cs-CZ" sz="1800" dirty="0" err="1" smtClean="0"/>
              <a:t>Ich</a:t>
            </a:r>
            <a:r>
              <a:rPr lang="cs-CZ" sz="1800" dirty="0" smtClean="0"/>
              <a:t> laufe </a:t>
            </a:r>
            <a:r>
              <a:rPr lang="cs-CZ" sz="1800" dirty="0" err="1" smtClean="0"/>
              <a:t>von</a:t>
            </a:r>
            <a:r>
              <a:rPr lang="cs-CZ" sz="1800" dirty="0" smtClean="0"/>
              <a:t> </a:t>
            </a:r>
            <a:r>
              <a:rPr lang="cs-CZ" sz="1800" dirty="0" err="1" smtClean="0"/>
              <a:t>dem</a:t>
            </a:r>
            <a:r>
              <a:rPr lang="cs-CZ" sz="1800" dirty="0" smtClean="0"/>
              <a:t> (</a:t>
            </a:r>
            <a:r>
              <a:rPr lang="cs-CZ" sz="1800" dirty="0" err="1" smtClean="0"/>
              <a:t>vom</a:t>
            </a:r>
            <a:r>
              <a:rPr lang="cs-CZ" sz="1800" dirty="0" smtClean="0"/>
              <a:t>) </a:t>
            </a:r>
            <a:r>
              <a:rPr lang="cs-CZ" sz="1800" dirty="0" err="1" smtClean="0"/>
              <a:t>Haus</a:t>
            </a:r>
            <a:r>
              <a:rPr lang="cs-CZ" sz="1800" dirty="0" smtClean="0"/>
              <a:t> bis </a:t>
            </a:r>
            <a:r>
              <a:rPr lang="cs-CZ" sz="1800" dirty="0" err="1" smtClean="0"/>
              <a:t>zu</a:t>
            </a:r>
            <a:r>
              <a:rPr lang="cs-CZ" sz="1800" dirty="0" smtClean="0"/>
              <a:t> </a:t>
            </a:r>
            <a:r>
              <a:rPr lang="cs-CZ" sz="1800" dirty="0" err="1" smtClean="0"/>
              <a:t>dem</a:t>
            </a:r>
            <a:r>
              <a:rPr lang="cs-CZ" sz="1800" dirty="0" smtClean="0"/>
              <a:t> (</a:t>
            </a:r>
            <a:r>
              <a:rPr lang="cs-CZ" sz="1800" dirty="0" err="1" smtClean="0"/>
              <a:t>zum</a:t>
            </a:r>
            <a:r>
              <a:rPr lang="cs-CZ" sz="1800" dirty="0" smtClean="0"/>
              <a:t>) Kino.“</a:t>
            </a:r>
            <a:endParaRPr lang="cs-CZ" sz="1800" dirty="0"/>
          </a:p>
        </p:txBody>
      </p:sp>
      <p:pic>
        <p:nvPicPr>
          <p:cNvPr id="1031" name="Picture 7" descr="C:\Users\standard\AppData\Local\Microsoft\Windows\Temporary Internet Files\Content.IE5\UO45GX0D\MM90028303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924944"/>
            <a:ext cx="1008112" cy="1008112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N8BTERDW\MC9004151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772816"/>
            <a:ext cx="1028323" cy="8449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8" name="Volný tvar 37"/>
          <p:cNvSpPr/>
          <p:nvPr/>
        </p:nvSpPr>
        <p:spPr>
          <a:xfrm>
            <a:off x="1475656" y="1988840"/>
            <a:ext cx="5982208" cy="3751072"/>
          </a:xfrm>
          <a:custGeom>
            <a:avLst/>
            <a:gdLst>
              <a:gd name="connsiteX0" fmla="*/ 690880 w 5982208"/>
              <a:gd name="connsiteY0" fmla="*/ 136144 h 3751072"/>
              <a:gd name="connsiteX1" fmla="*/ 1519936 w 5982208"/>
              <a:gd name="connsiteY1" fmla="*/ 209296 h 3751072"/>
              <a:gd name="connsiteX2" fmla="*/ 2470912 w 5982208"/>
              <a:gd name="connsiteY2" fmla="*/ 14224 h 3751072"/>
              <a:gd name="connsiteX3" fmla="*/ 3360928 w 5982208"/>
              <a:gd name="connsiteY3" fmla="*/ 294640 h 3751072"/>
              <a:gd name="connsiteX4" fmla="*/ 4177792 w 5982208"/>
              <a:gd name="connsiteY4" fmla="*/ 221488 h 3751072"/>
              <a:gd name="connsiteX5" fmla="*/ 5482336 w 5982208"/>
              <a:gd name="connsiteY5" fmla="*/ 258064 h 3751072"/>
              <a:gd name="connsiteX6" fmla="*/ 4909312 w 5982208"/>
              <a:gd name="connsiteY6" fmla="*/ 1135888 h 3751072"/>
              <a:gd name="connsiteX7" fmla="*/ 4909312 w 5982208"/>
              <a:gd name="connsiteY7" fmla="*/ 1574800 h 3751072"/>
              <a:gd name="connsiteX8" fmla="*/ 5823712 w 5982208"/>
              <a:gd name="connsiteY8" fmla="*/ 1733296 h 3751072"/>
              <a:gd name="connsiteX9" fmla="*/ 5860288 w 5982208"/>
              <a:gd name="connsiteY9" fmla="*/ 2976880 h 3751072"/>
              <a:gd name="connsiteX10" fmla="*/ 5153152 w 5982208"/>
              <a:gd name="connsiteY10" fmla="*/ 3013456 h 3751072"/>
              <a:gd name="connsiteX11" fmla="*/ 3799840 w 5982208"/>
              <a:gd name="connsiteY11" fmla="*/ 3025648 h 3751072"/>
              <a:gd name="connsiteX12" fmla="*/ 2678176 w 5982208"/>
              <a:gd name="connsiteY12" fmla="*/ 2391664 h 3751072"/>
              <a:gd name="connsiteX13" fmla="*/ 2068576 w 5982208"/>
              <a:gd name="connsiteY13" fmla="*/ 3379216 h 3751072"/>
              <a:gd name="connsiteX14" fmla="*/ 1190752 w 5982208"/>
              <a:gd name="connsiteY14" fmla="*/ 3281680 h 3751072"/>
              <a:gd name="connsiteX15" fmla="*/ 300736 w 5982208"/>
              <a:gd name="connsiteY15" fmla="*/ 3659632 h 3751072"/>
              <a:gd name="connsiteX16" fmla="*/ 105664 w 5982208"/>
              <a:gd name="connsiteY16" fmla="*/ 2733040 h 3751072"/>
              <a:gd name="connsiteX17" fmla="*/ 934720 w 5982208"/>
              <a:gd name="connsiteY17" fmla="*/ 2391664 h 3751072"/>
              <a:gd name="connsiteX18" fmla="*/ 1690624 w 5982208"/>
              <a:gd name="connsiteY18" fmla="*/ 1538224 h 3751072"/>
              <a:gd name="connsiteX19" fmla="*/ 1337056 w 5982208"/>
              <a:gd name="connsiteY19" fmla="*/ 1087120 h 3751072"/>
              <a:gd name="connsiteX20" fmla="*/ 264160 w 5982208"/>
              <a:gd name="connsiteY20" fmla="*/ 1233424 h 3751072"/>
              <a:gd name="connsiteX21" fmla="*/ 32512 w 5982208"/>
              <a:gd name="connsiteY21" fmla="*/ 709168 h 3751072"/>
              <a:gd name="connsiteX22" fmla="*/ 32512 w 5982208"/>
              <a:gd name="connsiteY22" fmla="*/ 709168 h 3751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982208" h="3751072">
                <a:moveTo>
                  <a:pt x="690880" y="136144"/>
                </a:moveTo>
                <a:cubicBezTo>
                  <a:pt x="957072" y="182880"/>
                  <a:pt x="1223264" y="229616"/>
                  <a:pt x="1519936" y="209296"/>
                </a:cubicBezTo>
                <a:cubicBezTo>
                  <a:pt x="1816608" y="188976"/>
                  <a:pt x="2164080" y="0"/>
                  <a:pt x="2470912" y="14224"/>
                </a:cubicBezTo>
                <a:cubicBezTo>
                  <a:pt x="2777744" y="28448"/>
                  <a:pt x="3076448" y="260096"/>
                  <a:pt x="3360928" y="294640"/>
                </a:cubicBezTo>
                <a:cubicBezTo>
                  <a:pt x="3645408" y="329184"/>
                  <a:pt x="3824224" y="227584"/>
                  <a:pt x="4177792" y="221488"/>
                </a:cubicBezTo>
                <a:cubicBezTo>
                  <a:pt x="4531360" y="215392"/>
                  <a:pt x="5360416" y="105664"/>
                  <a:pt x="5482336" y="258064"/>
                </a:cubicBezTo>
                <a:cubicBezTo>
                  <a:pt x="5604256" y="410464"/>
                  <a:pt x="5004816" y="916432"/>
                  <a:pt x="4909312" y="1135888"/>
                </a:cubicBezTo>
                <a:cubicBezTo>
                  <a:pt x="4813808" y="1355344"/>
                  <a:pt x="4756912" y="1475232"/>
                  <a:pt x="4909312" y="1574800"/>
                </a:cubicBezTo>
                <a:cubicBezTo>
                  <a:pt x="5061712" y="1674368"/>
                  <a:pt x="5665216" y="1499616"/>
                  <a:pt x="5823712" y="1733296"/>
                </a:cubicBezTo>
                <a:cubicBezTo>
                  <a:pt x="5982208" y="1966976"/>
                  <a:pt x="5972048" y="2763520"/>
                  <a:pt x="5860288" y="2976880"/>
                </a:cubicBezTo>
                <a:cubicBezTo>
                  <a:pt x="5748528" y="3190240"/>
                  <a:pt x="5496560" y="3005328"/>
                  <a:pt x="5153152" y="3013456"/>
                </a:cubicBezTo>
                <a:cubicBezTo>
                  <a:pt x="4809744" y="3021584"/>
                  <a:pt x="4212336" y="3129280"/>
                  <a:pt x="3799840" y="3025648"/>
                </a:cubicBezTo>
                <a:cubicBezTo>
                  <a:pt x="3387344" y="2922016"/>
                  <a:pt x="2966720" y="2332736"/>
                  <a:pt x="2678176" y="2391664"/>
                </a:cubicBezTo>
                <a:cubicBezTo>
                  <a:pt x="2389632" y="2450592"/>
                  <a:pt x="2316480" y="3230880"/>
                  <a:pt x="2068576" y="3379216"/>
                </a:cubicBezTo>
                <a:cubicBezTo>
                  <a:pt x="1820672" y="3527552"/>
                  <a:pt x="1485392" y="3234944"/>
                  <a:pt x="1190752" y="3281680"/>
                </a:cubicBezTo>
                <a:cubicBezTo>
                  <a:pt x="896112" y="3328416"/>
                  <a:pt x="481584" y="3751072"/>
                  <a:pt x="300736" y="3659632"/>
                </a:cubicBezTo>
                <a:cubicBezTo>
                  <a:pt x="119888" y="3568192"/>
                  <a:pt x="0" y="2944368"/>
                  <a:pt x="105664" y="2733040"/>
                </a:cubicBezTo>
                <a:cubicBezTo>
                  <a:pt x="211328" y="2521712"/>
                  <a:pt x="670560" y="2590800"/>
                  <a:pt x="934720" y="2391664"/>
                </a:cubicBezTo>
                <a:cubicBezTo>
                  <a:pt x="1198880" y="2192528"/>
                  <a:pt x="1623568" y="1755648"/>
                  <a:pt x="1690624" y="1538224"/>
                </a:cubicBezTo>
                <a:cubicBezTo>
                  <a:pt x="1757680" y="1320800"/>
                  <a:pt x="1574800" y="1137920"/>
                  <a:pt x="1337056" y="1087120"/>
                </a:cubicBezTo>
                <a:cubicBezTo>
                  <a:pt x="1099312" y="1036320"/>
                  <a:pt x="481584" y="1296416"/>
                  <a:pt x="264160" y="1233424"/>
                </a:cubicBezTo>
                <a:cubicBezTo>
                  <a:pt x="46736" y="1170432"/>
                  <a:pt x="32512" y="709168"/>
                  <a:pt x="32512" y="709168"/>
                </a:cubicBezTo>
                <a:lnTo>
                  <a:pt x="32512" y="709168"/>
                </a:ln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9" name="Picture 15" descr="C:\Users\standard\AppData\Local\Microsoft\Windows\Temporary Internet Files\Content.IE5\E3MN2VRV\MC9000603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5" y="1700808"/>
            <a:ext cx="857651" cy="8640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3" name="Picture 9" descr="C:\Users\standard\AppData\Local\Microsoft\Windows\Temporary Internet Files\Content.IE5\E3MN2VRV\MC9004341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844824"/>
            <a:ext cx="1080120" cy="7425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4" name="Picture 10" descr="C:\Users\standard\AppData\Local\Microsoft\Windows\Temporary Internet Files\Content.IE5\B7C7GSGO\MC90035131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2996952"/>
            <a:ext cx="792088" cy="9741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0" name="Picture 6" descr="C:\Users\standard\AppData\Local\Microsoft\Windows\Temporary Internet Files\Content.IE5\E3MN2VRV\MC9003103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437112"/>
            <a:ext cx="797912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42" name="Picture 18" descr="C:\Users\standard\AppData\Local\Microsoft\Windows\Temporary Internet Files\Content.IE5\E3MN2VRV\MC90035209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4365104"/>
            <a:ext cx="1152127" cy="92170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6" name="Picture 2" descr="C:\Users\standard\AppData\Local\Microsoft\Windows\Temporary Internet Files\Content.IE5\E3MN2VRV\MC900157759[1].wmf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4797152"/>
            <a:ext cx="864096" cy="8645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45" name="Picture 21" descr="C:\Users\standard\AppData\Local\Microsoft\Windows\Temporary Internet Files\Content.IE5\E3MN2VRV\MC90008929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259632" y="4005064"/>
            <a:ext cx="1128595" cy="8402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6" name="Picture 12" descr="C:\Users\standard\AppData\Local\Microsoft\Windows\Temporary Internet Files\Content.IE5\UO45GX0D\MC90042628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483768" y="2708920"/>
            <a:ext cx="1153397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0" name="Rovnoramenný trojúhelník 39"/>
          <p:cNvSpPr/>
          <p:nvPr/>
        </p:nvSpPr>
        <p:spPr>
          <a:xfrm rot="10800000" flipV="1">
            <a:off x="1475656" y="2564904"/>
            <a:ext cx="144016" cy="1440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 rot="5400000">
            <a:off x="2987824" y="2132856"/>
            <a:ext cx="144016" cy="1440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 rot="5400000">
            <a:off x="5724128" y="2132856"/>
            <a:ext cx="144016" cy="1440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 rot="10800000">
            <a:off x="7308304" y="3933056"/>
            <a:ext cx="144016" cy="1440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 rot="16200000" flipH="1">
            <a:off x="6084168" y="4941168"/>
            <a:ext cx="144016" cy="1440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2987824" y="3573016"/>
            <a:ext cx="144016" cy="1440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1475656" y="5085184"/>
            <a:ext cx="144016" cy="1440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 rot="10800000">
            <a:off x="3851920" y="4581128"/>
            <a:ext cx="144016" cy="1440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2123728" y="2060848"/>
            <a:ext cx="144016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475656" y="4149080"/>
            <a:ext cx="504056" cy="1440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KINO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004048" y="4581128"/>
            <a:ext cx="576064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50" dirty="0" smtClean="0">
                <a:solidFill>
                  <a:schemeClr val="tx1"/>
                </a:solidFill>
              </a:rPr>
              <a:t>HOTEL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der </a:t>
            </a:r>
            <a:r>
              <a:rPr lang="cs-CZ" sz="2400" dirty="0" err="1" smtClean="0"/>
              <a:t>Burg</a:t>
            </a:r>
            <a:r>
              <a:rPr lang="cs-CZ" sz="2400" dirty="0" smtClean="0"/>
              <a:t>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Parkplatz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Parkplatz</a:t>
            </a:r>
            <a:r>
              <a:rPr lang="cs-CZ" sz="2400" dirty="0" smtClean="0"/>
              <a:t>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smtClean="0"/>
              <a:t>Stadion.</a:t>
            </a:r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smtClean="0"/>
              <a:t>Stadion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Wald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Wald</a:t>
            </a:r>
            <a:r>
              <a:rPr lang="cs-CZ" sz="2400" dirty="0" smtClean="0"/>
              <a:t>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der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zur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Kirche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der </a:t>
            </a:r>
            <a:r>
              <a:rPr lang="cs-CZ" sz="2400" dirty="0" err="1" smtClean="0"/>
              <a:t>Kirche</a:t>
            </a:r>
            <a:r>
              <a:rPr lang="cs-CZ" sz="2400" dirty="0" smtClean="0"/>
              <a:t>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</a:t>
            </a:r>
            <a:r>
              <a:rPr lang="cs-CZ" sz="2400" dirty="0" smtClean="0"/>
              <a:t>Hotel.</a:t>
            </a:r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smtClean="0"/>
              <a:t>Hotel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der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zur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Br</a:t>
            </a:r>
            <a:r>
              <a:rPr lang="cs-CZ" sz="2400" dirty="0" err="1" smtClean="0">
                <a:latin typeface="Calibri"/>
              </a:rPr>
              <a:t>ücke</a:t>
            </a:r>
            <a:r>
              <a:rPr lang="cs-CZ" sz="2400" dirty="0" smtClean="0">
                <a:latin typeface="Calibri"/>
              </a:rPr>
              <a:t>.</a:t>
            </a:r>
            <a:endParaRPr lang="cs-CZ" sz="2400" dirty="0" smtClean="0"/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der</a:t>
            </a:r>
            <a:r>
              <a:rPr lang="cs-CZ" sz="2400" dirty="0" smtClean="0"/>
              <a:t> </a:t>
            </a:r>
            <a:r>
              <a:rPr lang="cs-CZ" sz="2400" dirty="0" err="1" smtClean="0"/>
              <a:t>Br</a:t>
            </a:r>
            <a:r>
              <a:rPr lang="cs-CZ" sz="2400" dirty="0" err="1" smtClean="0">
                <a:latin typeface="Calibri"/>
              </a:rPr>
              <a:t>ücke</a:t>
            </a:r>
            <a:r>
              <a:rPr lang="cs-CZ" sz="2400" dirty="0" smtClean="0">
                <a:latin typeface="Calibri"/>
              </a:rPr>
              <a:t>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zum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)</a:t>
            </a:r>
            <a:r>
              <a:rPr lang="cs-CZ" sz="2400" dirty="0" smtClean="0">
                <a:latin typeface="Calibri"/>
              </a:rPr>
              <a:t> Kino.</a:t>
            </a:r>
            <a:endParaRPr lang="cs-CZ" sz="2400" dirty="0" smtClean="0"/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smtClean="0"/>
              <a:t>Kino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Fluss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laufe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von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vom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Fluss</a:t>
            </a:r>
            <a:r>
              <a:rPr lang="cs-CZ" sz="2400" dirty="0" smtClean="0"/>
              <a:t> bis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der (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zur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 </a:t>
            </a:r>
            <a:r>
              <a:rPr lang="cs-CZ" sz="2400" dirty="0" err="1" smtClean="0"/>
              <a:t>Burg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Ztracená slova</a:t>
            </a:r>
            <a:br>
              <a:rPr lang="cs-CZ" dirty="0" smtClean="0"/>
            </a:br>
            <a:r>
              <a:rPr lang="cs-CZ" sz="3600" dirty="0" smtClean="0"/>
              <a:t>Doplňte nečitelné části překladů: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Aus</a:t>
            </a:r>
            <a:r>
              <a:rPr lang="cs-CZ" dirty="0" smtClean="0"/>
              <a:t>             </a:t>
            </a:r>
            <a:r>
              <a:rPr lang="cs-CZ" dirty="0" err="1" smtClean="0"/>
              <a:t>Bahnhof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        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Fr</a:t>
            </a:r>
            <a:r>
              <a:rPr lang="cs-CZ" dirty="0" err="1" smtClean="0">
                <a:latin typeface="Calibri"/>
              </a:rPr>
              <a:t>ühstück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Calibri"/>
              </a:rPr>
              <a:t>Zur</a:t>
            </a:r>
            <a:r>
              <a:rPr lang="cs-CZ" dirty="0" smtClean="0">
                <a:latin typeface="Calibri"/>
              </a:rPr>
              <a:t>             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Calibri"/>
              </a:rPr>
              <a:t>Gegenüber</a:t>
            </a:r>
            <a:r>
              <a:rPr lang="cs-CZ" dirty="0" smtClean="0">
                <a:latin typeface="Calibri"/>
              </a:rPr>
              <a:t>            Park.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Calibri"/>
              </a:rPr>
              <a:t>          der </a:t>
            </a:r>
            <a:r>
              <a:rPr lang="cs-CZ" dirty="0" err="1" smtClean="0">
                <a:latin typeface="Calibri"/>
              </a:rPr>
              <a:t>Schwester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Calibri"/>
              </a:rPr>
              <a:t>Bei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meinem</a:t>
            </a:r>
            <a:r>
              <a:rPr lang="cs-CZ" dirty="0" smtClean="0">
                <a:latin typeface="Calibri"/>
              </a:rPr>
              <a:t>             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Calibri"/>
              </a:rPr>
              <a:t>             </a:t>
            </a:r>
            <a:r>
              <a:rPr lang="cs-CZ" dirty="0" err="1" smtClean="0">
                <a:latin typeface="Calibri"/>
              </a:rPr>
              <a:t>dem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Konzert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Calibri"/>
              </a:rPr>
              <a:t>Von</a:t>
            </a:r>
            <a:r>
              <a:rPr lang="cs-CZ" dirty="0" smtClean="0">
                <a:latin typeface="Calibri"/>
              </a:rPr>
              <a:t>               </a:t>
            </a:r>
            <a:r>
              <a:rPr lang="cs-CZ" dirty="0" err="1" smtClean="0">
                <a:latin typeface="Calibri"/>
              </a:rPr>
              <a:t>Schule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               nádraží.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              . 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poště.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             parku.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 sestrou.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              mého dědy.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 koncertě.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                 .</a:t>
            </a:r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>
            <a:off x="1835696" y="1628800"/>
            <a:ext cx="648072" cy="504056"/>
          </a:xfrm>
          <a:prstGeom prst="irregularSeal1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1043608" y="2132856"/>
            <a:ext cx="648072" cy="504056"/>
          </a:xfrm>
          <a:prstGeom prst="irregularSeal1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1763688" y="2636912"/>
            <a:ext cx="648072" cy="504056"/>
          </a:xfrm>
          <a:prstGeom prst="irregularSeal1">
            <a:avLst/>
          </a:prstGeom>
          <a:solidFill>
            <a:srgbClr val="00B0F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2771800" y="3140968"/>
            <a:ext cx="648072" cy="504056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1115616" y="3645024"/>
            <a:ext cx="648072" cy="504056"/>
          </a:xfrm>
          <a:prstGeom prst="irregularSeal1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2987824" y="4221088"/>
            <a:ext cx="648072" cy="504056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1 10"/>
          <p:cNvSpPr/>
          <p:nvPr/>
        </p:nvSpPr>
        <p:spPr>
          <a:xfrm>
            <a:off x="1259632" y="4725144"/>
            <a:ext cx="648072" cy="504056"/>
          </a:xfrm>
          <a:prstGeom prst="irregularSeal1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1979712" y="5229200"/>
            <a:ext cx="648072" cy="504056"/>
          </a:xfrm>
          <a:prstGeom prst="irregularSeal1">
            <a:avLst/>
          </a:prstGeom>
          <a:solidFill>
            <a:srgbClr val="00B05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5508104" y="1628800"/>
            <a:ext cx="648072" cy="504056"/>
          </a:xfrm>
          <a:prstGeom prst="irregularSeal1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1 13"/>
          <p:cNvSpPr/>
          <p:nvPr/>
        </p:nvSpPr>
        <p:spPr>
          <a:xfrm>
            <a:off x="5940152" y="2132856"/>
            <a:ext cx="648072" cy="504056"/>
          </a:xfrm>
          <a:prstGeom prst="irregularSeal1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1 14"/>
          <p:cNvSpPr/>
          <p:nvPr/>
        </p:nvSpPr>
        <p:spPr>
          <a:xfrm>
            <a:off x="5436096" y="3140968"/>
            <a:ext cx="648072" cy="504056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buch 1 15"/>
          <p:cNvSpPr/>
          <p:nvPr/>
        </p:nvSpPr>
        <p:spPr>
          <a:xfrm>
            <a:off x="5508104" y="4149080"/>
            <a:ext cx="648072" cy="504056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buch 1 16"/>
          <p:cNvSpPr/>
          <p:nvPr/>
        </p:nvSpPr>
        <p:spPr>
          <a:xfrm>
            <a:off x="6084168" y="5229200"/>
            <a:ext cx="648072" cy="504056"/>
          </a:xfrm>
          <a:prstGeom prst="irregularSeal1">
            <a:avLst/>
          </a:prstGeom>
          <a:solidFill>
            <a:srgbClr val="00B05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</a:t>
            </a:r>
            <a:r>
              <a:rPr lang="cs-CZ" dirty="0" smtClean="0"/>
              <a:t> nádraží.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snídani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poště.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Naproti</a:t>
            </a:r>
            <a:r>
              <a:rPr lang="cs-CZ" dirty="0" smtClean="0"/>
              <a:t> parku.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 sestrou.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</a:t>
            </a:r>
            <a:r>
              <a:rPr lang="cs-CZ" dirty="0" smtClean="0"/>
              <a:t> mého dědy.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 koncertě.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školy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dem</a:t>
            </a:r>
            <a:r>
              <a:rPr lang="cs-CZ" dirty="0" smtClean="0"/>
              <a:t> </a:t>
            </a:r>
            <a:r>
              <a:rPr lang="cs-CZ" dirty="0" err="1" smtClean="0"/>
              <a:t>Bahnhof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Nach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Fr</a:t>
            </a:r>
            <a:r>
              <a:rPr lang="cs-CZ" dirty="0" err="1" smtClean="0">
                <a:latin typeface="Calibri"/>
              </a:rPr>
              <a:t>ühstück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Calibri"/>
              </a:rPr>
              <a:t>Zur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Post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Calibri"/>
              </a:rPr>
              <a:t>Gegenüber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dem</a:t>
            </a:r>
            <a:r>
              <a:rPr lang="cs-CZ" dirty="0" smtClean="0">
                <a:latin typeface="Calibri"/>
              </a:rPr>
              <a:t> Park.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Mit</a:t>
            </a:r>
            <a:r>
              <a:rPr lang="cs-CZ" dirty="0" smtClean="0">
                <a:latin typeface="Calibri"/>
              </a:rPr>
              <a:t> der </a:t>
            </a:r>
            <a:r>
              <a:rPr lang="cs-CZ" dirty="0" err="1" smtClean="0">
                <a:latin typeface="Calibri"/>
              </a:rPr>
              <a:t>Schwester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Calibri"/>
              </a:rPr>
              <a:t>Bei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meinem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Opa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Nach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dem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Konzert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Calibri"/>
              </a:rPr>
              <a:t>Von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der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Schule</a:t>
            </a:r>
            <a:r>
              <a:rPr lang="cs-CZ" dirty="0" smtClean="0">
                <a:latin typeface="Calibri"/>
              </a:rPr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Pro bystré hlavy: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/>
              <a:t>Předložky používáme také např. ve spojení s osobními zájmeny.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000" i="1" dirty="0" smtClean="0"/>
              <a:t>Se mnou - </a:t>
            </a:r>
            <a:r>
              <a:rPr lang="cs-CZ" sz="2000" i="1" dirty="0" err="1" smtClean="0"/>
              <a:t>mit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mir</a:t>
            </a:r>
            <a:r>
              <a:rPr lang="cs-CZ" sz="2000" i="1" dirty="0" smtClean="0"/>
              <a:t>.                                     K Vám - </a:t>
            </a:r>
            <a:r>
              <a:rPr lang="cs-CZ" sz="2000" i="1" dirty="0" err="1" smtClean="0"/>
              <a:t>zu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Ihnen</a:t>
            </a:r>
            <a:r>
              <a:rPr lang="cs-CZ" sz="2000" i="1" dirty="0" smtClean="0"/>
              <a:t>.</a:t>
            </a:r>
          </a:p>
          <a:p>
            <a:pPr>
              <a:buNone/>
            </a:pPr>
            <a:r>
              <a:rPr lang="cs-CZ" sz="2000" i="1" dirty="0" smtClean="0"/>
              <a:t>Od tebe - </a:t>
            </a:r>
            <a:r>
              <a:rPr lang="cs-CZ" sz="2000" i="1" dirty="0" err="1" smtClean="0"/>
              <a:t>von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dir</a:t>
            </a:r>
            <a:r>
              <a:rPr lang="cs-CZ" sz="2000" i="1" dirty="0" smtClean="0"/>
              <a:t>.                                       K nim - </a:t>
            </a:r>
            <a:r>
              <a:rPr lang="cs-CZ" sz="2000" i="1" dirty="0" err="1" smtClean="0"/>
              <a:t>zu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ihnen</a:t>
            </a:r>
            <a:r>
              <a:rPr lang="cs-CZ" sz="2000" i="1" dirty="0" smtClean="0"/>
              <a:t>. </a:t>
            </a:r>
          </a:p>
          <a:p>
            <a:pPr>
              <a:buNone/>
            </a:pPr>
            <a:r>
              <a:rPr lang="cs-CZ" sz="2000" i="1" dirty="0" smtClean="0"/>
              <a:t>K němu - </a:t>
            </a:r>
            <a:r>
              <a:rPr lang="cs-CZ" sz="2000" i="1" dirty="0" err="1" smtClean="0"/>
              <a:t>zu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ihm</a:t>
            </a:r>
            <a:r>
              <a:rPr lang="cs-CZ" sz="2000" i="1" dirty="0" smtClean="0"/>
              <a:t>.                                        S ní - </a:t>
            </a:r>
            <a:r>
              <a:rPr lang="cs-CZ" sz="2000" i="1" dirty="0" err="1" smtClean="0"/>
              <a:t>mit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ihr</a:t>
            </a:r>
            <a:r>
              <a:rPr lang="cs-CZ" sz="2000" i="1" dirty="0" smtClean="0"/>
              <a:t>.</a:t>
            </a:r>
          </a:p>
          <a:p>
            <a:pPr>
              <a:buNone/>
            </a:pPr>
            <a:r>
              <a:rPr lang="cs-CZ" sz="2000" i="1" dirty="0" smtClean="0"/>
              <a:t>U nich - </a:t>
            </a:r>
            <a:r>
              <a:rPr lang="cs-CZ" sz="2000" i="1" dirty="0" err="1" smtClean="0"/>
              <a:t>bei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ihnen</a:t>
            </a:r>
            <a:r>
              <a:rPr lang="cs-CZ" sz="2000" i="1" dirty="0" smtClean="0"/>
              <a:t>.                                     Naproti němu - </a:t>
            </a:r>
            <a:r>
              <a:rPr lang="cs-CZ" sz="2000" i="1" dirty="0" err="1" smtClean="0"/>
              <a:t>gegen</a:t>
            </a:r>
            <a:r>
              <a:rPr lang="cs-CZ" sz="2000" i="1" dirty="0" err="1" smtClean="0">
                <a:latin typeface="Calibri"/>
              </a:rPr>
              <a:t>über</a:t>
            </a:r>
            <a:r>
              <a:rPr lang="cs-CZ" sz="2000" i="1" dirty="0" smtClean="0">
                <a:latin typeface="Calibri"/>
              </a:rPr>
              <a:t> </a:t>
            </a:r>
            <a:r>
              <a:rPr lang="cs-CZ" sz="2000" i="1" dirty="0" err="1" smtClean="0">
                <a:latin typeface="Calibri"/>
              </a:rPr>
              <a:t>ihm</a:t>
            </a:r>
            <a:r>
              <a:rPr lang="cs-CZ" sz="2000" i="1" dirty="0" smtClean="0">
                <a:latin typeface="Calibri"/>
              </a:rPr>
              <a:t>.</a:t>
            </a:r>
            <a:r>
              <a:rPr lang="cs-CZ" sz="2000" i="1" dirty="0" smtClean="0"/>
              <a:t> </a:t>
            </a:r>
          </a:p>
          <a:p>
            <a:pPr>
              <a:buNone/>
            </a:pPr>
            <a:r>
              <a:rPr lang="cs-CZ" sz="2000" i="1" dirty="0" smtClean="0"/>
              <a:t>S námi - </a:t>
            </a:r>
            <a:r>
              <a:rPr lang="cs-CZ" sz="2000" i="1" dirty="0" err="1" smtClean="0"/>
              <a:t>mit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uns</a:t>
            </a:r>
            <a:r>
              <a:rPr lang="cs-CZ" sz="2000" i="1" dirty="0" smtClean="0"/>
              <a:t>.                                       U tebe - </a:t>
            </a:r>
            <a:r>
              <a:rPr lang="cs-CZ" sz="2000" i="1" dirty="0" err="1" smtClean="0"/>
              <a:t>bei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dir</a:t>
            </a:r>
            <a:r>
              <a:rPr lang="cs-CZ" sz="2000" i="1" dirty="0" smtClean="0"/>
              <a:t>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</p:txBody>
      </p:sp>
      <p:pic>
        <p:nvPicPr>
          <p:cNvPr id="1028" name="Picture 4" descr="C:\Users\standard\AppData\Local\Microsoft\Windows\Temporary Internet Files\Content.IE5\N8BTERDW\MM90031583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04664"/>
            <a:ext cx="864096" cy="864096"/>
          </a:xfrm>
          <a:prstGeom prst="rect">
            <a:avLst/>
          </a:prstGeom>
          <a:noFill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331640" y="2276872"/>
          <a:ext cx="6552731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5273"/>
                <a:gridCol w="631519"/>
                <a:gridCol w="631519"/>
                <a:gridCol w="631519"/>
                <a:gridCol w="631519"/>
                <a:gridCol w="631519"/>
                <a:gridCol w="631519"/>
                <a:gridCol w="631519"/>
                <a:gridCol w="714916"/>
                <a:gridCol w="761909"/>
              </a:tblGrid>
              <a:tr h="432048">
                <a:tc gridSpan="10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Osobní zájmena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1. pád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ich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du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er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sie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es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wir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ihr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sie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Sie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 pád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mir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dir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ihm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ihr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ihm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uns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euch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ihnen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Ihnen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Obrázky byly použity ze serveru společnosti Microsoft </a:t>
            </a:r>
          </a:p>
          <a:p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/?CTT=97</a:t>
            </a:r>
          </a:p>
          <a:p>
            <a:r>
              <a:rPr lang="cs-CZ" sz="2000" dirty="0" smtClean="0"/>
              <a:t>Bezplatné kliparty, fotografie, ilustrace, animace a zvuky pro produkty </a:t>
            </a:r>
            <a:r>
              <a:rPr lang="cs-CZ" sz="2000" i="1" dirty="0" smtClean="0"/>
              <a:t>Microsoft </a:t>
            </a:r>
            <a:r>
              <a:rPr lang="cs-CZ" sz="20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476</TotalTime>
  <Words>886</Words>
  <Application>Microsoft Office PowerPoint</Application>
  <PresentationFormat>Předvádění na obrazovce (4:3)</PresentationFormat>
  <Paragraphs>203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   Adresa školy:  ZŠ Třeboň, Na Sadech 375     Jméno autora: Mgr. Jana Písaříková     Název: VY_32_INOVACE_455Nj/9            Číslo projektu: CZ.1.07/1.4.00/21.3807     Téma hodiny: předložky se 3. pádem     Ročník: 9.     Klíčová slova: 3. pád podstatných jmen, osobní zájmena, předložky (3. pád)     Datum tvorby: 5. 8. 2013</vt:lpstr>
      <vt:lpstr>Metodické pokyny</vt:lpstr>
      <vt:lpstr>3. pád už umíme:</vt:lpstr>
      <vt:lpstr>Předložky se 3. pádem:</vt:lpstr>
      <vt:lpstr>Příklady:</vt:lpstr>
      <vt:lpstr>Splývání se členem určitým:</vt:lpstr>
      <vt:lpstr>Doplňte vhodnou předložku:</vt:lpstr>
      <vt:lpstr>Možné řešení:</vt:lpstr>
      <vt:lpstr>Tvořte věty podle vzoru:  Max fährt mit dem Bus nach Finnland. </vt:lpstr>
      <vt:lpstr>Řešení:</vt:lpstr>
      <vt:lpstr>Tvořte věty podle vzoru:  „Ich laufe von dem (vom) Haus bis zu dem (zum) Kino.“</vt:lpstr>
      <vt:lpstr>Řešení:</vt:lpstr>
      <vt:lpstr>Ztracená slova Doplňte nečitelné části překladů:</vt:lpstr>
      <vt:lpstr>Řešení:</vt:lpstr>
      <vt:lpstr>Pro bystré hlavy: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Adresa školy:  ZŠ Třeboň, Na Sadech 375     Jméno autora: Mgr. Jana Písaříková     Název: VY_22_INOVACE_34Nj/9            Číslo projektu: CZ.1.07/1.4.00/21.3807     Téma hodiny: 4. pád podstatných jmen     Ročník: 7.     Klíčová slova:      Datum tvorby: 17. 7. 2013</dc:title>
  <dc:creator>standard</dc:creator>
  <cp:lastModifiedBy>Jpisarikova</cp:lastModifiedBy>
  <cp:revision>49</cp:revision>
  <cp:lastPrinted>2014-01-06T12:10:56Z</cp:lastPrinted>
  <dcterms:created xsi:type="dcterms:W3CDTF">2013-07-28T08:24:05Z</dcterms:created>
  <dcterms:modified xsi:type="dcterms:W3CDTF">2014-01-27T08:29:57Z</dcterms:modified>
</cp:coreProperties>
</file>