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3" r:id="rId1"/>
  </p:sldMasterIdLst>
  <p:notesMasterIdLst>
    <p:notesMasterId r:id="rId10"/>
  </p:notesMasterIdLst>
  <p:sldIdLst>
    <p:sldId id="259" r:id="rId2"/>
    <p:sldId id="271" r:id="rId3"/>
    <p:sldId id="257" r:id="rId4"/>
    <p:sldId id="282" r:id="rId5"/>
    <p:sldId id="281" r:id="rId6"/>
    <p:sldId id="280" r:id="rId7"/>
    <p:sldId id="276" r:id="rId8"/>
    <p:sldId id="269" r:id="rId9"/>
  </p:sldIdLst>
  <p:sldSz cx="9144000" cy="6858000" type="screen4x3"/>
  <p:notesSz cx="6791325" cy="99187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99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91" autoAdjust="0"/>
    <p:restoredTop sz="94660"/>
  </p:normalViewPr>
  <p:slideViewPr>
    <p:cSldViewPr>
      <p:cViewPr varScale="1">
        <p:scale>
          <a:sx n="103" d="100"/>
          <a:sy n="103" d="100"/>
        </p:scale>
        <p:origin x="-21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D4EC57-0C08-42BC-8AB6-7DC2110890E6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6F7B2FD-86FA-401A-AF9B-B799A715214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I was doing my homework at seven last night</a:t>
          </a:r>
          <a:r>
            <a:rPr lang="cs-CZ" sz="20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28F05BD0-FE0F-48CA-A4E8-676278890BE3}" type="parTrans" cxnId="{DAC734A8-7AF7-4941-9932-322C01C647CE}">
      <dgm:prSet/>
      <dgm:spPr/>
      <dgm:t>
        <a:bodyPr/>
        <a:lstStyle/>
        <a:p>
          <a:endParaRPr lang="cs-CZ"/>
        </a:p>
      </dgm:t>
    </dgm:pt>
    <dgm:pt modelId="{7CC95BF2-A266-41D7-8783-ABD266C762D1}" type="sibTrans" cxnId="{DAC734A8-7AF7-4941-9932-322C01C647CE}">
      <dgm:prSet/>
      <dgm:spPr/>
      <dgm:t>
        <a:bodyPr/>
        <a:lstStyle/>
        <a:p>
          <a:endParaRPr lang="cs-CZ"/>
        </a:p>
      </dgm:t>
    </dgm:pt>
    <dgm:pt modelId="{04E1A5BC-2F59-4614-9BD8-86F88D9F48A5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Tom wasn´t working then.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9F6F8557-00B6-482E-BD46-7746FF5F6C79}" type="parTrans" cxnId="{7D50899F-1459-40D7-8495-0A50850DB58E}">
      <dgm:prSet/>
      <dgm:spPr/>
      <dgm:t>
        <a:bodyPr/>
        <a:lstStyle/>
        <a:p>
          <a:endParaRPr lang="cs-CZ"/>
        </a:p>
      </dgm:t>
    </dgm:pt>
    <dgm:pt modelId="{307DB16B-A3DC-4906-82E9-39761F4D953B}" type="sibTrans" cxnId="{7D50899F-1459-40D7-8495-0A50850DB58E}">
      <dgm:prSet/>
      <dgm:spPr/>
      <dgm:t>
        <a:bodyPr/>
        <a:lstStyle/>
        <a:p>
          <a:endParaRPr lang="cs-CZ"/>
        </a:p>
      </dgm:t>
    </dgm:pt>
    <dgm:pt modelId="{5FBC867B-848D-4F6C-B59A-FF6AC8BD81F1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Was the sun shining</a:t>
          </a:r>
          <a:r>
            <a:rPr lang="cs-CZ" sz="2000" noProof="0" dirty="0" smtClean="0">
              <a:solidFill>
                <a:schemeClr val="tx1"/>
              </a:solidFill>
              <a:latin typeface="Bookman Old Style" pitchFamily="18" charset="0"/>
            </a:rPr>
            <a:t>?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3E5AC8EF-A60E-4BEC-B77A-4CCBFA091E4C}" type="parTrans" cxnId="{BE173464-811F-49DB-ADFF-0B69CE771C8C}">
      <dgm:prSet/>
      <dgm:spPr/>
      <dgm:t>
        <a:bodyPr/>
        <a:lstStyle/>
        <a:p>
          <a:endParaRPr lang="cs-CZ"/>
        </a:p>
      </dgm:t>
    </dgm:pt>
    <dgm:pt modelId="{5A568715-46C1-4874-A592-F413CA575FD8}" type="sibTrans" cxnId="{BE173464-811F-49DB-ADFF-0B69CE771C8C}">
      <dgm:prSet/>
      <dgm:spPr/>
      <dgm:t>
        <a:bodyPr/>
        <a:lstStyle/>
        <a:p>
          <a:endParaRPr lang="cs-CZ"/>
        </a:p>
      </dgm:t>
    </dgm:pt>
    <dgm:pt modelId="{28E0FA49-9814-470F-8A84-615AA3C60FAB}" type="pres">
      <dgm:prSet presAssocID="{25D4EC57-0C08-42BC-8AB6-7DC2110890E6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1C2B9E3-3678-4381-B634-B9DC92D4D54E}" type="pres">
      <dgm:prSet presAssocID="{56F7B2FD-86FA-401A-AF9B-B799A715214E}" presName="horFlow" presStyleCnt="0"/>
      <dgm:spPr/>
    </dgm:pt>
    <dgm:pt modelId="{C54602AD-927B-46D4-B6DA-EA8AE7BFBE99}" type="pres">
      <dgm:prSet presAssocID="{56F7B2FD-86FA-401A-AF9B-B799A715214E}" presName="bigChev" presStyleLbl="node1" presStyleIdx="0" presStyleCnt="3" custScaleX="411658" custScaleY="236913" custLinFactNeighborX="10150" custLinFactNeighborY="-37481"/>
      <dgm:spPr/>
      <dgm:t>
        <a:bodyPr/>
        <a:lstStyle/>
        <a:p>
          <a:endParaRPr lang="cs-CZ"/>
        </a:p>
      </dgm:t>
    </dgm:pt>
    <dgm:pt modelId="{BAFEA0A6-C7DD-48D2-98EA-8EC57336AEB5}" type="pres">
      <dgm:prSet presAssocID="{56F7B2FD-86FA-401A-AF9B-B799A715214E}" presName="vSp" presStyleCnt="0"/>
      <dgm:spPr/>
    </dgm:pt>
    <dgm:pt modelId="{E5F7232E-422B-42FE-A058-9A9744139ED2}" type="pres">
      <dgm:prSet presAssocID="{04E1A5BC-2F59-4614-9BD8-86F88D9F48A5}" presName="horFlow" presStyleCnt="0"/>
      <dgm:spPr/>
    </dgm:pt>
    <dgm:pt modelId="{9234E300-3F46-4791-98F3-C00DE40CA5DD}" type="pres">
      <dgm:prSet presAssocID="{04E1A5BC-2F59-4614-9BD8-86F88D9F48A5}" presName="bigChev" presStyleLbl="node1" presStyleIdx="1" presStyleCnt="3" custScaleX="411658" custScaleY="220693" custLinFactNeighborX="0" custLinFactNeighborY="-25959"/>
      <dgm:spPr/>
      <dgm:t>
        <a:bodyPr/>
        <a:lstStyle/>
        <a:p>
          <a:endParaRPr lang="cs-CZ"/>
        </a:p>
      </dgm:t>
    </dgm:pt>
    <dgm:pt modelId="{EF88BD11-C1FB-4F5C-BFB5-E7B2FC70BAD5}" type="pres">
      <dgm:prSet presAssocID="{04E1A5BC-2F59-4614-9BD8-86F88D9F48A5}" presName="vSp" presStyleCnt="0"/>
      <dgm:spPr/>
    </dgm:pt>
    <dgm:pt modelId="{2D946AF4-3C00-4AE4-8C1B-946C8A0E7B43}" type="pres">
      <dgm:prSet presAssocID="{5FBC867B-848D-4F6C-B59A-FF6AC8BD81F1}" presName="horFlow" presStyleCnt="0"/>
      <dgm:spPr/>
    </dgm:pt>
    <dgm:pt modelId="{C5F4AC66-B6E7-489A-B36D-61C0D4C5B5A0}" type="pres">
      <dgm:prSet presAssocID="{5FBC867B-848D-4F6C-B59A-FF6AC8BD81F1}" presName="bigChev" presStyleLbl="node1" presStyleIdx="2" presStyleCnt="3" custScaleX="411658" custScaleY="228295" custLinFactNeighborX="6861" custLinFactNeighborY="-37670"/>
      <dgm:spPr/>
      <dgm:t>
        <a:bodyPr/>
        <a:lstStyle/>
        <a:p>
          <a:endParaRPr lang="cs-CZ"/>
        </a:p>
      </dgm:t>
    </dgm:pt>
  </dgm:ptLst>
  <dgm:cxnLst>
    <dgm:cxn modelId="{BE173464-811F-49DB-ADFF-0B69CE771C8C}" srcId="{25D4EC57-0C08-42BC-8AB6-7DC2110890E6}" destId="{5FBC867B-848D-4F6C-B59A-FF6AC8BD81F1}" srcOrd="2" destOrd="0" parTransId="{3E5AC8EF-A60E-4BEC-B77A-4CCBFA091E4C}" sibTransId="{5A568715-46C1-4874-A592-F413CA575FD8}"/>
    <dgm:cxn modelId="{D3E260C5-F588-4802-A823-899609C996D5}" type="presOf" srcId="{5FBC867B-848D-4F6C-B59A-FF6AC8BD81F1}" destId="{C5F4AC66-B6E7-489A-B36D-61C0D4C5B5A0}" srcOrd="0" destOrd="0" presId="urn:microsoft.com/office/officeart/2005/8/layout/lProcess3"/>
    <dgm:cxn modelId="{C772CD4C-9791-43AA-B306-3E77DAF5F1C6}" type="presOf" srcId="{56F7B2FD-86FA-401A-AF9B-B799A715214E}" destId="{C54602AD-927B-46D4-B6DA-EA8AE7BFBE99}" srcOrd="0" destOrd="0" presId="urn:microsoft.com/office/officeart/2005/8/layout/lProcess3"/>
    <dgm:cxn modelId="{7B482676-3423-41D5-A593-0F90385E2C22}" type="presOf" srcId="{04E1A5BC-2F59-4614-9BD8-86F88D9F48A5}" destId="{9234E300-3F46-4791-98F3-C00DE40CA5DD}" srcOrd="0" destOrd="0" presId="urn:microsoft.com/office/officeart/2005/8/layout/lProcess3"/>
    <dgm:cxn modelId="{7D50899F-1459-40D7-8495-0A50850DB58E}" srcId="{25D4EC57-0C08-42BC-8AB6-7DC2110890E6}" destId="{04E1A5BC-2F59-4614-9BD8-86F88D9F48A5}" srcOrd="1" destOrd="0" parTransId="{9F6F8557-00B6-482E-BD46-7746FF5F6C79}" sibTransId="{307DB16B-A3DC-4906-82E9-39761F4D953B}"/>
    <dgm:cxn modelId="{DAC734A8-7AF7-4941-9932-322C01C647CE}" srcId="{25D4EC57-0C08-42BC-8AB6-7DC2110890E6}" destId="{56F7B2FD-86FA-401A-AF9B-B799A715214E}" srcOrd="0" destOrd="0" parTransId="{28F05BD0-FE0F-48CA-A4E8-676278890BE3}" sibTransId="{7CC95BF2-A266-41D7-8783-ABD266C762D1}"/>
    <dgm:cxn modelId="{9B13D5E0-0F34-4170-8A0D-42384FA79B16}" type="presOf" srcId="{25D4EC57-0C08-42BC-8AB6-7DC2110890E6}" destId="{28E0FA49-9814-470F-8A84-615AA3C60FAB}" srcOrd="0" destOrd="0" presId="urn:microsoft.com/office/officeart/2005/8/layout/lProcess3"/>
    <dgm:cxn modelId="{B62EC889-63E8-46D7-9AD8-7C9DD28ABDB1}" type="presParOf" srcId="{28E0FA49-9814-470F-8A84-615AA3C60FAB}" destId="{71C2B9E3-3678-4381-B634-B9DC92D4D54E}" srcOrd="0" destOrd="0" presId="urn:microsoft.com/office/officeart/2005/8/layout/lProcess3"/>
    <dgm:cxn modelId="{863E8BE8-BA5F-4192-9E28-C625A9D1D58F}" type="presParOf" srcId="{71C2B9E3-3678-4381-B634-B9DC92D4D54E}" destId="{C54602AD-927B-46D4-B6DA-EA8AE7BFBE99}" srcOrd="0" destOrd="0" presId="urn:microsoft.com/office/officeart/2005/8/layout/lProcess3"/>
    <dgm:cxn modelId="{78E21082-71C9-4968-9AC6-C7358B7360DB}" type="presParOf" srcId="{28E0FA49-9814-470F-8A84-615AA3C60FAB}" destId="{BAFEA0A6-C7DD-48D2-98EA-8EC57336AEB5}" srcOrd="1" destOrd="0" presId="urn:microsoft.com/office/officeart/2005/8/layout/lProcess3"/>
    <dgm:cxn modelId="{593204F5-4585-4E1B-9652-DE750FCA9D44}" type="presParOf" srcId="{28E0FA49-9814-470F-8A84-615AA3C60FAB}" destId="{E5F7232E-422B-42FE-A058-9A9744139ED2}" srcOrd="2" destOrd="0" presId="urn:microsoft.com/office/officeart/2005/8/layout/lProcess3"/>
    <dgm:cxn modelId="{0B3AA6D8-3B61-41FC-8B56-0FB0F57FA457}" type="presParOf" srcId="{E5F7232E-422B-42FE-A058-9A9744139ED2}" destId="{9234E300-3F46-4791-98F3-C00DE40CA5DD}" srcOrd="0" destOrd="0" presId="urn:microsoft.com/office/officeart/2005/8/layout/lProcess3"/>
    <dgm:cxn modelId="{5DDE3B60-C8AD-445D-AB6E-F2CC745E4617}" type="presParOf" srcId="{28E0FA49-9814-470F-8A84-615AA3C60FAB}" destId="{EF88BD11-C1FB-4F5C-BFB5-E7B2FC70BAD5}" srcOrd="3" destOrd="0" presId="urn:microsoft.com/office/officeart/2005/8/layout/lProcess3"/>
    <dgm:cxn modelId="{7956A459-DFEB-4FFE-9D0F-DA1AF62A315D}" type="presParOf" srcId="{28E0FA49-9814-470F-8A84-615AA3C60FAB}" destId="{2D946AF4-3C00-4AE4-8C1B-946C8A0E7B43}" srcOrd="4" destOrd="0" presId="urn:microsoft.com/office/officeart/2005/8/layout/lProcess3"/>
    <dgm:cxn modelId="{FE981FDD-B608-4F20-BFC5-5DD9E3A38528}" type="presParOf" srcId="{2D946AF4-3C00-4AE4-8C1B-946C8A0E7B43}" destId="{C5F4AC66-B6E7-489A-B36D-61C0D4C5B5A0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E07FA9-67CD-41A4-AE85-DDEF425DDAAF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95BE2B-1286-4223-B4AF-5689E0C536C7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600" noProof="0" dirty="0" smtClean="0">
              <a:solidFill>
                <a:srgbClr val="FF0000"/>
              </a:solidFill>
            </a:rPr>
            <a:t>Were</a:t>
          </a:r>
          <a:r>
            <a:rPr lang="en-GB" sz="1600" noProof="0" dirty="0" smtClean="0">
              <a:solidFill>
                <a:schemeClr val="tx1"/>
              </a:solidFill>
            </a:rPr>
            <a:t> you hav</a:t>
          </a:r>
          <a:r>
            <a:rPr lang="en-GB" sz="1600" noProof="0" dirty="0" smtClean="0">
              <a:solidFill>
                <a:srgbClr val="FF0000"/>
              </a:solidFill>
            </a:rPr>
            <a:t>ing</a:t>
          </a:r>
          <a:r>
            <a:rPr lang="en-GB" sz="1600" noProof="0" dirty="0" smtClean="0">
              <a:solidFill>
                <a:schemeClr val="tx1"/>
              </a:solidFill>
            </a:rPr>
            <a:t> lunch when she came?</a:t>
          </a:r>
          <a:endParaRPr lang="en-GB" sz="1600" noProof="0" dirty="0">
            <a:solidFill>
              <a:schemeClr val="tx1"/>
            </a:solidFill>
          </a:endParaRPr>
        </a:p>
      </dgm:t>
    </dgm:pt>
    <dgm:pt modelId="{AE482117-B2A0-4204-B0A3-F6756A68BA81}" type="parTrans" cxnId="{5EAE38DB-B682-409A-A7AA-04582FC732B0}">
      <dgm:prSet/>
      <dgm:spPr/>
      <dgm:t>
        <a:bodyPr/>
        <a:lstStyle/>
        <a:p>
          <a:endParaRPr lang="cs-CZ"/>
        </a:p>
      </dgm:t>
    </dgm:pt>
    <dgm:pt modelId="{754BA0D4-392D-4304-8760-3F7946DF1E69}" type="sibTrans" cxnId="{5EAE38DB-B682-409A-A7AA-04582FC732B0}">
      <dgm:prSet/>
      <dgm:spPr/>
      <dgm:t>
        <a:bodyPr/>
        <a:lstStyle/>
        <a:p>
          <a:endParaRPr lang="cs-CZ"/>
        </a:p>
      </dgm:t>
    </dgm:pt>
    <dgm:pt modelId="{56D1A251-FBF8-473F-940D-0BEDB73EC5DD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600" noProof="0" dirty="0" smtClean="0">
              <a:solidFill>
                <a:srgbClr val="FF0000"/>
              </a:solidFill>
              <a:latin typeface="+mj-lt"/>
            </a:rPr>
            <a:t>Were</a:t>
          </a:r>
          <a:r>
            <a:rPr lang="en-GB" sz="1600" noProof="0" dirty="0" smtClean="0">
              <a:solidFill>
                <a:schemeClr val="tx1"/>
              </a:solidFill>
              <a:latin typeface="+mj-lt"/>
            </a:rPr>
            <a:t> they talk</a:t>
          </a:r>
          <a:r>
            <a:rPr lang="en-GB" sz="1600" noProof="0" dirty="0" smtClean="0">
              <a:solidFill>
                <a:srgbClr val="FF0000"/>
              </a:solidFill>
              <a:latin typeface="+mj-lt"/>
            </a:rPr>
            <a:t>ing</a:t>
          </a:r>
          <a:r>
            <a:rPr lang="en-GB" sz="1600" noProof="0" dirty="0" smtClean="0">
              <a:solidFill>
                <a:schemeClr val="tx1"/>
              </a:solidFill>
              <a:latin typeface="+mj-lt"/>
            </a:rPr>
            <a:t> about me?</a:t>
          </a:r>
        </a:p>
      </dgm:t>
    </dgm:pt>
    <dgm:pt modelId="{154EBB47-AA9A-4292-9197-67FA7726090F}" type="parTrans" cxnId="{72B593AD-89A1-456A-9F11-D5C892466213}">
      <dgm:prSet/>
      <dgm:spPr/>
      <dgm:t>
        <a:bodyPr/>
        <a:lstStyle/>
        <a:p>
          <a:endParaRPr lang="cs-CZ"/>
        </a:p>
      </dgm:t>
    </dgm:pt>
    <dgm:pt modelId="{0AB89FB8-416C-49DB-9DA6-151FCF68EDEC}" type="sibTrans" cxnId="{72B593AD-89A1-456A-9F11-D5C892466213}">
      <dgm:prSet/>
      <dgm:spPr/>
      <dgm:t>
        <a:bodyPr/>
        <a:lstStyle/>
        <a:p>
          <a:endParaRPr lang="cs-CZ"/>
        </a:p>
      </dgm:t>
    </dgm:pt>
    <dgm:pt modelId="{30915164-A4E5-4792-878B-8E7D78D513E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Yes, I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was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</a:p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No, I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wasn´t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6F9B2BAD-B6CE-438E-8D88-0B4CEAB3D9FC}" type="parTrans" cxnId="{C6AEEADA-5FD8-45EC-A9E3-25175E18AF66}">
      <dgm:prSet/>
      <dgm:spPr/>
      <dgm:t>
        <a:bodyPr/>
        <a:lstStyle/>
        <a:p>
          <a:endParaRPr lang="cs-CZ"/>
        </a:p>
      </dgm:t>
    </dgm:pt>
    <dgm:pt modelId="{F1FE8512-A286-4155-B3BD-477B635107C3}" type="sibTrans" cxnId="{C6AEEADA-5FD8-45EC-A9E3-25175E18AF66}">
      <dgm:prSet/>
      <dgm:spPr/>
      <dgm:t>
        <a:bodyPr/>
        <a:lstStyle/>
        <a:p>
          <a:endParaRPr lang="cs-CZ"/>
        </a:p>
      </dgm:t>
    </dgm:pt>
    <dgm:pt modelId="{2350A6BE-A6D1-45A8-9E70-13EA7BCFBA58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800" noProof="0" dirty="0" smtClean="0">
              <a:solidFill>
                <a:schemeClr val="tx1"/>
              </a:solidFill>
              <a:latin typeface="+mj-lt"/>
            </a:rPr>
            <a:t>Yes, they </a:t>
          </a:r>
          <a:r>
            <a:rPr lang="en-GB" sz="1800" noProof="0" dirty="0" smtClean="0">
              <a:solidFill>
                <a:srgbClr val="FF0000"/>
              </a:solidFill>
              <a:latin typeface="+mj-lt"/>
            </a:rPr>
            <a:t>were</a:t>
          </a:r>
          <a:r>
            <a:rPr lang="en-GB" sz="1800" noProof="0" dirty="0" smtClean="0">
              <a:solidFill>
                <a:schemeClr val="tx1"/>
              </a:solidFill>
              <a:latin typeface="+mj-lt"/>
            </a:rPr>
            <a:t>.</a:t>
          </a:r>
        </a:p>
        <a:p>
          <a:pPr rtl="0"/>
          <a:r>
            <a:rPr lang="en-GB" sz="1800" noProof="0" dirty="0" smtClean="0">
              <a:solidFill>
                <a:schemeClr val="tx1"/>
              </a:solidFill>
              <a:latin typeface="+mj-lt"/>
            </a:rPr>
            <a:t>No, they </a:t>
          </a:r>
          <a:r>
            <a:rPr lang="en-GB" sz="1800" noProof="0" dirty="0" smtClean="0">
              <a:solidFill>
                <a:srgbClr val="FF0000"/>
              </a:solidFill>
              <a:latin typeface="+mj-lt"/>
            </a:rPr>
            <a:t>weren´t</a:t>
          </a:r>
          <a:r>
            <a:rPr lang="en-GB" sz="1800" noProof="0" dirty="0" smtClean="0">
              <a:solidFill>
                <a:schemeClr val="tx1"/>
              </a:solidFill>
              <a:latin typeface="+mj-lt"/>
            </a:rPr>
            <a:t>.</a:t>
          </a:r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D2DC1508-C09D-4318-B03D-B6E600FCB1DA}" type="parTrans" cxnId="{C88CCD47-71D1-4BA2-9716-8C582F7DA809}">
      <dgm:prSet/>
      <dgm:spPr/>
      <dgm:t>
        <a:bodyPr/>
        <a:lstStyle/>
        <a:p>
          <a:endParaRPr lang="cs-CZ"/>
        </a:p>
      </dgm:t>
    </dgm:pt>
    <dgm:pt modelId="{F349D1E4-74C5-4573-805F-7E1F5F8B57EF}" type="sibTrans" cxnId="{C88CCD47-71D1-4BA2-9716-8C582F7DA809}">
      <dgm:prSet/>
      <dgm:spPr/>
      <dgm:t>
        <a:bodyPr/>
        <a:lstStyle/>
        <a:p>
          <a:endParaRPr lang="cs-CZ"/>
        </a:p>
      </dgm:t>
    </dgm:pt>
    <dgm:pt modelId="{7D5EFDCA-A9F1-4D78-BEF5-CA1ABA2576AA}">
      <dgm:prSet/>
      <dgm:spPr/>
      <dgm:t>
        <a:bodyPr/>
        <a:lstStyle/>
        <a:p>
          <a:pPr rtl="0"/>
          <a:endParaRPr lang="cs-CZ" dirty="0"/>
        </a:p>
      </dgm:t>
    </dgm:pt>
    <dgm:pt modelId="{B805CCA5-A16D-43B6-8B67-9023D3A333C6}" type="parTrans" cxnId="{5F13A005-3890-48C8-981D-01745BB4B4A8}">
      <dgm:prSet/>
      <dgm:spPr/>
      <dgm:t>
        <a:bodyPr/>
        <a:lstStyle/>
        <a:p>
          <a:endParaRPr lang="cs-CZ"/>
        </a:p>
      </dgm:t>
    </dgm:pt>
    <dgm:pt modelId="{A852BCF0-39EB-490F-BC4D-C97BF4140C8D}" type="sibTrans" cxnId="{5F13A005-3890-48C8-981D-01745BB4B4A8}">
      <dgm:prSet/>
      <dgm:spPr/>
      <dgm:t>
        <a:bodyPr/>
        <a:lstStyle/>
        <a:p>
          <a:endParaRPr lang="cs-CZ"/>
        </a:p>
      </dgm:t>
    </dgm:pt>
    <dgm:pt modelId="{FA492BB3-AD31-4F39-B51B-B37EFF8EE492}" type="pres">
      <dgm:prSet presAssocID="{38E07FA9-67CD-41A4-AE85-DDEF425DDAAF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E147C6-63C7-40FC-B411-B4E6934E9F37}" type="pres">
      <dgm:prSet presAssocID="{38E07FA9-67CD-41A4-AE85-DDEF425DDAAF}" presName="diamond" presStyleLbl="bgShp" presStyleIdx="0" presStyleCnt="1" custFlipVert="1" custScaleX="24574" custScaleY="2394" custLinFactY="-100000" custLinFactNeighborX="17612" custLinFactNeighborY="-143699"/>
      <dgm:spPr/>
    </dgm:pt>
    <dgm:pt modelId="{45A274F0-E1B6-4CD4-AA07-7792B6379779}" type="pres">
      <dgm:prSet presAssocID="{38E07FA9-67CD-41A4-AE85-DDEF425DDAAF}" presName="quad1" presStyleLbl="node1" presStyleIdx="0" presStyleCnt="4" custScaleX="408690" custScaleY="119341" custLinFactX="-100000" custLinFactNeighborX="-148717" custLinFactNeighborY="-618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038A2A-BDD1-4555-92D6-E3A6F34B1742}" type="pres">
      <dgm:prSet presAssocID="{38E07FA9-67CD-41A4-AE85-DDEF425DDAAF}" presName="quad2" presStyleLbl="node1" presStyleIdx="1" presStyleCnt="4" custScaleX="415913" custLinFactX="36993" custLinFactNeighborX="100000" custLinFactNeighborY="-217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434741-8D9A-4E80-B7AE-6646DD7C253E}" type="pres">
      <dgm:prSet presAssocID="{38E07FA9-67CD-41A4-AE85-DDEF425DDAAF}" presName="quad3" presStyleLbl="node1" presStyleIdx="2" presStyleCnt="4" custScaleX="420411" custScaleY="122722" custLinFactX="-100000" custLinFactNeighborX="-122269" custLinFactNeighborY="4375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4C673-57B6-4EA4-B537-A69EE1EB61C5}" type="pres">
      <dgm:prSet presAssocID="{38E07FA9-67CD-41A4-AE85-DDEF425DDAAF}" presName="quad4" presStyleLbl="node1" presStyleIdx="3" presStyleCnt="4" custScaleX="415309" custLinFactX="36691" custLinFactNeighborX="100000" custLinFactNeighborY="-118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13A005-3890-48C8-981D-01745BB4B4A8}" srcId="{38E07FA9-67CD-41A4-AE85-DDEF425DDAAF}" destId="{7D5EFDCA-A9F1-4D78-BEF5-CA1ABA2576AA}" srcOrd="4" destOrd="0" parTransId="{B805CCA5-A16D-43B6-8B67-9023D3A333C6}" sibTransId="{A852BCF0-39EB-490F-BC4D-C97BF4140C8D}"/>
    <dgm:cxn modelId="{8826359B-B3E9-4141-AE49-83369F61A93C}" type="presOf" srcId="{2350A6BE-A6D1-45A8-9E70-13EA7BCFBA58}" destId="{FFC4C673-57B6-4EA4-B537-A69EE1EB61C5}" srcOrd="0" destOrd="0" presId="urn:microsoft.com/office/officeart/2005/8/layout/matrix3"/>
    <dgm:cxn modelId="{5EAE38DB-B682-409A-A7AA-04582FC732B0}" srcId="{38E07FA9-67CD-41A4-AE85-DDEF425DDAAF}" destId="{AA95BE2B-1286-4223-B4AF-5689E0C536C7}" srcOrd="0" destOrd="0" parTransId="{AE482117-B2A0-4204-B0A3-F6756A68BA81}" sibTransId="{754BA0D4-392D-4304-8760-3F7946DF1E69}"/>
    <dgm:cxn modelId="{72B593AD-89A1-456A-9F11-D5C892466213}" srcId="{38E07FA9-67CD-41A4-AE85-DDEF425DDAAF}" destId="{56D1A251-FBF8-473F-940D-0BEDB73EC5DD}" srcOrd="1" destOrd="0" parTransId="{154EBB47-AA9A-4292-9197-67FA7726090F}" sibTransId="{0AB89FB8-416C-49DB-9DA6-151FCF68EDEC}"/>
    <dgm:cxn modelId="{1504AB14-1FE4-49D7-A914-8EC462127D5A}" type="presOf" srcId="{30915164-A4E5-4792-878B-8E7D78D513EE}" destId="{BD434741-8D9A-4E80-B7AE-6646DD7C253E}" srcOrd="0" destOrd="0" presId="urn:microsoft.com/office/officeart/2005/8/layout/matrix3"/>
    <dgm:cxn modelId="{C88CCD47-71D1-4BA2-9716-8C582F7DA809}" srcId="{38E07FA9-67CD-41A4-AE85-DDEF425DDAAF}" destId="{2350A6BE-A6D1-45A8-9E70-13EA7BCFBA58}" srcOrd="3" destOrd="0" parTransId="{D2DC1508-C09D-4318-B03D-B6E600FCB1DA}" sibTransId="{F349D1E4-74C5-4573-805F-7E1F5F8B57EF}"/>
    <dgm:cxn modelId="{2E8E8BCB-1DD9-435B-8CB5-B49615864DB1}" type="presOf" srcId="{AA95BE2B-1286-4223-B4AF-5689E0C536C7}" destId="{45A274F0-E1B6-4CD4-AA07-7792B6379779}" srcOrd="0" destOrd="0" presId="urn:microsoft.com/office/officeart/2005/8/layout/matrix3"/>
    <dgm:cxn modelId="{217F939F-28E6-47D7-9DBF-5FADD916321C}" type="presOf" srcId="{38E07FA9-67CD-41A4-AE85-DDEF425DDAAF}" destId="{FA492BB3-AD31-4F39-B51B-B37EFF8EE492}" srcOrd="0" destOrd="0" presId="urn:microsoft.com/office/officeart/2005/8/layout/matrix3"/>
    <dgm:cxn modelId="{C6AEEADA-5FD8-45EC-A9E3-25175E18AF66}" srcId="{38E07FA9-67CD-41A4-AE85-DDEF425DDAAF}" destId="{30915164-A4E5-4792-878B-8E7D78D513EE}" srcOrd="2" destOrd="0" parTransId="{6F9B2BAD-B6CE-438E-8D88-0B4CEAB3D9FC}" sibTransId="{F1FE8512-A286-4155-B3BD-477B635107C3}"/>
    <dgm:cxn modelId="{19FD7C19-92E6-44B9-A7B0-7D24D2F1EC8F}" type="presOf" srcId="{56D1A251-FBF8-473F-940D-0BEDB73EC5DD}" destId="{A8038A2A-BDD1-4555-92D6-E3A6F34B1742}" srcOrd="0" destOrd="0" presId="urn:microsoft.com/office/officeart/2005/8/layout/matrix3"/>
    <dgm:cxn modelId="{550F60FF-25D0-4809-999C-C314E9D36357}" type="presParOf" srcId="{FA492BB3-AD31-4F39-B51B-B37EFF8EE492}" destId="{A5E147C6-63C7-40FC-B411-B4E6934E9F37}" srcOrd="0" destOrd="0" presId="urn:microsoft.com/office/officeart/2005/8/layout/matrix3"/>
    <dgm:cxn modelId="{018DDD87-2E33-4940-BCCB-36B5BAD482AB}" type="presParOf" srcId="{FA492BB3-AD31-4F39-B51B-B37EFF8EE492}" destId="{45A274F0-E1B6-4CD4-AA07-7792B6379779}" srcOrd="1" destOrd="0" presId="urn:microsoft.com/office/officeart/2005/8/layout/matrix3"/>
    <dgm:cxn modelId="{C25FA597-6A91-45FF-B648-C907FEECE519}" type="presParOf" srcId="{FA492BB3-AD31-4F39-B51B-B37EFF8EE492}" destId="{A8038A2A-BDD1-4555-92D6-E3A6F34B1742}" srcOrd="2" destOrd="0" presId="urn:microsoft.com/office/officeart/2005/8/layout/matrix3"/>
    <dgm:cxn modelId="{95974514-D0BE-4DD5-A812-17A4BDDDD2A9}" type="presParOf" srcId="{FA492BB3-AD31-4F39-B51B-B37EFF8EE492}" destId="{BD434741-8D9A-4E80-B7AE-6646DD7C253E}" srcOrd="3" destOrd="0" presId="urn:microsoft.com/office/officeart/2005/8/layout/matrix3"/>
    <dgm:cxn modelId="{7EE60F1A-78AB-44FB-987F-C85F87B53EC2}" type="presParOf" srcId="{FA492BB3-AD31-4F39-B51B-B37EFF8EE492}" destId="{FFC4C673-57B6-4EA4-B537-A69EE1EB61C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54602AD-927B-46D4-B6DA-EA8AE7BFBE99}">
      <dsp:nvSpPr>
        <dsp:cNvPr id="0" name=""/>
        <dsp:cNvSpPr/>
      </dsp:nvSpPr>
      <dsp:spPr>
        <a:xfrm>
          <a:off x="3" y="0"/>
          <a:ext cx="4320476" cy="994589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I was doing my homework at seven last night</a:t>
          </a:r>
          <a:r>
            <a:rPr lang="cs-CZ" sz="2000" kern="12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3" y="0"/>
        <a:ext cx="4320476" cy="994589"/>
      </dsp:txXfrm>
    </dsp:sp>
    <dsp:sp modelId="{9234E300-3F46-4791-98F3-C00DE40CA5DD}">
      <dsp:nvSpPr>
        <dsp:cNvPr id="0" name=""/>
        <dsp:cNvSpPr/>
      </dsp:nvSpPr>
      <dsp:spPr>
        <a:xfrm>
          <a:off x="1" y="1008112"/>
          <a:ext cx="4320476" cy="926496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Tom wasn´t working then.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1" y="1008112"/>
        <a:ext cx="4320476" cy="926496"/>
      </dsp:txXfrm>
    </dsp:sp>
    <dsp:sp modelId="{C5F4AC66-B6E7-489A-B36D-61C0D4C5B5A0}">
      <dsp:nvSpPr>
        <dsp:cNvPr id="0" name=""/>
        <dsp:cNvSpPr/>
      </dsp:nvSpPr>
      <dsp:spPr>
        <a:xfrm>
          <a:off x="3" y="1944217"/>
          <a:ext cx="4320476" cy="958410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Was the sun shining</a:t>
          </a:r>
          <a:r>
            <a:rPr lang="cs-CZ" sz="2000" kern="1200" noProof="0" dirty="0" smtClean="0">
              <a:solidFill>
                <a:schemeClr val="tx1"/>
              </a:solidFill>
              <a:latin typeface="Bookman Old Style" pitchFamily="18" charset="0"/>
            </a:rPr>
            <a:t>?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3" y="1944217"/>
        <a:ext cx="4320476" cy="95841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5E147C6-63C7-40FC-B411-B4E6934E9F37}">
      <dsp:nvSpPr>
        <dsp:cNvPr id="0" name=""/>
        <dsp:cNvSpPr/>
      </dsp:nvSpPr>
      <dsp:spPr>
        <a:xfrm flipV="1">
          <a:off x="2649939" y="0"/>
          <a:ext cx="495466" cy="4826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274F0-E1B6-4CD4-AA07-7792B6379779}">
      <dsp:nvSpPr>
        <dsp:cNvPr id="0" name=""/>
        <dsp:cNvSpPr/>
      </dsp:nvSpPr>
      <dsp:spPr>
        <a:xfrm>
          <a:off x="0" y="0"/>
          <a:ext cx="3213641" cy="93841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>
              <a:solidFill>
                <a:srgbClr val="FF0000"/>
              </a:solidFill>
            </a:rPr>
            <a:t>Were</a:t>
          </a:r>
          <a:r>
            <a:rPr lang="en-GB" sz="1600" kern="1200" noProof="0" dirty="0" smtClean="0">
              <a:solidFill>
                <a:schemeClr val="tx1"/>
              </a:solidFill>
            </a:rPr>
            <a:t> you hav</a:t>
          </a:r>
          <a:r>
            <a:rPr lang="en-GB" sz="1600" kern="1200" noProof="0" dirty="0" smtClean="0">
              <a:solidFill>
                <a:srgbClr val="FF0000"/>
              </a:solidFill>
            </a:rPr>
            <a:t>ing</a:t>
          </a:r>
          <a:r>
            <a:rPr lang="en-GB" sz="1600" kern="1200" noProof="0" dirty="0" smtClean="0">
              <a:solidFill>
                <a:schemeClr val="tx1"/>
              </a:solidFill>
            </a:rPr>
            <a:t> lunch when she came?</a:t>
          </a:r>
          <a:endParaRPr lang="en-GB" sz="1600" kern="1200" noProof="0" dirty="0">
            <a:solidFill>
              <a:schemeClr val="tx1"/>
            </a:solidFill>
          </a:endParaRPr>
        </a:p>
      </dsp:txBody>
      <dsp:txXfrm>
        <a:off x="0" y="0"/>
        <a:ext cx="3213641" cy="938410"/>
      </dsp:txXfrm>
    </dsp:sp>
    <dsp:sp modelId="{A8038A2A-BDD1-4555-92D6-E3A6F34B1742}">
      <dsp:nvSpPr>
        <dsp:cNvPr id="0" name=""/>
        <dsp:cNvSpPr/>
      </dsp:nvSpPr>
      <dsp:spPr>
        <a:xfrm>
          <a:off x="3168355" y="72011"/>
          <a:ext cx="3270437" cy="786327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>
              <a:solidFill>
                <a:srgbClr val="FF0000"/>
              </a:solidFill>
              <a:latin typeface="+mj-lt"/>
            </a:rPr>
            <a:t>Were</a:t>
          </a:r>
          <a:r>
            <a:rPr lang="en-GB" sz="1600" kern="1200" noProof="0" dirty="0" smtClean="0">
              <a:solidFill>
                <a:schemeClr val="tx1"/>
              </a:solidFill>
              <a:latin typeface="+mj-lt"/>
            </a:rPr>
            <a:t> they talk</a:t>
          </a:r>
          <a:r>
            <a:rPr lang="en-GB" sz="1600" kern="1200" noProof="0" dirty="0" smtClean="0">
              <a:solidFill>
                <a:srgbClr val="FF0000"/>
              </a:solidFill>
              <a:latin typeface="+mj-lt"/>
            </a:rPr>
            <a:t>ing</a:t>
          </a:r>
          <a:r>
            <a:rPr lang="en-GB" sz="1600" kern="1200" noProof="0" dirty="0" smtClean="0">
              <a:solidFill>
                <a:schemeClr val="tx1"/>
              </a:solidFill>
              <a:latin typeface="+mj-lt"/>
            </a:rPr>
            <a:t> about me?</a:t>
          </a:r>
        </a:p>
      </dsp:txBody>
      <dsp:txXfrm>
        <a:off x="3168355" y="72011"/>
        <a:ext cx="3270437" cy="786327"/>
      </dsp:txXfrm>
    </dsp:sp>
    <dsp:sp modelId="{BD434741-8D9A-4E80-B7AE-6646DD7C253E}">
      <dsp:nvSpPr>
        <dsp:cNvPr id="0" name=""/>
        <dsp:cNvSpPr/>
      </dsp:nvSpPr>
      <dsp:spPr>
        <a:xfrm>
          <a:off x="0" y="1051227"/>
          <a:ext cx="3305806" cy="96499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Yes, I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was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</a:p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No, I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wasn´t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0" y="1051227"/>
        <a:ext cx="3305806" cy="964996"/>
      </dsp:txXfrm>
    </dsp:sp>
    <dsp:sp modelId="{FFC4C673-57B6-4EA4-B537-A69EE1EB61C5}">
      <dsp:nvSpPr>
        <dsp:cNvPr id="0" name=""/>
        <dsp:cNvSpPr/>
      </dsp:nvSpPr>
      <dsp:spPr>
        <a:xfrm>
          <a:off x="3168355" y="1080117"/>
          <a:ext cx="3265688" cy="786327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+mj-lt"/>
            </a:rPr>
            <a:t>Yes, they </a:t>
          </a:r>
          <a:r>
            <a:rPr lang="en-GB" sz="1800" kern="1200" noProof="0" dirty="0" smtClean="0">
              <a:solidFill>
                <a:srgbClr val="FF0000"/>
              </a:solidFill>
              <a:latin typeface="+mj-lt"/>
            </a:rPr>
            <a:t>were</a:t>
          </a:r>
          <a:r>
            <a:rPr lang="en-GB" sz="1800" kern="1200" noProof="0" dirty="0" smtClean="0">
              <a:solidFill>
                <a:schemeClr val="tx1"/>
              </a:solidFill>
              <a:latin typeface="+mj-lt"/>
            </a:rPr>
            <a:t>.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+mj-lt"/>
            </a:rPr>
            <a:t>No, they </a:t>
          </a:r>
          <a:r>
            <a:rPr lang="en-GB" sz="1800" kern="1200" noProof="0" dirty="0" smtClean="0">
              <a:solidFill>
                <a:srgbClr val="FF0000"/>
              </a:solidFill>
              <a:latin typeface="+mj-lt"/>
            </a:rPr>
            <a:t>weren´t</a:t>
          </a:r>
          <a:r>
            <a:rPr lang="en-GB" sz="1800" kern="1200" noProof="0" dirty="0" smtClean="0">
              <a:solidFill>
                <a:schemeClr val="tx1"/>
              </a:solidFill>
              <a:latin typeface="+mj-lt"/>
            </a:rPr>
            <a:t>.</a:t>
          </a:r>
          <a:endParaRPr lang="en-GB" sz="1800" kern="1200" noProof="0" dirty="0">
            <a:solidFill>
              <a:schemeClr val="tx1"/>
            </a:solidFill>
            <a:latin typeface="+mj-lt"/>
          </a:endParaRPr>
        </a:p>
      </dsp:txBody>
      <dsp:txXfrm>
        <a:off x="3168355" y="1080117"/>
        <a:ext cx="3265688" cy="7863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6846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133" y="4711383"/>
            <a:ext cx="5433060" cy="4463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6846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23.3.2012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23.3.2012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23.3.2012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23.3.2012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23.3.2012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23.3.2012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23.3.2012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23.3.2012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23.3.2012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4.emf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jpeg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hodiny&amp;ex=1" TargetMode="External"/><Relationship Id="rId7" Type="http://schemas.openxmlformats.org/officeDocument/2006/relationships/hyperlink" Target="http://office.microsoft.com/cs-cz/images/results.aspx?qu=v%C3%BDhra&amp;ex=1" TargetMode="External"/><Relationship Id="rId2" Type="http://schemas.openxmlformats.org/officeDocument/2006/relationships/hyperlink" Target="http://office.microsoft.com/cs-cz/images/results.aspx?qu=%C5%A1kola&amp;ex=1&amp;origin=MP90042217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ko%C4%8Dka&amp;ex=1" TargetMode="External"/><Relationship Id="rId5" Type="http://schemas.openxmlformats.org/officeDocument/2006/relationships/hyperlink" Target="http://office.microsoft.com/cs-cz/images/similar.aspx" TargetMode="External"/><Relationship Id="rId4" Type="http://schemas.openxmlformats.org/officeDocument/2006/relationships/hyperlink" Target="http://office.microsoft.com/cs-cz/images/results.aspx?qu=karta&amp;ex=1&amp;origin=FX0101321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3429000"/>
            <a:ext cx="8299648" cy="3096345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VY_32_INOVACE_1A_12_</a:t>
            </a:r>
            <a:r>
              <a:rPr lang="en-GB" sz="2400" dirty="0" smtClean="0">
                <a:solidFill>
                  <a:schemeClr val="tx1"/>
                </a:solidFill>
                <a:latin typeface="Bookman Old Style" pitchFamily="18" charset="0"/>
              </a:rPr>
              <a:t>Past continuous</a:t>
            </a:r>
          </a:p>
          <a:p>
            <a:pPr algn="ctr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Téma: Anglická gramatika v 7. a 8.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183880" cy="105156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ANOTACE:  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8183880" cy="41879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1) Materiál je určen pro žáky 2. stupně ZŠ. 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2) Úvodní věty – seznámení s časem Past </a:t>
            </a:r>
            <a:r>
              <a:rPr lang="en-GB" sz="2000" dirty="0" smtClean="0">
                <a:latin typeface="Bookman Old Style" pitchFamily="18" charset="0"/>
              </a:rPr>
              <a:t>continuous. 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3) Dle tabulek učitel objasní žákům tvorbu minulého času průběhového. Struktura kladné věty, záporné věty, otázky.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4) Následuje procvičení vět dle obrázků a výběru sloves. Nejprve doplňování vět pouze dle obrázků. Následně možno využít nápovědy – slovesa v rámečku. Kontrola je po odhalení barevného obdélníka.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5) Porovnání vět: </a:t>
            </a:r>
            <a:r>
              <a:rPr lang="en-GB" sz="2000" dirty="0" smtClean="0">
                <a:latin typeface="Bookman Old Style" pitchFamily="18" charset="0"/>
              </a:rPr>
              <a:t>present continuous x past continuous </a:t>
            </a:r>
            <a:r>
              <a:rPr lang="cs-CZ" sz="2000" dirty="0" smtClean="0">
                <a:latin typeface="Bookman Old Style" pitchFamily="18" charset="0"/>
              </a:rPr>
              <a:t>– po odhalení barevného obdélníka. Věty možno napsat.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6) Zařazení materiálu do úvodních hodin </a:t>
            </a:r>
            <a:r>
              <a:rPr lang="en-GB" sz="2000" dirty="0" smtClean="0">
                <a:latin typeface="Bookman Old Style" pitchFamily="18" charset="0"/>
              </a:rPr>
              <a:t>– Past continuous.</a:t>
            </a:r>
          </a:p>
          <a:p>
            <a:pPr>
              <a:buNone/>
            </a:pPr>
            <a:endParaRPr lang="cs-CZ" sz="2000" dirty="0" smtClean="0">
              <a:latin typeface="Bookman Old Style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183880" cy="105156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>  PAST CONTINUOUS</a:t>
            </a:r>
            <a:endParaRPr lang="cs-CZ" dirty="0">
              <a:latin typeface="Bookman Old Style" pitchFamily="18" charset="0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quarter" idx="1"/>
          </p:nvPr>
        </p:nvGraphicFramePr>
        <p:xfrm>
          <a:off x="323528" y="1700808"/>
          <a:ext cx="4320480" cy="31244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788024" y="1844824"/>
            <a:ext cx="4100389" cy="2736304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2000" noProof="1" smtClean="0">
              <a:latin typeface="+mj-lt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2000" noProof="1" smtClean="0">
                <a:latin typeface="+mj-lt"/>
              </a:rPr>
              <a:t>Včera v sedm hodin večer jsem dělal domácí úkol.</a:t>
            </a:r>
            <a:r>
              <a:rPr lang="cs-CZ" sz="2000" dirty="0" smtClean="0">
                <a:latin typeface="+mj-lt"/>
              </a:rPr>
              <a:t>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Tomáš tehdy nepracoval..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Svítilo slunce?</a:t>
            </a:r>
            <a:endParaRPr lang="cs-CZ" sz="2000" dirty="0"/>
          </a:p>
        </p:txBody>
      </p:sp>
      <p:sp>
        <p:nvSpPr>
          <p:cNvPr id="11269" name="TextovéPole 4"/>
          <p:cNvSpPr txBox="1">
            <a:spLocks noChangeArrowheads="1"/>
          </p:cNvSpPr>
          <p:nvPr/>
        </p:nvSpPr>
        <p:spPr bwMode="auto">
          <a:xfrm>
            <a:off x="2268538" y="1341438"/>
            <a:ext cx="2951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 smtClean="0">
                <a:latin typeface="Bookman Old Style" pitchFamily="18" charset="0"/>
              </a:rPr>
              <a:t>Example</a:t>
            </a:r>
            <a:endParaRPr lang="en-GB" sz="2000" dirty="0">
              <a:latin typeface="Bookman Old Style" pitchFamily="18" charset="0"/>
            </a:endParaRPr>
          </a:p>
        </p:txBody>
      </p:sp>
      <p:graphicFrame>
        <p:nvGraphicFramePr>
          <p:cNvPr id="11" name="Diagram 10"/>
          <p:cNvGraphicFramePr/>
          <p:nvPr/>
        </p:nvGraphicFramePr>
        <p:xfrm>
          <a:off x="2555776" y="4653136"/>
          <a:ext cx="6588224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Obousměrná svislá šipka 9"/>
          <p:cNvSpPr/>
          <p:nvPr/>
        </p:nvSpPr>
        <p:spPr>
          <a:xfrm>
            <a:off x="3923928" y="5445224"/>
            <a:ext cx="144016" cy="360040"/>
          </a:xfrm>
          <a:prstGeom prst="up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23528" y="4653136"/>
            <a:ext cx="2160240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436096" y="260648"/>
            <a:ext cx="2506553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Graphic spid="1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183880" cy="10515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3200" dirty="0" smtClean="0">
                <a:latin typeface="Georgia" pitchFamily="18" charset="0"/>
              </a:rPr>
              <a:t>PAST   </a:t>
            </a:r>
            <a:r>
              <a:rPr lang="cs-CZ" sz="3200" dirty="0" smtClean="0">
                <a:latin typeface="Georgia" pitchFamily="18" charset="0"/>
              </a:rPr>
              <a:t>CONTINUOUS</a:t>
            </a:r>
            <a:r>
              <a:rPr lang="en-GB" sz="3200" dirty="0" smtClean="0">
                <a:latin typeface="Georgia" pitchFamily="18" charset="0"/>
              </a:rPr>
              <a:t>  - </a:t>
            </a:r>
            <a:r>
              <a:rPr lang="cs-CZ" sz="3200" dirty="0" smtClean="0">
                <a:latin typeface="Georgia" pitchFamily="18" charset="0"/>
              </a:rPr>
              <a:t>AFFIRMATIVE</a:t>
            </a:r>
            <a:endParaRPr lang="en-GB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95536" y="1268761"/>
          <a:ext cx="8424934" cy="522061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16224"/>
                <a:gridCol w="2088232"/>
                <a:gridCol w="1872208"/>
                <a:gridCol w="2448270"/>
              </a:tblGrid>
              <a:tr h="101437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</a:p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TO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BE</a:t>
                      </a:r>
                      <a:endParaRPr lang="cs-CZ" sz="2400" b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VERB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     + </a:t>
                      </a:r>
                      <a:r>
                        <a:rPr lang="cs-CZ" sz="2400" b="0" baseline="0" noProof="1" smtClean="0">
                          <a:latin typeface="Bookman Old Style" pitchFamily="18" charset="0"/>
                        </a:rPr>
                        <a:t>ing</a:t>
                      </a:r>
                      <a:endParaRPr lang="cs-CZ" sz="2400" b="0" noProof="1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…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   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 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014373">
                <a:tc>
                  <a:txBody>
                    <a:bodyPr/>
                    <a:lstStyle/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was</a:t>
                      </a: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driving</a:t>
                      </a:r>
                    </a:p>
                    <a:p>
                      <a:pPr algn="ctr"/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walking</a:t>
                      </a:r>
                    </a:p>
                    <a:p>
                      <a:pPr algn="ctr"/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studying</a:t>
                      </a:r>
                    </a:p>
                    <a:p>
                      <a:pPr algn="ctr"/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swimming</a:t>
                      </a: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endParaRPr lang="cs-CZ" sz="1800" noProof="0" dirty="0" smtClean="0">
                        <a:latin typeface="Bookman Old Style" pitchFamily="18" charset="0"/>
                      </a:endParaRPr>
                    </a:p>
                    <a:p>
                      <a:endParaRPr lang="cs-CZ" sz="18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kumimoji="0" lang="en-GB" sz="1800" kern="1200" baseline="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to Scotland.</a:t>
                      </a:r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kumimoji="0" lang="en-GB" sz="1800" kern="1200" baseline="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home.</a:t>
                      </a:r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kumimoji="0" lang="en-GB" sz="1800" kern="120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kumimoji="0" lang="en-GB" sz="1800" kern="1200" baseline="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London University.</a:t>
                      </a:r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800" kern="120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</a:t>
                      </a:r>
                      <a:r>
                        <a:rPr kumimoji="0" lang="en-GB" sz="1800" kern="1200" baseline="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the river.</a:t>
                      </a:r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.</a:t>
                      </a:r>
                      <a:endParaRPr lang="en-GB" sz="1800" noProof="0" dirty="0">
                        <a:latin typeface="+mj-lt"/>
                      </a:endParaRPr>
                    </a:p>
                  </a:txBody>
                  <a:tcPr/>
                </a:tc>
              </a:tr>
              <a:tr h="1465207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He, she,</a:t>
                      </a:r>
                      <a:r>
                        <a:rPr lang="en-GB" sz="2400" baseline="0" noProof="0" smtClean="0">
                          <a:latin typeface="Bookman Old Style" pitchFamily="18" charset="0"/>
                        </a:rPr>
                        <a:t> it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was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  <a:tr h="1690622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We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You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They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were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27896" cy="10515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3200" dirty="0" smtClean="0">
                <a:latin typeface="Georgia" pitchFamily="18" charset="0"/>
              </a:rPr>
              <a:t>PAST  CONTINUOUS</a:t>
            </a:r>
            <a:r>
              <a:rPr lang="en-GB" sz="3200" dirty="0" smtClean="0">
                <a:latin typeface="Georgia" pitchFamily="18" charset="0"/>
              </a:rPr>
              <a:t>  - </a:t>
            </a:r>
            <a:r>
              <a:rPr lang="cs-CZ" sz="3200" dirty="0" smtClean="0">
                <a:latin typeface="Georgia" pitchFamily="18" charset="0"/>
              </a:rPr>
              <a:t>negative</a:t>
            </a:r>
            <a:endParaRPr lang="en-GB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95536" y="1268761"/>
          <a:ext cx="8424934" cy="52738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16224"/>
                <a:gridCol w="2088232"/>
                <a:gridCol w="1872208"/>
                <a:gridCol w="2448270"/>
              </a:tblGrid>
              <a:tr h="101437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</a:p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TO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BE</a:t>
                      </a:r>
                    </a:p>
                    <a:p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     + not</a:t>
                      </a:r>
                      <a:endParaRPr lang="cs-CZ" sz="2400" b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VERB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     + </a:t>
                      </a:r>
                      <a:r>
                        <a:rPr lang="cs-CZ" sz="2400" b="0" baseline="0" noProof="1" smtClean="0">
                          <a:latin typeface="Bookman Old Style" pitchFamily="18" charset="0"/>
                        </a:rPr>
                        <a:t>ing</a:t>
                      </a:r>
                      <a:endParaRPr lang="cs-CZ" sz="2400" b="0" noProof="1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…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   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 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014373">
                <a:tc>
                  <a:txBody>
                    <a:bodyPr/>
                    <a:lstStyle/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was not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wasn´t</a:t>
                      </a: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driving</a:t>
                      </a:r>
                    </a:p>
                    <a:p>
                      <a:pPr algn="ctr"/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walking</a:t>
                      </a:r>
                    </a:p>
                    <a:p>
                      <a:pPr algn="ctr"/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studying</a:t>
                      </a:r>
                    </a:p>
                    <a:p>
                      <a:pPr algn="ctr"/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swimming</a:t>
                      </a:r>
                    </a:p>
                    <a:p>
                      <a:pPr algn="ctr"/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endParaRPr lang="cs-CZ" sz="1800" noProof="0" dirty="0" smtClean="0">
                        <a:latin typeface="+mj-lt"/>
                      </a:endParaRPr>
                    </a:p>
                    <a:p>
                      <a:r>
                        <a:rPr kumimoji="0" lang="en-GB" sz="1800" kern="1200" baseline="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to Scotland.</a:t>
                      </a:r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kumimoji="0" lang="en-GB" sz="1800" kern="1200" baseline="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home.</a:t>
                      </a:r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kumimoji="0" lang="en-GB" sz="1800" kern="120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kumimoji="0" lang="en-GB" sz="1800" kern="1200" baseline="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London University.</a:t>
                      </a:r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800" kern="120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</a:t>
                      </a:r>
                      <a:r>
                        <a:rPr kumimoji="0" lang="en-GB" sz="1800" kern="1200" baseline="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the river.</a:t>
                      </a:r>
                      <a:endParaRPr lang="en-GB" sz="1800" noProof="0" dirty="0" smtClean="0">
                        <a:latin typeface="+mj-lt"/>
                      </a:endParaRPr>
                    </a:p>
                  </a:txBody>
                  <a:tcPr/>
                </a:tc>
              </a:tr>
              <a:tr h="1465207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He, she,</a:t>
                      </a:r>
                      <a:r>
                        <a:rPr lang="en-GB" sz="2400" baseline="0" noProof="0" smtClean="0">
                          <a:latin typeface="Bookman Old Style" pitchFamily="18" charset="0"/>
                        </a:rPr>
                        <a:t> it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was not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wasn´t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  <a:tr h="1690622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We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You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They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were not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weren´t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183880" cy="119675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dirty="0" smtClean="0">
                <a:latin typeface="Georgia" pitchFamily="18" charset="0"/>
              </a:rPr>
              <a:t>P</a:t>
            </a:r>
            <a:r>
              <a:rPr lang="cs-CZ" sz="3200" dirty="0" smtClean="0">
                <a:latin typeface="Georgia" pitchFamily="18" charset="0"/>
              </a:rPr>
              <a:t>AST</a:t>
            </a:r>
            <a:r>
              <a:rPr lang="en-GB" sz="3200" dirty="0" smtClean="0">
                <a:latin typeface="Georgia" pitchFamily="18" charset="0"/>
              </a:rPr>
              <a:t>  CONTINUOUS  - Questions</a:t>
            </a:r>
            <a:endParaRPr lang="en-GB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95535" y="1412776"/>
          <a:ext cx="8424936" cy="518457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72209"/>
                <a:gridCol w="2088232"/>
                <a:gridCol w="2016224"/>
                <a:gridCol w="2448271"/>
              </a:tblGrid>
              <a:tr h="95828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TO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BE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smtClean="0">
                          <a:latin typeface="Bookman Old Style" pitchFamily="18" charset="0"/>
                        </a:rPr>
                        <a:t>VERB</a:t>
                      </a:r>
                      <a:r>
                        <a:rPr lang="en-GB" sz="2400" b="0" baseline="0" smtClean="0">
                          <a:latin typeface="Bookman Old Style" pitchFamily="18" charset="0"/>
                        </a:rPr>
                        <a:t> </a:t>
                      </a:r>
                    </a:p>
                    <a:p>
                      <a:r>
                        <a:rPr lang="en-GB" sz="2400" b="0" baseline="0" smtClean="0">
                          <a:latin typeface="Bookman Old Style" pitchFamily="18" charset="0"/>
                        </a:rPr>
                        <a:t>      + ing</a:t>
                      </a:r>
                      <a:endParaRPr lang="en-GB" sz="2400" b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latin typeface="Bookman Old Style" pitchFamily="18" charset="0"/>
                        </a:rPr>
                        <a:t>…</a:t>
                      </a:r>
                      <a:r>
                        <a:rPr lang="cs-CZ" sz="2400" b="0" dirty="0" smtClean="0">
                          <a:latin typeface="Bookman Old Style" pitchFamily="18" charset="0"/>
                        </a:rPr>
                        <a:t>?</a:t>
                      </a:r>
                      <a:endParaRPr lang="en-GB" sz="2400" b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     </a:t>
                      </a:r>
                    </a:p>
                  </a:txBody>
                  <a:tcPr/>
                </a:tc>
              </a:tr>
              <a:tr h="1012640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Was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pPr algn="ctr"/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smtClean="0">
                          <a:latin typeface="Bookman Old Style" pitchFamily="18" charset="0"/>
                        </a:rPr>
                        <a:t>driving</a:t>
                      </a:r>
                    </a:p>
                    <a:p>
                      <a:pPr algn="ctr"/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smtClean="0">
                          <a:latin typeface="Bookman Old Style" pitchFamily="18" charset="0"/>
                        </a:rPr>
                        <a:t>walking</a:t>
                      </a:r>
                    </a:p>
                    <a:p>
                      <a:pPr algn="ctr"/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smtClean="0">
                          <a:latin typeface="Bookman Old Style" pitchFamily="18" charset="0"/>
                        </a:rPr>
                        <a:t>studying</a:t>
                      </a:r>
                    </a:p>
                    <a:p>
                      <a:pPr algn="ctr"/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smtClean="0">
                          <a:latin typeface="Bookman Old Style" pitchFamily="18" charset="0"/>
                        </a:rPr>
                        <a:t>swimming</a:t>
                      </a:r>
                    </a:p>
                    <a:p>
                      <a:pPr algn="ctr"/>
                      <a:endParaRPr lang="en-GB" sz="2400" noProof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GB" sz="1800" noProof="0" smtClean="0">
                        <a:latin typeface="Bookman Old Style" pitchFamily="18" charset="0"/>
                      </a:endParaRPr>
                    </a:p>
                    <a:p>
                      <a:endParaRPr lang="en-GB" sz="1800" noProof="0" smtClean="0">
                        <a:latin typeface="Bookman Old Style" pitchFamily="18" charset="0"/>
                      </a:endParaRPr>
                    </a:p>
                    <a:p>
                      <a:endParaRPr lang="en-GB" sz="1800" noProof="0" smtClean="0">
                        <a:latin typeface="Bookman Old Style" pitchFamily="18" charset="0"/>
                      </a:endParaRPr>
                    </a:p>
                    <a:p>
                      <a:r>
                        <a:rPr kumimoji="0" lang="en-GB" sz="1800" kern="1200" baseline="0" noProof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to Scotland?</a:t>
                      </a:r>
                      <a:endParaRPr kumimoji="0" lang="en-GB" sz="1800" kern="1200" noProof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kumimoji="0" lang="en-GB" sz="1800" kern="1200" noProof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kumimoji="0" lang="en-GB" sz="1800" kern="1200" baseline="0" noProof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home?</a:t>
                      </a:r>
                      <a:endParaRPr kumimoji="0" lang="en-GB" sz="1800" kern="1200" noProof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kumimoji="0" lang="en-GB" sz="1800" kern="1200" noProof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kumimoji="0" lang="en-GB" sz="1800" kern="1200" noProof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kumimoji="0" lang="en-GB" sz="1800" kern="1200" baseline="0" noProof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London University?</a:t>
                      </a:r>
                      <a:endParaRPr kumimoji="0" lang="en-GB" sz="1800" kern="1200" noProof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kumimoji="0" lang="en-GB" sz="1800" kern="1200" noProof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800" kern="1200" noProof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</a:t>
                      </a:r>
                      <a:r>
                        <a:rPr kumimoji="0" lang="en-GB" sz="1800" kern="1200" baseline="0" noProof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the river?</a:t>
                      </a:r>
                      <a:endParaRPr lang="en-GB" sz="1800" noProof="0" smtClean="0">
                        <a:latin typeface="Bookman Old Style" pitchFamily="18" charset="0"/>
                      </a:endParaRPr>
                    </a:p>
                    <a:p>
                      <a:endParaRPr lang="en-GB" sz="1800" noProof="0" smtClean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606826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Was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he, she, it</a:t>
                      </a:r>
                    </a:p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  <a:tr h="1606826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Were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you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they</a:t>
                      </a:r>
                    </a:p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04664"/>
            <a:ext cx="83529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9900"/>
                </a:solidFill>
              </a:rPr>
              <a:t>What were the people doing yesterday evening? </a:t>
            </a:r>
          </a:p>
          <a:p>
            <a:r>
              <a:rPr lang="en-GB" dirty="0" smtClean="0"/>
              <a:t>Use the past continuous. Look at the picture</a:t>
            </a:r>
            <a:r>
              <a:rPr lang="cs-CZ" dirty="0" smtClean="0"/>
              <a:t>s. (Help: </a:t>
            </a:r>
            <a:r>
              <a:rPr lang="en-GB" dirty="0" smtClean="0"/>
              <a:t>the words in the box</a:t>
            </a:r>
            <a:r>
              <a:rPr lang="cs-CZ" dirty="0" smtClean="0"/>
              <a:t>)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323528" y="1268760"/>
            <a:ext cx="8496944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tx1"/>
                </a:solidFill>
              </a:rPr>
              <a:t>cook supper     dance     drive home     not watch TV     play cards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5877272"/>
            <a:ext cx="8964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The woman is having breakfast. He is opening a letter. She is playing the piano. The cars are crashing. He is drinking coffee. The ball is breaking the window.</a:t>
            </a:r>
            <a:endParaRPr lang="en-GB" sz="1600" dirty="0"/>
          </a:p>
        </p:txBody>
      </p:sp>
      <p:sp>
        <p:nvSpPr>
          <p:cNvPr id="8" name="Obdélník 7"/>
          <p:cNvSpPr/>
          <p:nvPr/>
        </p:nvSpPr>
        <p:spPr>
          <a:xfrm>
            <a:off x="251520" y="5805264"/>
            <a:ext cx="8568952" cy="64807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2060848"/>
            <a:ext cx="65527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At 9.15 Sarah was playing cards.</a:t>
            </a:r>
            <a:endParaRPr lang="cs-CZ" dirty="0" smtClean="0"/>
          </a:p>
          <a:p>
            <a:endParaRPr lang="en-GB" dirty="0" smtClean="0"/>
          </a:p>
          <a:p>
            <a:r>
              <a:rPr lang="en-GB" dirty="0" smtClean="0"/>
              <a:t>At 10.30 Fred and Alice were dancing.</a:t>
            </a:r>
            <a:endParaRPr lang="cs-CZ" dirty="0" smtClean="0"/>
          </a:p>
          <a:p>
            <a:endParaRPr lang="en-GB" dirty="0" smtClean="0"/>
          </a:p>
          <a:p>
            <a:r>
              <a:rPr lang="en-GB" dirty="0" smtClean="0"/>
              <a:t>At 8.20 </a:t>
            </a:r>
            <a:r>
              <a:rPr lang="cs-CZ" dirty="0" smtClean="0"/>
              <a:t>Paul</a:t>
            </a:r>
            <a:r>
              <a:rPr lang="en-GB" dirty="0" smtClean="0"/>
              <a:t> was cooking supper.</a:t>
            </a:r>
            <a:endParaRPr lang="cs-CZ" dirty="0" smtClean="0"/>
          </a:p>
          <a:p>
            <a:endParaRPr lang="en-GB" dirty="0" smtClean="0"/>
          </a:p>
          <a:p>
            <a:r>
              <a:rPr lang="en-GB" dirty="0" smtClean="0"/>
              <a:t>At 7.50 Mary was driving home.</a:t>
            </a:r>
            <a:endParaRPr lang="cs-CZ" dirty="0" smtClean="0"/>
          </a:p>
          <a:p>
            <a:endParaRPr lang="en-GB" dirty="0" smtClean="0"/>
          </a:p>
          <a:p>
            <a:r>
              <a:rPr lang="en-GB" dirty="0" smtClean="0"/>
              <a:t>At 11.00 Oliver wasn´t watching TV.</a:t>
            </a: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988840"/>
            <a:ext cx="1296143" cy="10180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1988840"/>
            <a:ext cx="1695704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420888"/>
            <a:ext cx="1315510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3284984"/>
            <a:ext cx="1325577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3789040"/>
            <a:ext cx="2128085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7" name="Přímá spojovací čára 16"/>
          <p:cNvCxnSpPr/>
          <p:nvPr/>
        </p:nvCxnSpPr>
        <p:spPr>
          <a:xfrm>
            <a:off x="6444208" y="3789040"/>
            <a:ext cx="2232248" cy="136815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516216" y="3789040"/>
            <a:ext cx="2160240" cy="122413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1835696" y="2060848"/>
            <a:ext cx="1224136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843808" y="2636912"/>
            <a:ext cx="1368152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691680" y="3212976"/>
            <a:ext cx="1296144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763688" y="3789040"/>
            <a:ext cx="1152128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979712" y="4293096"/>
            <a:ext cx="1656184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251520" y="5229200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9900"/>
                </a:solidFill>
              </a:rPr>
              <a:t>Compare with the present continuous. </a:t>
            </a:r>
            <a:r>
              <a:rPr lang="en-GB" b="1" dirty="0" smtClean="0">
                <a:solidFill>
                  <a:srgbClr val="009900"/>
                </a:solidFill>
              </a:rPr>
              <a:t>Write sentences in the past continuous</a:t>
            </a:r>
            <a:r>
              <a:rPr lang="cs-CZ" b="1" dirty="0" smtClean="0">
                <a:solidFill>
                  <a:srgbClr val="009900"/>
                </a:solidFill>
              </a:rPr>
              <a:t>:</a:t>
            </a:r>
            <a:endParaRPr lang="cs-CZ" b="1" dirty="0">
              <a:solidFill>
                <a:srgbClr val="0099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51520" y="6488668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9900"/>
                </a:solidFill>
              </a:rPr>
              <a:t>i</a:t>
            </a:r>
            <a:r>
              <a:rPr lang="en-GB" i="1" dirty="0" smtClean="0">
                <a:solidFill>
                  <a:srgbClr val="009900"/>
                </a:solidFill>
              </a:rPr>
              <a:t>s / isn´t                 was / wasn´t                   are / aren´t                were / weren´t</a:t>
            </a:r>
            <a:r>
              <a:rPr lang="cs-CZ" dirty="0" smtClean="0">
                <a:solidFill>
                  <a:srgbClr val="009900"/>
                </a:solidFill>
              </a:rPr>
              <a:t>  </a:t>
            </a:r>
            <a:endParaRPr lang="cs-CZ" dirty="0">
              <a:solidFill>
                <a:srgbClr val="009900"/>
              </a:solidFill>
            </a:endParaRPr>
          </a:p>
        </p:txBody>
      </p:sp>
      <p:sp>
        <p:nvSpPr>
          <p:cNvPr id="28" name="Šipka doprava 27"/>
          <p:cNvSpPr/>
          <p:nvPr/>
        </p:nvSpPr>
        <p:spPr>
          <a:xfrm>
            <a:off x="1475656" y="6669360"/>
            <a:ext cx="504056" cy="45719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>
            <a:off x="6012160" y="6669360"/>
            <a:ext cx="576064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Bookman Old Style" pitchFamily="18" charset="0"/>
              </a:rPr>
              <a:t>   CITACE:</a:t>
            </a:r>
            <a:endParaRPr lang="cs-CZ" sz="32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24744"/>
            <a:ext cx="8568952" cy="5040560"/>
          </a:xfrm>
        </p:spPr>
        <p:txBody>
          <a:bodyPr>
            <a:normAutofit/>
          </a:bodyPr>
          <a:lstStyle/>
          <a:p>
            <a:r>
              <a:rPr lang="en-US" sz="1200" noProof="1" smtClean="0">
                <a:latin typeface="Georgia" pitchFamily="18" charset="0"/>
                <a:hlinkClick r:id="rId2"/>
              </a:rPr>
              <a:t>http://office.microsoft.com/cs-cz/images/results.aspx?qu=%C5%A1kola&amp;ex=1&amp;origin=MP900422176#ai:MP900439470|</a:t>
            </a:r>
            <a:endParaRPr lang="cs-CZ" sz="1200" noProof="1" smtClean="0">
              <a:latin typeface="Georgia" pitchFamily="18" charset="0"/>
            </a:endParaRPr>
          </a:p>
          <a:p>
            <a:r>
              <a:rPr lang="en-US" sz="1200" noProof="1" smtClean="0">
                <a:latin typeface="Georgia" pitchFamily="18" charset="0"/>
                <a:hlinkClick r:id="rId3"/>
              </a:rPr>
              <a:t>http://office.microsoft.com/cs-cz/images/results.aspx?qu=hodiny&amp;ex=1#ai:MP900449056|</a:t>
            </a:r>
            <a:endParaRPr lang="cs-CZ" sz="1200" noProof="1" smtClean="0">
              <a:latin typeface="Georgia" pitchFamily="18" charset="0"/>
            </a:endParaRPr>
          </a:p>
          <a:p>
            <a:r>
              <a:rPr lang="en-US" sz="1200" noProof="1" smtClean="0">
                <a:latin typeface="Georgia" pitchFamily="18" charset="0"/>
                <a:hlinkClick r:id="rId3"/>
              </a:rPr>
              <a:t>http://office.microsoft.com/cs-cz/images/results.aspx?qu=hodiny&amp;ex=1#ai:MC900441938|</a:t>
            </a:r>
            <a:endParaRPr lang="cs-CZ" sz="1200" noProof="1" smtClean="0">
              <a:latin typeface="Georgia" pitchFamily="18" charset="0"/>
            </a:endParaRPr>
          </a:p>
          <a:p>
            <a:r>
              <a:rPr lang="cs-CZ" sz="1200" noProof="1" smtClean="0">
                <a:latin typeface="Georgia" pitchFamily="18" charset="0"/>
              </a:rPr>
              <a:t>http://office.microsoft.com/cs-cz/images/results.aspx?ex=2&amp;qu=tanečníci#ai:MC900360714|mt:0|</a:t>
            </a:r>
          </a:p>
          <a:p>
            <a:r>
              <a:rPr lang="en-US" sz="1200" noProof="1" smtClean="0">
                <a:latin typeface="Georgia" pitchFamily="18" charset="0"/>
                <a:hlinkClick r:id="rId4"/>
              </a:rPr>
              <a:t>http://office.microsoft.com/cs-cz/images/results.aspx?qu=karta&amp;ex=1&amp;origin=FX010132103#ai:MC900310256|</a:t>
            </a:r>
            <a:endParaRPr lang="cs-CZ" sz="1200" noProof="1" smtClean="0">
              <a:latin typeface="Georgia" pitchFamily="18" charset="0"/>
            </a:endParaRPr>
          </a:p>
          <a:p>
            <a:r>
              <a:rPr lang="cs-CZ" sz="1200" noProof="1" smtClean="0">
                <a:latin typeface="Georgia" pitchFamily="18" charset="0"/>
              </a:rPr>
              <a:t>http://office.microsoft.com/cs-cz/images/results.aspx?ex=2&amp;qu=žena#ai:MP900427629|mt:0|</a:t>
            </a:r>
          </a:p>
          <a:p>
            <a:r>
              <a:rPr lang="en-US" sz="1200" noProof="1" smtClean="0">
                <a:latin typeface="Georgia" pitchFamily="18" charset="0"/>
                <a:hlinkClick r:id="rId5"/>
              </a:rPr>
              <a:t>http://office.microsoft.com/cs-cz/images/similar.aspx#ai:MC900059680|</a:t>
            </a:r>
            <a:endParaRPr lang="cs-CZ" sz="1200" noProof="1" smtClean="0">
              <a:latin typeface="Georgia" pitchFamily="18" charset="0"/>
            </a:endParaRPr>
          </a:p>
          <a:p>
            <a:r>
              <a:rPr lang="en-US" sz="1200" noProof="1" smtClean="0">
                <a:latin typeface="Georgia" pitchFamily="18" charset="0"/>
              </a:rPr>
              <a:t>http://office.microsoft.com/cs-cz/images/results.aspx?qu=televize&amp;ctt=1#ai:MC900358863|mt:0|</a:t>
            </a:r>
          </a:p>
          <a:p>
            <a:r>
              <a:rPr lang="en-US" sz="1200" noProof="1" smtClean="0">
                <a:latin typeface="Georgia" pitchFamily="18" charset="0"/>
                <a:hlinkClick r:id="rId6"/>
              </a:rPr>
              <a:t>http://office.microsoft.com/cs-cz/images/results.aspx?qu=ko%C4%8Dka&amp;ex=1#ai:MC900030452|</a:t>
            </a:r>
            <a:endParaRPr lang="en-US" sz="1200" noProof="1" smtClean="0">
              <a:latin typeface="Georgia" pitchFamily="18" charset="0"/>
            </a:endParaRPr>
          </a:p>
          <a:p>
            <a:r>
              <a:rPr lang="en-US" sz="1200" noProof="1" smtClean="0">
                <a:latin typeface="Georgia" pitchFamily="18" charset="0"/>
                <a:hlinkClick r:id="rId7"/>
              </a:rPr>
              <a:t>http://office.microsoft.com/cs-cz/images/results.aspx?qu=v%C3%BDhra&amp;ex=1#ai:MC900439847|</a:t>
            </a:r>
            <a:endParaRPr lang="en-US" sz="1200" noProof="1" smtClean="0">
              <a:latin typeface="Georgia" pitchFamily="18" charset="0"/>
            </a:endParaRPr>
          </a:p>
          <a:p>
            <a:r>
              <a:rPr lang="cs-CZ" sz="1200" noProof="1" smtClean="0">
                <a:solidFill>
                  <a:srgbClr val="C00000"/>
                </a:solidFill>
                <a:latin typeface="Georgia" pitchFamily="18" charset="0"/>
              </a:rPr>
              <a:t>Essential Grammar in Use, Raymond Murphy, Cambridge University Press, 1997</a:t>
            </a:r>
          </a:p>
          <a:p>
            <a:r>
              <a:rPr lang="en-US" sz="1200" noProof="1" smtClean="0">
                <a:solidFill>
                  <a:srgbClr val="C00000"/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US" sz="1200" noProof="1" smtClean="0">
                <a:solidFill>
                  <a:srgbClr val="C00000"/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US" sz="1200" noProof="1" smtClean="0">
                <a:solidFill>
                  <a:srgbClr val="C00000"/>
                </a:solidFill>
                <a:latin typeface="Georgia" pitchFamily="18" charset="0"/>
              </a:rPr>
              <a:t>The Good Grammar Book, Michael Swan, Catherine Walter, Oxford University Press</a:t>
            </a:r>
            <a:r>
              <a:rPr lang="cs-CZ" sz="1200" noProof="1" smtClean="0">
                <a:solidFill>
                  <a:srgbClr val="C00000"/>
                </a:solidFill>
                <a:latin typeface="Georgia" pitchFamily="18" charset="0"/>
              </a:rPr>
              <a:t>, p. 48</a:t>
            </a:r>
            <a:endParaRPr lang="en-US" sz="1200" noProof="1">
              <a:solidFill>
                <a:srgbClr val="C00000"/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med" advClick="0" advTm="3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1319</TotalTime>
  <Words>585</Words>
  <Application>Microsoft Office PowerPoint</Application>
  <PresentationFormat>Předvádění na obrazovce (4:3)</PresentationFormat>
  <Paragraphs>186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    </vt:lpstr>
      <vt:lpstr>ANOTACE:  </vt:lpstr>
      <vt:lpstr>  PAST CONTINUOUS</vt:lpstr>
      <vt:lpstr>PAST   CONTINUOUS  - AFFIRMATIVE</vt:lpstr>
      <vt:lpstr>PAST  CONTINUOUS  - negative</vt:lpstr>
      <vt:lpstr>PAST  CONTINUOUS  - Questions</vt:lpstr>
      <vt:lpstr>Snímek 7</vt:lpstr>
      <vt:lpstr>  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Marcela Vaňková</cp:lastModifiedBy>
  <cp:revision>303</cp:revision>
  <dcterms:created xsi:type="dcterms:W3CDTF">2011-11-23T00:30:20Z</dcterms:created>
  <dcterms:modified xsi:type="dcterms:W3CDTF">2012-03-23T12:55:05Z</dcterms:modified>
</cp:coreProperties>
</file>