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1" r:id="rId4"/>
    <p:sldId id="262" r:id="rId5"/>
    <p:sldId id="263" r:id="rId6"/>
    <p:sldId id="265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0000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F8E057F-A739-480E-9D1F-4847FF75B17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7927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5F4976-2971-4183-95AE-2F56E063EB0D}" type="slidenum">
              <a:rPr lang="cs-CZ"/>
              <a:pPr/>
              <a:t>1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257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B731D9-AD0B-443C-91D3-384B4D9A7B3F}" type="slidenum">
              <a:rPr lang="cs-CZ"/>
              <a:pPr/>
              <a:t>2</a:t>
            </a:fld>
            <a:endParaRPr lang="cs-CZ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96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32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191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251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9154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566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30EC91-309F-41B6-8197-C982CF26C1F6}" type="slidenum">
              <a:rPr lang="cs-CZ"/>
              <a:pPr/>
              <a:t>8</a:t>
            </a:fld>
            <a:endParaRPr lang="cs-CZ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689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410536-5120-4D8B-8D73-55ADCC2249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CD7A74-9A9D-445C-91D0-759D8A6364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353A9C-DA86-47C5-91D5-95E68ABBBB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CE8710-EF55-4A89-ADB9-09412183EC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A7C0D5-38E8-469B-A4E9-70FA31B8DF1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393302-AB35-4BAA-BD5A-207D46EAEA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A41E5F-BCC8-436B-91AA-13E8983C6F4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161126-DC2C-4807-9CA7-62959910C20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CAB4E7-619F-4D1E-B3A9-66841D009C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A22E87-24B1-4097-8153-289CCA3046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2C8849-CF14-4E20-AE1C-EB825FE4AB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6C40E2E-D06A-49EF-B26C-2CC43431581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blogthefarm.files.wordpress.com/2012/12/pot00.jpg" TargetMode="External"/><Relationship Id="rId3" Type="http://schemas.openxmlformats.org/officeDocument/2006/relationships/hyperlink" Target="http://upload.wikimedia.org/wikipedia/commons/thumb/c/c3/Ethylene-3D-vdW.png/771px-Ethylene-3D-vdW.png" TargetMode="External"/><Relationship Id="rId7" Type="http://schemas.openxmlformats.org/officeDocument/2006/relationships/hyperlink" Target="http://www.weizmann.ac.il/plants/aharoni/images/fruitMetabolism1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oduniversity.com/foodu/produce_c/producereference/Resources/Fruit/Persimmon/Persimmon.gif" TargetMode="External"/><Relationship Id="rId5" Type="http://schemas.openxmlformats.org/officeDocument/2006/relationships/hyperlink" Target="http://upload.wikimedia.org/wikipedia/commons/thumb/0/06/Hazard_F.svg/500px-Hazard_F.svg.png" TargetMode="External"/><Relationship Id="rId4" Type="http://schemas.openxmlformats.org/officeDocument/2006/relationships/hyperlink" Target="http://gif-favicon.com/images/fruit/apple-red-fruit-transparent-background-0400-10034.gif" TargetMode="External"/><Relationship Id="rId9" Type="http://schemas.openxmlformats.org/officeDocument/2006/relationships/hyperlink" Target="http://upload.wikimedia.org/wikipedia/commons/thumb/d/d3/Propylene.png/714px-Propylen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  <a:ln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38240755"/>
              </p:ext>
            </p:extLst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Elementária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VY_32_INOVACE_06.43.10.172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Chemie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Alkeny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Uhlovodíky, alkeny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8800" b="1" dirty="0" smtClean="0">
                <a:solidFill>
                  <a:srgbClr val="FFC000"/>
                </a:solidFill>
              </a:rPr>
              <a:t>ALKENY</a:t>
            </a:r>
            <a:endParaRPr lang="cs-CZ" sz="8800" b="1" dirty="0">
              <a:solidFill>
                <a:srgbClr val="FFC000"/>
              </a:solidFill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dvouprvkové uhlovodíky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otevřený řetězec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pouze jednoduché vazby a jedna vazba dvojná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v názvu koncovka   - </a:t>
            </a:r>
            <a:r>
              <a:rPr lang="cs-CZ" sz="2800" dirty="0" err="1" smtClean="0">
                <a:solidFill>
                  <a:srgbClr val="FFFF00"/>
                </a:solidFill>
              </a:rPr>
              <a:t>en</a:t>
            </a:r>
            <a:r>
              <a:rPr lang="cs-CZ" sz="2800" dirty="0" smtClean="0"/>
              <a:t>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podobné vlastnosti jako </a:t>
            </a:r>
            <a:r>
              <a:rPr lang="cs-CZ" sz="2800" u="sng" dirty="0" err="1" smtClean="0">
                <a:solidFill>
                  <a:srgbClr val="99FF66"/>
                </a:solidFill>
              </a:rPr>
              <a:t>alkany</a:t>
            </a:r>
            <a:r>
              <a:rPr lang="cs-CZ" sz="2800" dirty="0" smtClean="0"/>
              <a:t>, ale reaktivnější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becný vzorec : vodíků je dvakrát tolik co uhlíků</a:t>
            </a:r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581128"/>
            <a:ext cx="2397133" cy="1445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457200" y="188640"/>
            <a:ext cx="7283152" cy="50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Zástupci – tvoří základní řadu  </a:t>
            </a: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0" y="908720"/>
          <a:ext cx="9108504" cy="5877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5352"/>
                <a:gridCol w="2016224"/>
                <a:gridCol w="2962672"/>
                <a:gridCol w="2304256"/>
              </a:tblGrid>
              <a:tr h="78363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název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 sumární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</a:t>
                      </a:r>
                      <a:r>
                        <a:rPr lang="cs-CZ" b="1" baseline="0" dirty="0" smtClean="0"/>
                        <a:t> strukturní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Triviální</a:t>
                      </a:r>
                      <a:r>
                        <a:rPr lang="cs-CZ" b="1" baseline="0" dirty="0" smtClean="0"/>
                        <a:t> název</a:t>
                      </a:r>
                      <a:endParaRPr lang="cs-CZ" b="1" dirty="0"/>
                    </a:p>
                  </a:txBody>
                  <a:tcPr anchor="ctr"/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ETHEN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40000"/>
                              <a:lumOff val="60000"/>
                            </a:schemeClr>
                          </a:solidFill>
                        </a:rPr>
                        <a:t>ETHYLEN</a:t>
                      </a:r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PROPEN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40000"/>
                              <a:lumOff val="60000"/>
                            </a:schemeClr>
                          </a:solidFill>
                        </a:rPr>
                        <a:t>PROPYLEN</a:t>
                      </a:r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BUTEN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40000"/>
                              <a:lumOff val="60000"/>
                            </a:schemeClr>
                          </a:solidFill>
                        </a:rPr>
                        <a:t>BUTYLEN</a:t>
                      </a:r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PENTEN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988840"/>
            <a:ext cx="1224136" cy="853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140968"/>
            <a:ext cx="1602178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437112"/>
            <a:ext cx="1872208" cy="931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5760640"/>
            <a:ext cx="2297200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ETEN – ETHYLEN -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Bezbarvý hořlavý plyn </a:t>
            </a:r>
          </a:p>
          <a:p>
            <a:r>
              <a:rPr lang="cs-CZ" dirty="0" smtClean="0"/>
              <a:t>Nasládlá vůně</a:t>
            </a:r>
          </a:p>
          <a:p>
            <a:r>
              <a:rPr lang="cs-CZ" dirty="0" smtClean="0"/>
              <a:t>Je obsažen v zemním plynu</a:t>
            </a:r>
          </a:p>
          <a:p>
            <a:r>
              <a:rPr lang="cs-CZ" dirty="0" smtClean="0"/>
              <a:t>Používá se k výrobě </a:t>
            </a:r>
            <a:r>
              <a:rPr lang="cs-CZ" b="1" i="1" u="sng" dirty="0" smtClean="0"/>
              <a:t>lihu</a:t>
            </a:r>
            <a:r>
              <a:rPr lang="cs-CZ" b="1" i="1" dirty="0" smtClean="0"/>
              <a:t> </a:t>
            </a:r>
            <a:r>
              <a:rPr lang="cs-CZ" dirty="0" smtClean="0"/>
              <a:t>a umělých hmot</a:t>
            </a:r>
          </a:p>
          <a:p>
            <a:r>
              <a:rPr lang="cs-CZ" dirty="0" smtClean="0"/>
              <a:t>Fytohormon (rostlinný hormon) </a:t>
            </a:r>
          </a:p>
          <a:p>
            <a:pPr lvl="1"/>
            <a:r>
              <a:rPr lang="cs-CZ" dirty="0" smtClean="0"/>
              <a:t>urychluje zrání ovoce</a:t>
            </a:r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941168"/>
            <a:ext cx="1985020" cy="1383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 descr="File:Ethylen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581128"/>
            <a:ext cx="2699792" cy="2097504"/>
          </a:xfrm>
          <a:prstGeom prst="rect">
            <a:avLst/>
          </a:prstGeom>
          <a:noFill/>
        </p:spPr>
      </p:pic>
      <p:pic>
        <p:nvPicPr>
          <p:cNvPr id="17415" name="Picture 7" descr="File:Hazard F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196752"/>
            <a:ext cx="1378124" cy="1378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u="sng" dirty="0" smtClean="0">
                <a:solidFill>
                  <a:srgbClr val="FFC000"/>
                </a:solidFill>
              </a:rPr>
              <a:t>Zajímavosti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/>
          <a:lstStyle/>
          <a:p>
            <a:r>
              <a:rPr lang="cs-CZ" dirty="0" smtClean="0"/>
              <a:t>Užití k dozrávání kaki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Jablka produkují </a:t>
            </a:r>
            <a:r>
              <a:rPr lang="cs-CZ" dirty="0" err="1" smtClean="0"/>
              <a:t>ethen</a:t>
            </a:r>
            <a:r>
              <a:rPr lang="cs-CZ" dirty="0" smtClean="0"/>
              <a:t> (</a:t>
            </a:r>
            <a:r>
              <a:rPr lang="cs-CZ" dirty="0" err="1" smtClean="0"/>
              <a:t>ethylen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vedle uskladněných jablek vše dozrává rychleji</a:t>
            </a:r>
            <a:endParaRPr lang="cs-CZ" dirty="0"/>
          </a:p>
        </p:txBody>
      </p:sp>
      <p:pic>
        <p:nvPicPr>
          <p:cNvPr id="16388" name="Picture 4" descr="http://gif-favicon.com/images/fruit/apple-red-fruit-transparent-background-0400-10034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7058" y="4725144"/>
            <a:ext cx="1613972" cy="1872208"/>
          </a:xfrm>
          <a:prstGeom prst="rect">
            <a:avLst/>
          </a:prstGeom>
          <a:noFill/>
        </p:spPr>
      </p:pic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764705"/>
            <a:ext cx="2884731" cy="205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5" cstate="print"/>
          <a:srcRect t="4421"/>
          <a:stretch>
            <a:fillRect/>
          </a:stretch>
        </p:blipFill>
        <p:spPr bwMode="auto">
          <a:xfrm>
            <a:off x="0" y="5013176"/>
            <a:ext cx="3035806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12" descr="http://blogthefarm.files.wordpress.com/2012/12/pot00.jpg"/>
          <p:cNvPicPr>
            <a:picLocks noChangeAspect="1" noChangeArrowheads="1"/>
          </p:cNvPicPr>
          <p:nvPr/>
        </p:nvPicPr>
        <p:blipFill>
          <a:blip r:embed="rId6" cstate="print"/>
          <a:srcRect l="18874" t="7875" r="3535" b="12064"/>
          <a:stretch>
            <a:fillRect/>
          </a:stretch>
        </p:blipFill>
        <p:spPr bwMode="auto">
          <a:xfrm>
            <a:off x="6523381" y="4697760"/>
            <a:ext cx="2620619" cy="2160240"/>
          </a:xfrm>
          <a:prstGeom prst="rect">
            <a:avLst/>
          </a:prstGeom>
          <a:noFill/>
        </p:spPr>
      </p:pic>
      <p:sp>
        <p:nvSpPr>
          <p:cNvPr id="12" name="Zahnutá šipka doleva 11"/>
          <p:cNvSpPr/>
          <p:nvPr/>
        </p:nvSpPr>
        <p:spPr>
          <a:xfrm rot="16200000">
            <a:off x="6048164" y="2816932"/>
            <a:ext cx="936104" cy="31683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rot="5400000" flipH="1">
            <a:off x="1975821" y="2921054"/>
            <a:ext cx="925235" cy="297097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3861048"/>
            <a:ext cx="6335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+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3717033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-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4" grpId="0" animBg="1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PROPEN – PROPYLEN -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baseline="-25000" dirty="0" smtClean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Bezbarvý hořlavý plyn bez zápachu</a:t>
            </a:r>
          </a:p>
          <a:p>
            <a:r>
              <a:rPr lang="cs-CZ" dirty="0" smtClean="0"/>
              <a:t>Užití : výroba acetonu</a:t>
            </a:r>
            <a:endParaRPr lang="cs-CZ" dirty="0"/>
          </a:p>
        </p:txBody>
      </p:sp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1008"/>
            <a:ext cx="3590850" cy="3356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819" y="4653136"/>
            <a:ext cx="2834623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 descr="File:Hazard F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556792"/>
            <a:ext cx="1378124" cy="1378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936104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BUTEN – BUTYLEN -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baseline="-25000" dirty="0" smtClean="0">
                <a:solidFill>
                  <a:srgbClr val="FF0000"/>
                </a:solidFill>
              </a:rPr>
              <a:t>4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8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073427"/>
          </a:xfrm>
        </p:spPr>
        <p:txBody>
          <a:bodyPr/>
          <a:lstStyle/>
          <a:p>
            <a:r>
              <a:rPr lang="cs-CZ" dirty="0" smtClean="0"/>
              <a:t>Různé izomery – poloha dvojné vazby je různá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36912"/>
            <a:ext cx="3707904" cy="1845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564904"/>
            <a:ext cx="3600400" cy="184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043608" y="5085184"/>
            <a:ext cx="21002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1-buten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2105" y="5035823"/>
            <a:ext cx="21002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FF00"/>
                </a:solidFill>
              </a:rPr>
              <a:t>2</a:t>
            </a:r>
            <a:r>
              <a:rPr lang="cs-CZ" sz="4400" dirty="0" smtClean="0">
                <a:solidFill>
                  <a:srgbClr val="FFFF00"/>
                </a:solidFill>
              </a:rPr>
              <a:t>-buten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6165304"/>
            <a:ext cx="7524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Číslo udává pořadí dvojné vazby od kraje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dirty="0" smtClean="0">
                <a:hlinkClick r:id="rId3"/>
              </a:rPr>
              <a:t>http://upload.wikimedia.org/wikipedia/commons/thumb/c/c3/Ethylene-3D-vdW.png/771px-Ethylene-3D-vdW.png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http://gif-favicon.com/images/fruit/apple-red-fruit-transparent-background-0400-10034.gif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http://upload.wikimedia.org/wikipedia/commons/thumb/0/06/Hazard_F.svg/500px-Hazard_F.svg.png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fooduniversity.com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foodu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produce</a:t>
            </a:r>
            <a:r>
              <a:rPr lang="cs-CZ" sz="1600" dirty="0" smtClean="0">
                <a:hlinkClick r:id="rId6"/>
              </a:rPr>
              <a:t>_c/</a:t>
            </a:r>
            <a:r>
              <a:rPr lang="cs-CZ" sz="1600" dirty="0" err="1" smtClean="0">
                <a:hlinkClick r:id="rId6"/>
              </a:rPr>
              <a:t>producereference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Resources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Fruit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Persimmon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Persimmon.gif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weizmann.ac.il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plants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aharoni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/fruitMetabolism1.jpg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http://blogthefarm.files.wordpress.com/2012/12/pot00.jpg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http://upload.wikimedia.org/wikipedia/commons/thumb/d/d3/Propylene.png/714px-Propylene.png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209</Words>
  <Application>Microsoft Office PowerPoint</Application>
  <PresentationFormat>Předvádění na obrazovce (4:3)</PresentationFormat>
  <Paragraphs>78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Arial</vt:lpstr>
      <vt:lpstr>Výchozí návrh</vt:lpstr>
      <vt:lpstr>Prezentace aplikace PowerPoint</vt:lpstr>
      <vt:lpstr>ALKENY</vt:lpstr>
      <vt:lpstr>Prezentace aplikace PowerPoint</vt:lpstr>
      <vt:lpstr>ETEN – ETHYLEN - C2H4</vt:lpstr>
      <vt:lpstr>Zajímavosti </vt:lpstr>
      <vt:lpstr>PROPEN – PROPYLEN - C3H6</vt:lpstr>
      <vt:lpstr>BUTEN – BUTYLEN - C4H8 </vt:lpstr>
      <vt:lpstr>Použité zdroje</vt:lpstr>
    </vt:vector>
  </TitlesOfParts>
  <Company>ZŠ Elementaria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- šelmy</dc:title>
  <dc:subject>Přírodopis - 8.ročník</dc:subject>
  <dc:creator>Mgr. Tomáš Starove</dc:creator>
  <cp:keywords>Savci, šelmy</cp:keywords>
  <cp:lastModifiedBy>Petra</cp:lastModifiedBy>
  <cp:revision>42</cp:revision>
  <dcterms:created xsi:type="dcterms:W3CDTF">2012-11-20T16:24:12Z</dcterms:created>
  <dcterms:modified xsi:type="dcterms:W3CDTF">2014-03-05T16:21:00Z</dcterms:modified>
</cp:coreProperties>
</file>