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2"/>
  </p:sldMasterIdLst>
  <p:notesMasterIdLst>
    <p:notesMasterId r:id="rId10"/>
  </p:notesMasterIdLst>
  <p:sldIdLst>
    <p:sldId id="256" r:id="rId3"/>
    <p:sldId id="257" r:id="rId4"/>
    <p:sldId id="260" r:id="rId5"/>
    <p:sldId id="258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BE6F00-A485-4FC9-B75E-14F6924F5900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E17EE-D2EC-488D-B5A7-A98645CDE3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713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E17EE-D2EC-488D-B5A7-A98645CDE3C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738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E17EE-D2EC-488D-B5A7-A98645CDE3C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738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0636807-D265-4872-9906-66D34E24713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39679AF8-B6E0-45F4-8277-34C7771C6A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048753.jpg" TargetMode="External"/><Relationship Id="rId7" Type="http://schemas.openxmlformats.org/officeDocument/2006/relationships/hyperlink" Target="http://skolakov3a.sweb.cz/PRVOUKA/rostliny2/rostlina.gif" TargetMode="External"/><Relationship Id="rId2" Type="http://schemas.openxmlformats.org/officeDocument/2006/relationships/hyperlink" Target="http://officeimg.vo.msecnd.net/en-us/images/MH90040691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img.vo.msecnd.net/en-us/images/MH900422139.jpg" TargetMode="External"/><Relationship Id="rId5" Type="http://schemas.openxmlformats.org/officeDocument/2006/relationships/hyperlink" Target="http://officeimg.vo.msecnd.net/en-us/images/MH900399656.jpg" TargetMode="External"/><Relationship Id="rId4" Type="http://schemas.openxmlformats.org/officeDocument/2006/relationships/hyperlink" Target="http://officeimg.vo.msecnd.net/en-us/images/MH90018514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  <a:effectLst>
            <a:outerShdw blurRad="40000" dist="20000" dir="5400000" rotWithShape="0">
              <a:srgbClr val="000000">
                <a:alpha val="38000"/>
              </a:srgbClr>
            </a:outerShdw>
            <a:softEdge rad="635000"/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bg1"/>
                </a:solidFill>
              </a:rPr>
              <a:t>Příroda na jaře 2</a:t>
            </a:r>
            <a:endParaRPr lang="cs-CZ" sz="6000" b="1" i="1" dirty="0">
              <a:solidFill>
                <a:schemeClr val="bg1"/>
              </a:solidFill>
            </a:endParaRP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502" y="494116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971600" y="2187530"/>
            <a:ext cx="7665682" cy="16312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bg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Soňa Dvořáková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VY_32_INOVACE_13_B_09_Příroda na jaře 2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Člověk a příroda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: CZ.1.07/1.4.00/21.2131</a:t>
            </a:r>
          </a:p>
        </p:txBody>
      </p:sp>
    </p:spTree>
    <p:extLst>
      <p:ext uri="{BB962C8B-B14F-4D97-AF65-F5344CB8AC3E}">
        <p14:creationId xmlns:p14="http://schemas.microsoft.com/office/powerpoint/2010/main" val="299208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995243"/>
              </p:ext>
            </p:extLst>
          </p:nvPr>
        </p:nvGraphicFramePr>
        <p:xfrm>
          <a:off x="1331640" y="1124744"/>
          <a:ext cx="6834212" cy="413076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10.3.2012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22.3.2012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Příroda</a:t>
                      </a:r>
                      <a:r>
                        <a:rPr lang="cs-CZ" baseline="0" dirty="0" smtClean="0"/>
                        <a:t> na jaře 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příchod jara, podzemní část rostliny, nadzemní část rostliny, kořen, stonek,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list, květ, plod  </a:t>
                      </a:r>
                      <a:endParaRPr lang="cs-CZ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43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0683" y="2204864"/>
            <a:ext cx="860444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můžeme pozorovat, jak vše </a:t>
            </a:r>
          </a:p>
          <a:p>
            <a:pPr marL="109728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nás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ožívá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27" name="Zástupný symbol pro obsah 2"/>
          <p:cNvSpPr>
            <a:spLocks noGrp="1"/>
          </p:cNvSpPr>
          <p:nvPr>
            <p:ph idx="1"/>
          </p:nvPr>
        </p:nvSpPr>
        <p:spPr>
          <a:xfrm>
            <a:off x="213881" y="188640"/>
            <a:ext cx="8635032" cy="2232248"/>
          </a:xfrm>
        </p:spPr>
        <p:txBody>
          <a:bodyPr>
            <a:noAutofit/>
          </a:bodyPr>
          <a:lstStyle/>
          <a:p>
            <a:pPr marL="109728" indent="0">
              <a:buNone/>
            </a:pPr>
            <a:endParaRPr lang="cs-CZ" sz="2800" dirty="0" smtClean="0"/>
          </a:p>
          <a:p>
            <a:pPr>
              <a:buClr>
                <a:srgbClr val="FF0000"/>
              </a:buClr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příchod jara provází probouzení přírody </a:t>
            </a:r>
          </a:p>
          <a:p>
            <a:pPr marL="109728" indent="0">
              <a:buNone/>
            </a:pP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z ledových zimních měsíců</a:t>
            </a:r>
          </a:p>
          <a:p>
            <a:pPr marL="109728" indent="0">
              <a:buNone/>
            </a:pPr>
            <a:r>
              <a:rPr lang="cs-CZ" sz="2800" dirty="0" smtClean="0"/>
              <a:t>         </a:t>
            </a:r>
            <a:endParaRPr lang="cs-CZ" sz="2800" dirty="0"/>
          </a:p>
        </p:txBody>
      </p:sp>
      <p:pic>
        <p:nvPicPr>
          <p:cNvPr id="1042" name="Picture 18" descr="C:\Users\pc\AppData\Local\Microsoft\Windows\Temporary Internet Files\Content.IE5\A3BZKTVY\MC90004875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60746"/>
            <a:ext cx="2093976" cy="188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c\AppData\Local\Microsoft\Windows\Temporary Internet Files\Content.IE5\UIFOX6ZY\MP900399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6328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c\AppData\Local\Microsoft\Windows\Temporary Internet Files\Content.IE5\GJ8014QZ\MP9004221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602" y="4215647"/>
            <a:ext cx="1628540" cy="236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c\AppData\Local\Microsoft\Windows\Temporary Internet Files\Content.IE5\PJ90FPQN\MP900185146[2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084" y="3573016"/>
            <a:ext cx="3657600" cy="248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c\AppData\Local\Microsoft\Windows\Temporary Internet Files\Content.IE5\UIFOX6ZY\MM900283572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51" y="-1023739"/>
            <a:ext cx="1502936" cy="102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pc\AppData\Local\Microsoft\Windows\Temporary Internet Files\Content.IE5\GJ8014QZ\MC9001092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668" y="-1432756"/>
            <a:ext cx="1188687" cy="1432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48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L 0.00295 -0.01227 L -0.01059 0.11111 L 0.00764 0.26644 L 0.07569 0.31088 L 0.1651 0.35139 L 0.28333 0.41412 L 0.38489 0.43195 L 0.49236 0.40579 L 0.62118 0.28889 L 0.73038 0.20185 L 0.82118 0.22222 L 0.84548 0.26227 L 0.83628 0.34329 L 0.77118 0.42593 L 0.72882 0.49283 L 0.69236 0.55116 L 0.68784 0.58958 L 0.70451 0.68287 L 0.77118 0.72708 " pathEditMode="relative" ptsTypes="AAAAAAAAAAAAAAAAAAAA">
                                      <p:cBhvr>
                                        <p:cTn id="37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96296E-6 L 0.07101 0.37986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1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7175"/>
            <a:ext cx="5364088" cy="5877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062295" y="764704"/>
            <a:ext cx="108012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84534" y="1475745"/>
            <a:ext cx="108012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15616" y="4977172"/>
            <a:ext cx="1296144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03009" y="3739554"/>
            <a:ext cx="1656184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092383" y="3008035"/>
            <a:ext cx="108012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6123413" y="1445625"/>
            <a:ext cx="2473959" cy="0"/>
          </a:xfrm>
          <a:prstGeom prst="line">
            <a:avLst/>
          </a:prstGeom>
          <a:ln w="25400"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5827177" y="920253"/>
            <a:ext cx="555340" cy="50405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6130489" y="2492896"/>
            <a:ext cx="2473959" cy="0"/>
          </a:xfrm>
          <a:prstGeom prst="line">
            <a:avLst/>
          </a:prstGeom>
          <a:ln w="25400"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5827177" y="1988840"/>
            <a:ext cx="555340" cy="50405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6123414" y="3623305"/>
            <a:ext cx="2473959" cy="0"/>
          </a:xfrm>
          <a:prstGeom prst="line">
            <a:avLst/>
          </a:prstGeom>
          <a:ln w="25400"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5827177" y="3119249"/>
            <a:ext cx="548265" cy="50405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123414" y="4725144"/>
            <a:ext cx="2473959" cy="0"/>
          </a:xfrm>
          <a:prstGeom prst="line">
            <a:avLst/>
          </a:prstGeom>
          <a:ln w="25400"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5827177" y="4221088"/>
            <a:ext cx="555340" cy="50405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6079205" y="5661248"/>
            <a:ext cx="2473959" cy="0"/>
          </a:xfrm>
          <a:prstGeom prst="line">
            <a:avLst/>
          </a:prstGeom>
          <a:ln w="25400"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 25"/>
          <p:cNvSpPr/>
          <p:nvPr/>
        </p:nvSpPr>
        <p:spPr>
          <a:xfrm>
            <a:off x="5827176" y="5157192"/>
            <a:ext cx="548265" cy="50405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33918" y="2675577"/>
            <a:ext cx="5714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1"/>
              </a:buCl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znáte některé jarní rostliny,</a:t>
            </a:r>
          </a:p>
          <a:p>
            <a:pPr>
              <a:buClr>
                <a:schemeClr val="bg1"/>
              </a:buClr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ale dokážete popsat jednotlivé</a:t>
            </a:r>
          </a:p>
          <a:p>
            <a:pPr>
              <a:buClr>
                <a:schemeClr val="bg1"/>
              </a:buClr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části rostlin?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564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26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9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5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1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3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9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5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3750"/>
                            </p:stCondLst>
                            <p:childTnLst>
                              <p:par>
                                <p:cTn id="252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6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4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0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2" grpId="0" animBg="1"/>
      <p:bldP spid="20" grpId="0" animBg="1"/>
      <p:bldP spid="22" grpId="0" animBg="1"/>
      <p:bldP spid="24" grpId="0" animBg="1"/>
      <p:bldP spid="26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0000"/>
            <a:duotone>
              <a:schemeClr val="bg2">
                <a:shade val="55000"/>
                <a:satMod val="150000"/>
              </a:schemeClr>
              <a:schemeClr val="bg2">
                <a:tint val="100"/>
                <a:satMod val="15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74380" y="1544806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874380" y="188745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874380" y="557259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874380" y="2228126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874380" y="5178094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874380" y="478653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874380" y="442649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874380" y="2579162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874380" y="293453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74380" y="330355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874380" y="368545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874380" y="4038966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487576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082292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34420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4026508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621224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695488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487576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082292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1290204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884920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639704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4431792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4026508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3234420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2487576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3639704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4431792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4026508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3234420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1695488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2487576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2082292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1290204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2487576" y="293453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2082292" y="293453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3234420" y="293453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3639704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4431792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4026508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3234420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2487576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2082292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3639704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3234420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1695488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2487576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2082292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1290204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1695488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2487576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2082292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1290204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Zaoblený obdélník 60"/>
          <p:cNvSpPr/>
          <p:nvPr/>
        </p:nvSpPr>
        <p:spPr>
          <a:xfrm>
            <a:off x="884920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Zaoblený obdélník 61"/>
          <p:cNvSpPr/>
          <p:nvPr/>
        </p:nvSpPr>
        <p:spPr>
          <a:xfrm>
            <a:off x="3639704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Zaoblený obdélník 62"/>
          <p:cNvSpPr/>
          <p:nvPr/>
        </p:nvSpPr>
        <p:spPr>
          <a:xfrm>
            <a:off x="3234420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Zaoblený obdélník 63"/>
          <p:cNvSpPr/>
          <p:nvPr/>
        </p:nvSpPr>
        <p:spPr>
          <a:xfrm>
            <a:off x="1695488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Zaoblený obdélník 64"/>
          <p:cNvSpPr/>
          <p:nvPr/>
        </p:nvSpPr>
        <p:spPr>
          <a:xfrm>
            <a:off x="2487576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2082292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Zaoblený obdélník 66"/>
          <p:cNvSpPr/>
          <p:nvPr/>
        </p:nvSpPr>
        <p:spPr>
          <a:xfrm>
            <a:off x="1290204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Zaoblený obdélník 67"/>
          <p:cNvSpPr/>
          <p:nvPr/>
        </p:nvSpPr>
        <p:spPr>
          <a:xfrm>
            <a:off x="884920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2487576" y="5178094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Zaoblený obdélník 69"/>
          <p:cNvSpPr/>
          <p:nvPr/>
        </p:nvSpPr>
        <p:spPr>
          <a:xfrm>
            <a:off x="2082292" y="5178094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1695488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2487576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2082292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aoblený obdélník 73"/>
          <p:cNvSpPr/>
          <p:nvPr/>
        </p:nvSpPr>
        <p:spPr>
          <a:xfrm>
            <a:off x="3639704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Zaoblený obdélník 74"/>
          <p:cNvSpPr/>
          <p:nvPr/>
        </p:nvSpPr>
        <p:spPr>
          <a:xfrm>
            <a:off x="3234420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5750892" y="151812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tvoří ji větve stromu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748436" y="183283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vátky jara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750892" y="217549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poslední měsíc jara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750892" y="2538512"/>
            <a:ext cx="349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na jaře raší z větve stromu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748436" y="289388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vyvíjí se z květu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750892" y="326050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druhý jarní měsíc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750892" y="364390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tvor, který přenáší pyl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750892" y="397348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první jarní měsíc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5750892" y="437654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rvní jarní rostlina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606876" y="474588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tačí příbytek 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606876" y="509679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stromové království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606876" y="549129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šťáva z květů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" name="Zaoblený obdélník 92"/>
          <p:cNvSpPr/>
          <p:nvPr/>
        </p:nvSpPr>
        <p:spPr>
          <a:xfrm>
            <a:off x="1695488" y="154480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5" name="Zaoblený obdélník 94"/>
          <p:cNvSpPr/>
          <p:nvPr/>
        </p:nvSpPr>
        <p:spPr>
          <a:xfrm>
            <a:off x="498116" y="1887458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96" name="Zaoblený obdélník 95"/>
          <p:cNvSpPr/>
          <p:nvPr/>
        </p:nvSpPr>
        <p:spPr>
          <a:xfrm>
            <a:off x="2082292" y="222812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97" name="Zaoblený obdélník 96"/>
          <p:cNvSpPr/>
          <p:nvPr/>
        </p:nvSpPr>
        <p:spPr>
          <a:xfrm>
            <a:off x="884920" y="258889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98" name="Zaoblený obdélník 97"/>
          <p:cNvSpPr/>
          <p:nvPr/>
        </p:nvSpPr>
        <p:spPr>
          <a:xfrm>
            <a:off x="1703872" y="2934538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99" name="Zaoblený obdélník 98"/>
          <p:cNvSpPr/>
          <p:nvPr/>
        </p:nvSpPr>
        <p:spPr>
          <a:xfrm>
            <a:off x="2487576" y="330514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6</a:t>
            </a:r>
          </a:p>
        </p:txBody>
      </p:sp>
      <p:sp>
        <p:nvSpPr>
          <p:cNvPr id="100" name="Zaoblený obdélník 99"/>
          <p:cNvSpPr/>
          <p:nvPr/>
        </p:nvSpPr>
        <p:spPr>
          <a:xfrm>
            <a:off x="1703872" y="3685450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7</a:t>
            </a:r>
          </a:p>
        </p:txBody>
      </p:sp>
      <p:sp>
        <p:nvSpPr>
          <p:cNvPr id="101" name="Zaoblený obdélník 100"/>
          <p:cNvSpPr/>
          <p:nvPr/>
        </p:nvSpPr>
        <p:spPr>
          <a:xfrm>
            <a:off x="884920" y="4013234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8</a:t>
            </a:r>
          </a:p>
        </p:txBody>
      </p:sp>
      <p:sp>
        <p:nvSpPr>
          <p:cNvPr id="102" name="Zaoblený obdélník 101"/>
          <p:cNvSpPr/>
          <p:nvPr/>
        </p:nvSpPr>
        <p:spPr>
          <a:xfrm>
            <a:off x="498116" y="4426490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9</a:t>
            </a:r>
          </a:p>
        </p:txBody>
      </p:sp>
      <p:sp>
        <p:nvSpPr>
          <p:cNvPr id="103" name="Zaoblený obdélník 102"/>
          <p:cNvSpPr/>
          <p:nvPr/>
        </p:nvSpPr>
        <p:spPr>
          <a:xfrm>
            <a:off x="349480" y="4773134"/>
            <a:ext cx="585304" cy="294060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10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1496988" y="5197230"/>
            <a:ext cx="585304" cy="294060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11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1141568" y="5572590"/>
            <a:ext cx="585304" cy="294060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12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6" name="Nadpis 105"/>
          <p:cNvSpPr>
            <a:spLocks noGrp="1"/>
          </p:cNvSpPr>
          <p:nvPr>
            <p:ph type="title"/>
          </p:nvPr>
        </p:nvSpPr>
        <p:spPr>
          <a:xfrm>
            <a:off x="1991396" y="188640"/>
            <a:ext cx="8229600" cy="1143000"/>
          </a:xfrm>
        </p:spPr>
        <p:txBody>
          <a:bodyPr/>
          <a:lstStyle/>
          <a:p>
            <a:r>
              <a:rPr lang="cs-CZ" dirty="0" smtClean="0"/>
              <a:t> Vyluštěte tajenku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48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3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0000"/>
            <a:duotone>
              <a:schemeClr val="bg2">
                <a:shade val="55000"/>
                <a:satMod val="150000"/>
              </a:schemeClr>
              <a:schemeClr val="bg2">
                <a:tint val="100"/>
                <a:satMod val="15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74380" y="1544806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874380" y="188745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874380" y="557259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874380" y="2228126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874380" y="5178094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874380" y="478653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874380" y="442649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874380" y="2579162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874380" y="293453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74380" y="3303558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874380" y="3685450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874380" y="4038966"/>
            <a:ext cx="28803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487576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082292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34420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4026508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621224" y="154480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695488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487576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082292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1290204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884920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639704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4431792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4026508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3234420" y="18874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2487576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3639704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4431792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4026508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3234420" y="222812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1695488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2487576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2082292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1290204" y="2579162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2487576" y="293453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2082292" y="293453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3234420" y="293453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3639704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4431792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4026508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3234420" y="3303558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2487576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2082292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3639704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3234420" y="368545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1695488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2487576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2082292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1290204" y="4038966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1695488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2487576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2082292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1290204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Zaoblený obdélník 60"/>
          <p:cNvSpPr/>
          <p:nvPr/>
        </p:nvSpPr>
        <p:spPr>
          <a:xfrm>
            <a:off x="884920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Zaoblený obdélník 61"/>
          <p:cNvSpPr/>
          <p:nvPr/>
        </p:nvSpPr>
        <p:spPr>
          <a:xfrm>
            <a:off x="3639704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Zaoblený obdélník 62"/>
          <p:cNvSpPr/>
          <p:nvPr/>
        </p:nvSpPr>
        <p:spPr>
          <a:xfrm>
            <a:off x="3234420" y="44264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Zaoblený obdélník 63"/>
          <p:cNvSpPr/>
          <p:nvPr/>
        </p:nvSpPr>
        <p:spPr>
          <a:xfrm>
            <a:off x="1695488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Zaoblený obdélník 64"/>
          <p:cNvSpPr/>
          <p:nvPr/>
        </p:nvSpPr>
        <p:spPr>
          <a:xfrm>
            <a:off x="2487576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2082292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Zaoblený obdélník 66"/>
          <p:cNvSpPr/>
          <p:nvPr/>
        </p:nvSpPr>
        <p:spPr>
          <a:xfrm>
            <a:off x="1290204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Zaoblený obdélník 67"/>
          <p:cNvSpPr/>
          <p:nvPr/>
        </p:nvSpPr>
        <p:spPr>
          <a:xfrm>
            <a:off x="884920" y="478653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2487576" y="5178094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Zaoblený obdélník 69"/>
          <p:cNvSpPr/>
          <p:nvPr/>
        </p:nvSpPr>
        <p:spPr>
          <a:xfrm>
            <a:off x="2082292" y="5178094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1695488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2487576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2082292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aoblený obdélník 73"/>
          <p:cNvSpPr/>
          <p:nvPr/>
        </p:nvSpPr>
        <p:spPr>
          <a:xfrm>
            <a:off x="3639704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Zaoblený obdélník 74"/>
          <p:cNvSpPr/>
          <p:nvPr/>
        </p:nvSpPr>
        <p:spPr>
          <a:xfrm>
            <a:off x="3234420" y="5572590"/>
            <a:ext cx="288032" cy="28803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5750892" y="151812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= koruna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748436" y="183283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= Velikonoce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750892" y="217549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= květen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750892" y="2538512"/>
            <a:ext cx="349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= pupen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748436" y="289388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= plod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750892" y="326050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= duben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750892" y="364390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= včela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750892" y="397348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= březen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5750892" y="437654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= sněženka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606876" y="474588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= hnízdo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606876" y="509679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= les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606876" y="549129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= nektar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" name="Zaoblený obdélník 92"/>
          <p:cNvSpPr/>
          <p:nvPr/>
        </p:nvSpPr>
        <p:spPr>
          <a:xfrm>
            <a:off x="1695488" y="154480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5" name="Zaoblený obdélník 94"/>
          <p:cNvSpPr/>
          <p:nvPr/>
        </p:nvSpPr>
        <p:spPr>
          <a:xfrm>
            <a:off x="498116" y="1887458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96" name="Zaoblený obdélník 95"/>
          <p:cNvSpPr/>
          <p:nvPr/>
        </p:nvSpPr>
        <p:spPr>
          <a:xfrm>
            <a:off x="2082292" y="222812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97" name="Zaoblený obdélník 96"/>
          <p:cNvSpPr/>
          <p:nvPr/>
        </p:nvSpPr>
        <p:spPr>
          <a:xfrm>
            <a:off x="884920" y="258889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98" name="Zaoblený obdélník 97"/>
          <p:cNvSpPr/>
          <p:nvPr/>
        </p:nvSpPr>
        <p:spPr>
          <a:xfrm>
            <a:off x="1703872" y="2934538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99" name="Zaoblený obdélník 98"/>
          <p:cNvSpPr/>
          <p:nvPr/>
        </p:nvSpPr>
        <p:spPr>
          <a:xfrm>
            <a:off x="2487576" y="3305146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6</a:t>
            </a:r>
          </a:p>
        </p:txBody>
      </p:sp>
      <p:sp>
        <p:nvSpPr>
          <p:cNvPr id="100" name="Zaoblený obdélník 99"/>
          <p:cNvSpPr/>
          <p:nvPr/>
        </p:nvSpPr>
        <p:spPr>
          <a:xfrm>
            <a:off x="1703872" y="3685450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7</a:t>
            </a:r>
          </a:p>
        </p:txBody>
      </p:sp>
      <p:sp>
        <p:nvSpPr>
          <p:cNvPr id="101" name="Zaoblený obdélník 100"/>
          <p:cNvSpPr/>
          <p:nvPr/>
        </p:nvSpPr>
        <p:spPr>
          <a:xfrm>
            <a:off x="884920" y="4013234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8</a:t>
            </a:r>
          </a:p>
        </p:txBody>
      </p:sp>
      <p:sp>
        <p:nvSpPr>
          <p:cNvPr id="102" name="Zaoblený obdélník 101"/>
          <p:cNvSpPr/>
          <p:nvPr/>
        </p:nvSpPr>
        <p:spPr>
          <a:xfrm>
            <a:off x="498116" y="4426490"/>
            <a:ext cx="288032" cy="288032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9</a:t>
            </a:r>
          </a:p>
        </p:txBody>
      </p:sp>
      <p:sp>
        <p:nvSpPr>
          <p:cNvPr id="103" name="Zaoblený obdélník 102"/>
          <p:cNvSpPr/>
          <p:nvPr/>
        </p:nvSpPr>
        <p:spPr>
          <a:xfrm>
            <a:off x="349480" y="4773134"/>
            <a:ext cx="585304" cy="294060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10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1496988" y="5197230"/>
            <a:ext cx="585304" cy="294060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11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1141568" y="5572590"/>
            <a:ext cx="585304" cy="294060"/>
          </a:xfrm>
          <a:prstGeom prst="roundRect">
            <a:avLst/>
          </a:prstGeom>
          <a:solidFill>
            <a:schemeClr val="bg1"/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12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6" name="Nadpis 105"/>
          <p:cNvSpPr>
            <a:spLocks noGrp="1"/>
          </p:cNvSpPr>
          <p:nvPr>
            <p:ph type="title"/>
          </p:nvPr>
        </p:nvSpPr>
        <p:spPr>
          <a:xfrm>
            <a:off x="1991396" y="188640"/>
            <a:ext cx="8229600" cy="1143000"/>
          </a:xfrm>
        </p:spPr>
        <p:txBody>
          <a:bodyPr/>
          <a:lstStyle/>
          <a:p>
            <a:r>
              <a:rPr lang="cs-CZ" dirty="0" smtClean="0"/>
              <a:t> Vyluštěte tajenku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797292" y="5992468"/>
            <a:ext cx="755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Tajenka: 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rovnodennost</a:t>
            </a:r>
            <a:r>
              <a:rPr lang="cs-CZ" dirty="0" smtClean="0">
                <a:solidFill>
                  <a:srgbClr val="00B0F0"/>
                </a:solidFill>
              </a:rPr>
              <a:t> …21. března = den jarní rovnodennosti                                 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786148" y="6319656"/>
            <a:ext cx="7917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               - den a noc jsou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stejně dlouhé</a:t>
            </a:r>
            <a:r>
              <a:rPr lang="cs-CZ" dirty="0" smtClean="0">
                <a:solidFill>
                  <a:srgbClr val="00B0F0"/>
                </a:solidFill>
              </a:rPr>
              <a:t>, den se poté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prodlužuje</a:t>
            </a:r>
            <a:r>
              <a:rPr lang="cs-CZ" dirty="0" smtClean="0">
                <a:solidFill>
                  <a:srgbClr val="00B0F0"/>
                </a:solidFill>
              </a:rPr>
              <a:t>                                 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32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3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7" grpId="0"/>
      <p:bldP spid="10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417886"/>
              </p:ext>
            </p:extLst>
          </p:nvPr>
        </p:nvGraphicFramePr>
        <p:xfrm>
          <a:off x="539552" y="3501008"/>
          <a:ext cx="8208912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14401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-  </a:t>
                      </a:r>
                      <a:r>
                        <a:rPr lang="cs-CZ" sz="1800" baseline="0" dirty="0" smtClean="0">
                          <a:hlinkClick r:id="rId2"/>
                        </a:rPr>
                        <a:t>http://officeimg.vo.msecnd.net/en-us/images/MH900406912.jpg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-  </a:t>
                      </a:r>
                      <a:r>
                        <a:rPr lang="cs-CZ" sz="1800" baseline="0" dirty="0" smtClean="0">
                          <a:hlinkClick r:id="rId3"/>
                        </a:rPr>
                        <a:t>http://officeimg.vo.msecnd.net/en-us/images/MH900048753.jpg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-  </a:t>
                      </a:r>
                      <a:r>
                        <a:rPr lang="cs-CZ" sz="1800" baseline="0" dirty="0" smtClean="0">
                          <a:hlinkClick r:id="rId4"/>
                        </a:rPr>
                        <a:t>http://officeimg.vo.msecnd.net/en-us/images/MH900185146.jpg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-  </a:t>
                      </a:r>
                      <a:r>
                        <a:rPr lang="cs-CZ" sz="1800" baseline="0" dirty="0" smtClean="0">
                          <a:hlinkClick r:id="rId5"/>
                        </a:rPr>
                        <a:t>http://officeimg.vo.msecnd.net/en-us/images/MH900399656.jpg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-  </a:t>
                      </a:r>
                      <a:r>
                        <a:rPr lang="cs-CZ" sz="1800" baseline="0" dirty="0" smtClean="0">
                          <a:hlinkClick r:id="rId6"/>
                        </a:rPr>
                        <a:t>http://officeimg.vo.msecnd.net/en-us/images/MH900422139.jpg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-  </a:t>
                      </a:r>
                      <a:r>
                        <a:rPr lang="cs-CZ" sz="1800" baseline="0" dirty="0" smtClean="0">
                          <a:hlinkClick r:id="rId7"/>
                        </a:rPr>
                        <a:t>http://skolakov3a.sweb.cz/PRVOUKA/rostliny2/rostlina.gif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1301832"/>
              </p:ext>
            </p:extLst>
          </p:nvPr>
        </p:nvGraphicFramePr>
        <p:xfrm>
          <a:off x="539552" y="620688"/>
          <a:ext cx="8208912" cy="2377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baseline="0" dirty="0" smtClean="0"/>
                        <a:t>          Prezentace pro žáky 2. třídy je jednou ze tří prezentací zaměřených na jarní přírodu. V tomto díle si žáci procvičí jarní rostliny a stromy. Výkladová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baseline="0" dirty="0" smtClean="0"/>
                        <a:t>část popisuje charakteristiku jara. V tajence si žáci </a:t>
                      </a:r>
                      <a:r>
                        <a:rPr lang="cs-CZ" sz="1800" baseline="0" dirty="0" smtClean="0"/>
                        <a:t>zopakují </a:t>
                      </a:r>
                      <a:r>
                        <a:rPr lang="cs-CZ" sz="1800" baseline="0" dirty="0" smtClean="0"/>
                        <a:t>již naučenou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baseline="0" dirty="0" smtClean="0"/>
                        <a:t>látku. Prezentace obsahuje animace.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endParaRPr lang="cs-CZ" sz="1800" baseline="0" dirty="0" smtClean="0"/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u="sng" baseline="0" dirty="0" smtClean="0"/>
                        <a:t>Praktické činnosti</a:t>
                      </a:r>
                      <a:r>
                        <a:rPr lang="cs-CZ" sz="1800" u="none" baseline="0" dirty="0" smtClean="0"/>
                        <a:t>  -  popisování částí rostlin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u="none" baseline="0" dirty="0" smtClean="0"/>
                        <a:t>                              -  luštění tajenky na základě vlastních znalostí      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410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139FF3F2-3B70-4CF7-A486-A174A213C83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491</TotalTime>
  <Words>411</Words>
  <Application>Microsoft Office PowerPoint</Application>
  <PresentationFormat>Předvádění na obrazovce (4:3)</PresentationFormat>
  <Paragraphs>113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Silk</vt:lpstr>
      <vt:lpstr>Příroda na jaře 2</vt:lpstr>
      <vt:lpstr>Prezentace aplikace PowerPoint</vt:lpstr>
      <vt:lpstr>Prezentace aplikace PowerPoint</vt:lpstr>
      <vt:lpstr>Prezentace aplikace PowerPoint</vt:lpstr>
      <vt:lpstr> Vyluštěte tajenku</vt:lpstr>
      <vt:lpstr> Vyluštěte tajenku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 na jaře 2</dc:title>
  <dc:creator>pc</dc:creator>
  <cp:lastModifiedBy>Učitel</cp:lastModifiedBy>
  <cp:revision>32</cp:revision>
  <dcterms:created xsi:type="dcterms:W3CDTF">2012-03-12T10:20:28Z</dcterms:created>
  <dcterms:modified xsi:type="dcterms:W3CDTF">2012-03-26T14:51:46Z</dcterms:modified>
</cp:coreProperties>
</file>