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9" r:id="rId3"/>
    <p:sldId id="257" r:id="rId4"/>
    <p:sldId id="260" r:id="rId5"/>
    <p:sldId id="258" r:id="rId6"/>
    <p:sldId id="262" r:id="rId7"/>
    <p:sldId id="261" r:id="rId8"/>
    <p:sldId id="265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4660"/>
  </p:normalViewPr>
  <p:slideViewPr>
    <p:cSldViewPr>
      <p:cViewPr varScale="1">
        <p:scale>
          <a:sx n="103" d="100"/>
          <a:sy n="103" d="100"/>
        </p:scale>
        <p:origin x="-16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1EB3B92-FDC3-49CF-A9FC-0AF047DD711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22CCB92B-CDA0-4752-B229-9657116E8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6.png"/><Relationship Id="rId3" Type="http://schemas.openxmlformats.org/officeDocument/2006/relationships/image" Target="../media/image7.jpeg"/><Relationship Id="rId7" Type="http://schemas.openxmlformats.org/officeDocument/2006/relationships/image" Target="../media/image16.png"/><Relationship Id="rId12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10.png"/><Relationship Id="rId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13.png"/><Relationship Id="rId9" Type="http://schemas.openxmlformats.org/officeDocument/2006/relationships/image" Target="../media/image8.png"/><Relationship Id="rId1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ynx-t.net/ptaci/Data/Images/Spacek-obecny_1_s.jpg" TargetMode="External"/><Relationship Id="rId3" Type="http://schemas.openxmlformats.org/officeDocument/2006/relationships/hyperlink" Target="http://officeimg.vo.msecnd.net/en-us/images/MH900439190.jpg" TargetMode="External"/><Relationship Id="rId7" Type="http://schemas.openxmlformats.org/officeDocument/2006/relationships/hyperlink" Target="http://www.photosimon.cz/photos/straka-obecna-1280.jpg" TargetMode="External"/><Relationship Id="rId2" Type="http://schemas.openxmlformats.org/officeDocument/2006/relationships/hyperlink" Target="http://officeimg.vo.msecnd.net/en-us/images/MH90043858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d/d5/White_Stork_(Ciconia_ciconia).jpg/225px-White_Stork.jpg" TargetMode="External"/><Relationship Id="rId5" Type="http://schemas.openxmlformats.org/officeDocument/2006/relationships/hyperlink" Target="http://www.naturephoto-cz.com/photos/birds/house-martin-31627.jpg" TargetMode="External"/><Relationship Id="rId4" Type="http://schemas.openxmlformats.org/officeDocument/2006/relationships/hyperlink" Target="http://officeimg.vo.msecnd.net/en-us/images/MH900439194.jpg" TargetMode="External"/><Relationship Id="rId9" Type="http://schemas.openxmlformats.org/officeDocument/2006/relationships/hyperlink" Target="http://poutnik2.sweb.cz/foto/ptaci/pevci/drozd-zpevny-2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ynx-t.net/ptaci/Data/Images/Vrabec-polni_1_s.jpg" TargetMode="External"/><Relationship Id="rId2" Type="http://schemas.openxmlformats.org/officeDocument/2006/relationships/hyperlink" Target="http://mlhovina.i-auto.cz/wp-content/myfotos/zvirata/vlastovka-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8/Parus_caeruleus1.jpg/260px-Parus_caeruleus1.jpg" TargetMode="External"/><Relationship Id="rId5" Type="http://schemas.openxmlformats.org/officeDocument/2006/relationships/hyperlink" Target="http://upload.wikimedia.org/wikipedia/commons/f/fc/Kos_cerny.jpg" TargetMode="External"/><Relationship Id="rId4" Type="http://schemas.openxmlformats.org/officeDocument/2006/relationships/hyperlink" Target="http://www.jynx-t.net/ptaci/Data/Images/Datel-cerny-(samec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3262" y="3068960"/>
            <a:ext cx="871296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 Mgr. Soňa Dvořáková</a:t>
            </a:r>
          </a:p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Název:  VY_32_INOVACE_13_B_10_Příroda na jaře 3</a:t>
            </a:r>
          </a:p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  Člověk a příroda</a:t>
            </a:r>
          </a:p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9227" y="5326391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  <a:effectLst>
            <a:outerShdw blurRad="40000" dist="20000" dir="5400000" rotWithShape="0">
              <a:srgbClr val="000000">
                <a:alpha val="38000"/>
              </a:srgbClr>
            </a:outerShdw>
            <a:softEdge rad="635000"/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na jaře 3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13992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76213884"/>
              </p:ext>
            </p:extLst>
          </p:nvPr>
        </p:nvGraphicFramePr>
        <p:xfrm>
          <a:off x="1259632" y="1556792"/>
          <a:ext cx="6834212" cy="385644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15.3.2012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16.3.2012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Příroda</a:t>
                      </a:r>
                      <a:r>
                        <a:rPr lang="cs-CZ" baseline="0" dirty="0" smtClean="0"/>
                        <a:t> na jaře 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probouzení přírody, zimní spánek, stálí ptáci, stěhovaví ptáci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444593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92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pc\AppData\Local\Microsoft\Windows\Temporary Internet Files\Content.IE5\PJ90FPQN\MP9004391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PJ90FPQN\MP9004391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7724" y="692696"/>
            <a:ext cx="4968552" cy="675928"/>
          </a:xfrm>
          <a:effectLst>
            <a:softEdge rad="12700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Probouzení přírody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579296" cy="4493095"/>
          </a:xfrm>
        </p:spPr>
        <p:txBody>
          <a:bodyPr>
            <a:normAutofit fontScale="92500" lnSpcReduction="10000"/>
          </a:bodyPr>
          <a:lstStyle/>
          <a:p>
            <a:pPr marL="457200" indent="-457200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 jaro je obdobím příchodu nového života </a:t>
            </a:r>
          </a:p>
          <a:p>
            <a:pPr indent="0">
              <a:buNone/>
            </a:pP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      a probouzením toho starého  </a:t>
            </a:r>
          </a:p>
          <a:p>
            <a:pPr indent="0">
              <a:buNone/>
            </a:pP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</a:p>
          <a:p>
            <a:pPr marL="457200" indent="-457200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 řada živočichů se probouzí ze zimního spánku </a:t>
            </a:r>
          </a:p>
          <a:p>
            <a:pPr indent="0">
              <a:buNone/>
            </a:pP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       (hmyz, někteří savci, ještěrky, hadi i žáby) </a:t>
            </a:r>
          </a:p>
          <a:p>
            <a:pPr indent="0">
              <a:buNone/>
            </a:pP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 příroda se připravuje na příchod mláďat:</a:t>
            </a:r>
          </a:p>
          <a:p>
            <a:pPr indent="0">
              <a:buNone/>
            </a:pP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          - živočichové si hledají partnery</a:t>
            </a:r>
          </a:p>
          <a:p>
            <a:pPr indent="0">
              <a:buNone/>
            </a:pP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          - společně pak připravují obydlí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22235782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92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pc\AppData\Local\Microsoft\Windows\Temporary Internet Files\Content.IE5\PJ90FPQN\MP9004391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11414" y="620688"/>
            <a:ext cx="3147539" cy="603920"/>
          </a:xfrm>
          <a:effectLst>
            <a:softEdge rad="12700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Jaro a ptáci 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579296" cy="648072"/>
          </a:xfrm>
        </p:spPr>
        <p:txBody>
          <a:bodyPr>
            <a:normAutofit/>
          </a:bodyPr>
          <a:lstStyle/>
          <a:p>
            <a:pPr marL="457200" indent="-457200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 výrazným znakem jara je ptačí zpěv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780928"/>
            <a:ext cx="4392488" cy="461665"/>
          </a:xfrm>
          <a:prstGeom prst="rect">
            <a:avLst/>
          </a:prstGeom>
          <a:effectLst>
            <a:outerShdw blurRad="39000" dist="25400" dir="9000000">
              <a:srgbClr val="1A0000">
                <a:alpha val="35000"/>
              </a:srgbClr>
            </a:outerShdw>
            <a:softEdge rad="127000"/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a) přecházejí do zimního spánku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99383" y="3386609"/>
            <a:ext cx="4392488" cy="461665"/>
          </a:xfrm>
          <a:prstGeom prst="rect">
            <a:avLst/>
          </a:prstGeom>
          <a:effectLst>
            <a:outerShdw blurRad="39000" dist="25400" dir="9000000">
              <a:srgbClr val="1A0000">
                <a:alpha val="35000"/>
              </a:srgbClr>
            </a:outerShdw>
            <a:softEdge rad="1270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) živí se dostupnou potravou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94269" y="3933056"/>
            <a:ext cx="4392488" cy="461665"/>
          </a:xfrm>
          <a:prstGeom prst="rect">
            <a:avLst/>
          </a:prstGeom>
          <a:effectLst>
            <a:outerShdw blurRad="39000" dist="25400" dir="9000000">
              <a:srgbClr val="1A0000">
                <a:alpha val="35000"/>
              </a:srgbClr>
            </a:outerShdw>
            <a:softEdge rad="1270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c) přelétají do teplých krajin </a:t>
            </a:r>
            <a:endParaRPr lang="cs-CZ" sz="2400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95536" y="1988840"/>
            <a:ext cx="8579296" cy="648072"/>
          </a:xfrm>
          <a:prstGeom prst="rect">
            <a:avLst/>
          </a:prstGeom>
          <a:effectLst>
            <a:outerShdw blurRad="39000" dist="25400" dir="9000000">
              <a:srgbClr val="1A0000">
                <a:alpha val="35000"/>
              </a:srgbClr>
            </a:outerShdw>
            <a:softEdge rad="317500"/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lIns="45720" rIns="45720"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pPr indent="0">
              <a:buNone/>
            </a:pP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  </a:t>
            </a:r>
            <a:r>
              <a:rPr lang="cs-CZ" sz="3200" dirty="0">
                <a:solidFill>
                  <a:schemeClr val="bg1"/>
                </a:solidFill>
              </a:rPr>
              <a:t>Víte, jak ptáci přežívají zimu? </a:t>
            </a:r>
            <a:endParaRPr lang="cs-CZ" sz="3200" dirty="0"/>
          </a:p>
          <a:p>
            <a:pPr indent="0">
              <a:buNone/>
            </a:pPr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408" y="2780928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271" y="3374553"/>
            <a:ext cx="609600" cy="485775"/>
          </a:xfrm>
          <a:prstGeom prst="rect">
            <a:avLst/>
          </a:prstGeom>
          <a:solidFill>
            <a:srgbClr val="92D050"/>
          </a:solidFill>
          <a:ln>
            <a:noFill/>
          </a:ln>
          <a:effectLst/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40179"/>
            <a:ext cx="609600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Zástupný symbol pro obsah 2"/>
          <p:cNvSpPr txBox="1">
            <a:spLocks/>
          </p:cNvSpPr>
          <p:nvPr/>
        </p:nvSpPr>
        <p:spPr>
          <a:xfrm>
            <a:off x="453271" y="4490450"/>
            <a:ext cx="8579296" cy="1602846"/>
          </a:xfrm>
          <a:prstGeom prst="rect">
            <a:avLst/>
          </a:prstGeom>
        </p:spPr>
        <p:txBody>
          <a:bodyPr lIns="45720" rIns="45720"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pPr marL="457200" indent="-457200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rozeznáváme tedy 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skupiny ptáků:</a:t>
            </a:r>
            <a:endParaRPr lang="cs-CZ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     -  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stálí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(jejich potrava je přístupná i v zimě)</a:t>
            </a:r>
          </a:p>
          <a:p>
            <a:pPr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     -  </a:t>
            </a: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stěhovaví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(potrava závisí na podmínkách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90356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7" grpId="0" animBg="1"/>
      <p:bldP spid="8" grpId="0" animBg="1"/>
      <p:bldP spid="13" grpId="0" animBg="1"/>
      <p:bldP spid="13" grpId="1" animBg="1"/>
      <p:bldP spid="19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UIFOX6ZY\MP9004391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2943821"/>
            <a:ext cx="7236296" cy="707886"/>
          </a:xfrm>
          <a:prstGeom prst="rect">
            <a:avLst/>
          </a:prstGeom>
          <a:effectLst>
            <a:softEdge rad="1270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jste na tom s </a:t>
            </a:r>
            <a:r>
              <a:rPr lang="cs-CZ" sz="4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poznávačkou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29337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UIFOX6ZY\MP9004391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0817" y="0"/>
            <a:ext cx="3816424" cy="2862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203" y="16380"/>
            <a:ext cx="3433564" cy="2620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0816" y="2913444"/>
            <a:ext cx="3816085" cy="2862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202" y="2810096"/>
            <a:ext cx="4272699" cy="3068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35310"/>
            <a:ext cx="2595585" cy="1949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55118" y="5966890"/>
            <a:ext cx="4197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824" y="6369186"/>
            <a:ext cx="4928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74545" y="5966890"/>
            <a:ext cx="5213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74545" y="6369185"/>
            <a:ext cx="5213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56770" y="6183916"/>
            <a:ext cx="532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Přímá spojnice 12"/>
          <p:cNvCxnSpPr>
            <a:stCxn id="9" idx="0"/>
          </p:cNvCxnSpPr>
          <p:nvPr/>
        </p:nvCxnSpPr>
        <p:spPr>
          <a:xfrm>
            <a:off x="389271" y="6369186"/>
            <a:ext cx="26733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89271" y="6747241"/>
            <a:ext cx="270988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554740" y="6353610"/>
            <a:ext cx="26733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493503" y="6753038"/>
            <a:ext cx="26733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691726" y="6600017"/>
            <a:ext cx="245227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ál 17"/>
          <p:cNvSpPr/>
          <p:nvPr/>
        </p:nvSpPr>
        <p:spPr>
          <a:xfrm>
            <a:off x="8305956" y="156133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19" name="Ovál 18"/>
          <p:cNvSpPr/>
          <p:nvPr/>
        </p:nvSpPr>
        <p:spPr>
          <a:xfrm>
            <a:off x="357976" y="24051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92080" y="1897640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21" name="Ovál 20"/>
          <p:cNvSpPr/>
          <p:nvPr/>
        </p:nvSpPr>
        <p:spPr>
          <a:xfrm>
            <a:off x="8305956" y="5157192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22" name="Ovál 21"/>
          <p:cNvSpPr/>
          <p:nvPr/>
        </p:nvSpPr>
        <p:spPr>
          <a:xfrm>
            <a:off x="407830" y="3028925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43844" y="24051"/>
            <a:ext cx="16597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jiřička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23348" y="2329688"/>
            <a:ext cx="692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čáp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25655" y="157958"/>
            <a:ext cx="1228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sýkorka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407122" y="5160493"/>
            <a:ext cx="898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datel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61866" y="3014116"/>
            <a:ext cx="9396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drozd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743069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UIFOX6ZY\MP9004391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9223" y="2977133"/>
            <a:ext cx="3808753" cy="2856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768" y="2956953"/>
            <a:ext cx="3914761" cy="2896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9835" y="7640"/>
            <a:ext cx="3905702" cy="2565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107" y="7640"/>
            <a:ext cx="3816085" cy="2862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5532" y="1988840"/>
            <a:ext cx="3059079" cy="203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8028384" y="156133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9" name="Ovál 8"/>
          <p:cNvSpPr/>
          <p:nvPr/>
        </p:nvSpPr>
        <p:spPr>
          <a:xfrm>
            <a:off x="623854" y="2016580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3493503" y="2192015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11" name="Ovál 10"/>
          <p:cNvSpPr/>
          <p:nvPr/>
        </p:nvSpPr>
        <p:spPr>
          <a:xfrm>
            <a:off x="6837575" y="3028925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12" name="Ovál 11"/>
          <p:cNvSpPr/>
          <p:nvPr/>
        </p:nvSpPr>
        <p:spPr>
          <a:xfrm>
            <a:off x="407830" y="3028925"/>
            <a:ext cx="432048" cy="432048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5118" y="5966890"/>
            <a:ext cx="4197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2824" y="6369186"/>
            <a:ext cx="4928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74545" y="6009615"/>
            <a:ext cx="5213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74545" y="6388294"/>
            <a:ext cx="5213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56770" y="6183916"/>
            <a:ext cx="532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>
            <a:stCxn id="14" idx="0"/>
          </p:cNvCxnSpPr>
          <p:nvPr/>
        </p:nvCxnSpPr>
        <p:spPr>
          <a:xfrm>
            <a:off x="389271" y="6369186"/>
            <a:ext cx="26733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89271" y="6747241"/>
            <a:ext cx="270988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554740" y="6388294"/>
            <a:ext cx="26120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493503" y="6786621"/>
            <a:ext cx="26733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691726" y="6600017"/>
            <a:ext cx="22662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" name="TextovéPole 2047"/>
          <p:cNvSpPr txBox="1"/>
          <p:nvPr/>
        </p:nvSpPr>
        <p:spPr>
          <a:xfrm>
            <a:off x="896075" y="2865285"/>
            <a:ext cx="16597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vlaštovka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376352" y="134935"/>
            <a:ext cx="763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220750" y="2937020"/>
            <a:ext cx="16597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vrabec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40813" y="2408039"/>
            <a:ext cx="1106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špaček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954911" y="2195012"/>
            <a:ext cx="10394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550694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" grpId="0"/>
      <p:bldP spid="43" grpId="0"/>
      <p:bldP spid="44" grpId="0"/>
      <p:bldP spid="45" grpId="0"/>
      <p:bldP spid="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UIFOX6ZY\MP9004391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79812" y="2255998"/>
            <a:ext cx="3384376" cy="707886"/>
          </a:xfrm>
          <a:prstGeom prst="rect">
            <a:avLst/>
          </a:prstGeom>
          <a:effectLst>
            <a:softEdge rad="127000"/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přezimují?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339752" y="3430279"/>
            <a:ext cx="4997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sz="2800" b="1" dirty="0" smtClean="0"/>
              <a:t>Klikněte na stálé ptáky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(zůstávají u nás i v zimě)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0213678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2493" y="3843468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1932" y="883748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1932" y="3304404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3808" y="2304678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0062" y="3941194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190875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pc\AppData\Local\Microsoft\Windows\Temporary Internet Files\Content.IE5\UIFOX6ZY\MP9004391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-33033"/>
            <a:ext cx="3274787" cy="2397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758" y="2364691"/>
            <a:ext cx="3201130" cy="2355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6372" y="7640"/>
            <a:ext cx="2671772" cy="1754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612" y="-11895"/>
            <a:ext cx="3214983" cy="2376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612" y="4715462"/>
            <a:ext cx="3214984" cy="2142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6372" y="4971265"/>
            <a:ext cx="2671772" cy="1877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6372" y="1755833"/>
            <a:ext cx="2671772" cy="163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75815"/>
            <a:ext cx="3274787" cy="2345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1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364691"/>
            <a:ext cx="3275856" cy="2211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332" y="5157192"/>
            <a:ext cx="609600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3348" y="3387373"/>
            <a:ext cx="2684796" cy="1583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57192"/>
            <a:ext cx="609600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7973"/>
            <a:ext cx="609600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2499" y="188640"/>
            <a:ext cx="609600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4408" y="6021288"/>
            <a:ext cx="609600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2059" y="3149248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3807" y="2304678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3" y="706765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05669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2492" y="3843468"/>
            <a:ext cx="5238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929081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70603929"/>
              </p:ext>
            </p:extLst>
          </p:nvPr>
        </p:nvGraphicFramePr>
        <p:xfrm>
          <a:off x="323528" y="3284984"/>
          <a:ext cx="8424936" cy="32004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424936"/>
              </a:tblGrid>
              <a:tr h="14401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101650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: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http://officeimg.vo.msecnd.net/en-us/images/MH900438589.jpg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http://officeimg.vo.msecnd.net/en-us/images/MH900439190.jpg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http://officeimg.vo.msecnd.net/en-us/images/MH900439194.jpg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smtClean="0">
                          <a:hlinkClick r:id="rId5"/>
                        </a:rPr>
                        <a:t>http://www.naturephoto-cz.com/photos/birds/house-martin-31627.jpg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http://upload.wikimedia.org/wikipedia/commons/thumb/d/d5/White_Stork_%28Ciconia_ciconia%29.jpg/225px-White_Stork.jpg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http://www.photosimon.cz/photos/straka-obecna-1280.jpg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http://www.jynx-t.net/ptaci/Data/Images/Spacek-obecny_1_s.jpg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9"/>
                        </a:rPr>
                        <a:t>http://poutnik2.sweb.cz/foto/ptaci/pevci/drozd-zpevny-2.jpg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1859056"/>
              </p:ext>
            </p:extLst>
          </p:nvPr>
        </p:nvGraphicFramePr>
        <p:xfrm>
          <a:off x="323528" y="404664"/>
          <a:ext cx="8424936" cy="265169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424936"/>
              </a:tblGrid>
              <a:tr h="14970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baseline="0" dirty="0" smtClean="0"/>
                        <a:t>          Prezentace pro žáky 2. třídy je jednou ze tří prezentací zaměřených na jarní přírodu. V tomto díle si žáci procvičí ptactvo a jejich způsob „přezimování“.  Výkladová část ukazuje a popisuje důležitost jara pro živočichy a nový život .</a:t>
                      </a:r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baseline="0" dirty="0" smtClean="0"/>
                        <a:t>V praktické části si žáci vyzkouší poznávání a rozeznávání stálých a stěhovavých ptáků. Prezentace obsahuje animace.</a:t>
                      </a:r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endParaRPr lang="cs-CZ" sz="1800" baseline="0" dirty="0" smtClean="0"/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u="sng" baseline="0" dirty="0" smtClean="0"/>
                        <a:t>Praktické činnosti</a:t>
                      </a:r>
                      <a:r>
                        <a:rPr lang="cs-CZ" sz="1800" u="none" baseline="0" dirty="0" smtClean="0"/>
                        <a:t>  -  poznávání jednotlivých ptáků</a:t>
                      </a:r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u="none" baseline="0" dirty="0" smtClean="0"/>
                        <a:t>                                     -  rozdělení ptáků na stálé a stěhovavé   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2363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22401690"/>
              </p:ext>
            </p:extLst>
          </p:nvPr>
        </p:nvGraphicFramePr>
        <p:xfrm>
          <a:off x="395536" y="692696"/>
          <a:ext cx="8424936" cy="23774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424936"/>
              </a:tblGrid>
              <a:tr h="14401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101650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http://mlhovina.i-auto.cz/wp-content/myfotos/zvirata/vlastovka-01.jpg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http://www.jynx-t.net/ptaci/Data/Images/Vrabec-polni_1_s.jpg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http://www.jynx-t.net/ptaci/Data/Images/Datel-cerny-%28samec%29.jpg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http://upload.wikimedia.org/wikipedia/commons/f/fc/Kos_cerny.jpg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http://upload.wikimedia.org/wikipedia/commons/thumb/8/88/Parus_caeruleus1.jpg/260px-Parus_caeruleus1.jpg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09192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428</TotalTime>
  <Words>393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Příroda na jaře 3</vt:lpstr>
      <vt:lpstr>Snímek 2</vt:lpstr>
      <vt:lpstr>Probouzení přírody </vt:lpstr>
      <vt:lpstr>Jaro a ptáci 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39</cp:revision>
  <dcterms:created xsi:type="dcterms:W3CDTF">2012-03-20T18:23:49Z</dcterms:created>
  <dcterms:modified xsi:type="dcterms:W3CDTF">2012-03-26T08:16:26Z</dcterms:modified>
</cp:coreProperties>
</file>