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59" r:id="rId3"/>
    <p:sldId id="260" r:id="rId4"/>
    <p:sldId id="261" r:id="rId5"/>
    <p:sldId id="262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1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E62EB-402D-4B69-991E-F69EFCC513FD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9F3FFF-B08A-4F35-9579-77D53E6F08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B731D9-AD0B-443C-91D3-384B4D9A7B3F}" type="slidenum">
              <a:rPr lang="cs-CZ"/>
              <a:pPr/>
              <a:t>2</a:t>
            </a:fld>
            <a:endParaRPr lang="cs-CZ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8E057F-A739-480E-9D1F-4847FF75B1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F3FFF-B08A-4F35-9579-77D53E6F084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F3FFF-B08A-4F35-9579-77D53E6F084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5A4CE-2A7B-456A-A3F4-D716AC5026DA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C0B99-318C-463E-8771-C821F4AF07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f/Acetylene-3D-vdW.png/800px-Acetylene-3D-vdW.png" TargetMode="External"/><Relationship Id="rId7" Type="http://schemas.openxmlformats.org/officeDocument/2006/relationships/hyperlink" Target="http://upload.wikimedia.org/wikipedia/commons/4/47/Propyne3D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varecskepotreby.cz/images/kysliko-acetylenova%20souprava%20s.jpg" TargetMode="External"/><Relationship Id="rId5" Type="http://schemas.openxmlformats.org/officeDocument/2006/relationships/hyperlink" Target="http://vyukovematerialy.cz/chemie/rocnik9/foto/svarovani.gif" TargetMode="External"/><Relationship Id="rId4" Type="http://schemas.openxmlformats.org/officeDocument/2006/relationships/hyperlink" Target="http://upload.wikimedia.org/wikipedia/commons/thumb/0/06/Hazard_F.svg/500px-Hazard_F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Elementária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VY_32_INOVACE_06.43.10.165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Alkyny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Uhlovodíky,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alkyny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ALKYNY</a:t>
            </a:r>
            <a:endParaRPr lang="cs-CZ" sz="8800" b="1" dirty="0">
              <a:solidFill>
                <a:srgbClr val="FFC000"/>
              </a:solidFill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t</a:t>
            </a:r>
            <a:r>
              <a:rPr lang="cs-CZ" sz="2800" dirty="0" smtClean="0"/>
              <a:t>éž  alkiny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dvouprvkové nenasycené uhlovodíky</a:t>
            </a:r>
            <a:endParaRPr lang="cs-CZ" sz="2800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otevřený řetězec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pouze jednoduché vazby a jedna vazba </a:t>
            </a:r>
            <a:r>
              <a:rPr lang="cs-CZ" sz="2800" b="1" u="sng" dirty="0" smtClean="0">
                <a:solidFill>
                  <a:srgbClr val="FFC000"/>
                </a:solidFill>
              </a:rPr>
              <a:t>trojná</a:t>
            </a:r>
            <a:endParaRPr lang="cs-CZ" sz="2800" b="1" u="sng" dirty="0" smtClean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v názvu koncovka   - </a:t>
            </a:r>
            <a:r>
              <a:rPr lang="cs-CZ" sz="2800" dirty="0" err="1" smtClean="0">
                <a:solidFill>
                  <a:srgbClr val="FFFF00"/>
                </a:solidFill>
              </a:rPr>
              <a:t>yn</a:t>
            </a:r>
            <a:r>
              <a:rPr lang="cs-CZ" sz="2800" dirty="0" smtClean="0"/>
              <a:t> (in)</a:t>
            </a:r>
            <a:endParaRPr lang="cs-CZ" sz="2800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 smtClean="0"/>
              <a:t>reaktivní – chtějí se </a:t>
            </a:r>
            <a:r>
              <a:rPr lang="cs-CZ" sz="2800" b="1" i="1" dirty="0" smtClean="0"/>
              <a:t>změnit na nasycené uhlovodíky</a:t>
            </a:r>
            <a:r>
              <a:rPr lang="cs-CZ" sz="2800" dirty="0" smtClean="0"/>
              <a:t> (z alkinů přes alkeny na </a:t>
            </a:r>
            <a:r>
              <a:rPr lang="cs-CZ" sz="2800" dirty="0" err="1" smtClean="0"/>
              <a:t>alkany</a:t>
            </a:r>
            <a:r>
              <a:rPr lang="cs-CZ" sz="2800" dirty="0" smtClean="0"/>
              <a:t>)</a:t>
            </a:r>
            <a:endParaRPr lang="cs-CZ" sz="2800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u="sng" dirty="0"/>
              <a:t>o</a:t>
            </a:r>
            <a:r>
              <a:rPr lang="cs-CZ" sz="2800" u="sng" dirty="0" smtClean="0"/>
              <a:t>becný vzorec </a:t>
            </a:r>
            <a:r>
              <a:rPr lang="cs-CZ" sz="2800" dirty="0" smtClean="0"/>
              <a:t>: vodíků je </a:t>
            </a:r>
            <a:r>
              <a:rPr lang="cs-CZ" sz="2800" dirty="0" smtClean="0"/>
              <a:t>o dva méně než dvojnásobek uhlíků</a:t>
            </a:r>
            <a:endParaRPr lang="cs-CZ" sz="28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6968" y="5373216"/>
            <a:ext cx="2691640" cy="1282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 bwMode="auto">
          <a:xfrm>
            <a:off x="457200" y="188640"/>
            <a:ext cx="7283152" cy="50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Zástupci – tvoří základní řadu  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0" y="908720"/>
          <a:ext cx="9108504" cy="5760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5352"/>
                <a:gridCol w="2016224"/>
                <a:gridCol w="3250704"/>
                <a:gridCol w="2016224"/>
              </a:tblGrid>
              <a:tr h="98053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název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 sumární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Vzorec</a:t>
                      </a:r>
                      <a:r>
                        <a:rPr lang="cs-CZ" b="1" baseline="0" dirty="0" smtClean="0"/>
                        <a:t> strukturní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Triviální</a:t>
                      </a:r>
                      <a:r>
                        <a:rPr lang="cs-CZ" b="1" baseline="0" dirty="0" smtClean="0"/>
                        <a:t> název</a:t>
                      </a:r>
                      <a:endParaRPr lang="cs-CZ" b="1" dirty="0"/>
                    </a:p>
                  </a:txBody>
                  <a:tcPr anchor="ctr"/>
                </a:tc>
              </a:tr>
              <a:tr h="159336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ETHYN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40000"/>
                              <a:lumOff val="60000"/>
                            </a:schemeClr>
                          </a:solidFill>
                        </a:rPr>
                        <a:t>ACETYLEN</a:t>
                      </a:r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59336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PROPYN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159336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BUTYN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800" b="1" baseline="-250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baseline="-25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2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564904"/>
            <a:ext cx="2304256" cy="405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642626"/>
            <a:ext cx="2160240" cy="1281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7" y="5242496"/>
            <a:ext cx="2448273" cy="1282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ETYN </a:t>
            </a:r>
            <a:r>
              <a:rPr lang="cs-CZ" b="1" dirty="0" smtClean="0">
                <a:solidFill>
                  <a:srgbClr val="FFC000"/>
                </a:solidFill>
              </a:rPr>
              <a:t>– </a:t>
            </a:r>
            <a:r>
              <a:rPr lang="cs-CZ" b="1" dirty="0" smtClean="0">
                <a:solidFill>
                  <a:srgbClr val="FFC000"/>
                </a:solidFill>
              </a:rPr>
              <a:t>ACETYLEN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</a:t>
            </a:r>
            <a:r>
              <a:rPr lang="cs-CZ" sz="2400" dirty="0" smtClean="0"/>
              <a:t>ezbarvý </a:t>
            </a:r>
            <a:r>
              <a:rPr lang="cs-CZ" sz="2400" dirty="0" smtClean="0"/>
              <a:t>hořlavý </a:t>
            </a:r>
            <a:r>
              <a:rPr lang="cs-CZ" sz="2400" dirty="0" smtClean="0"/>
              <a:t>plyn</a:t>
            </a:r>
          </a:p>
          <a:p>
            <a:r>
              <a:rPr lang="cs-CZ" sz="2400" dirty="0" smtClean="0"/>
              <a:t>se </a:t>
            </a:r>
            <a:r>
              <a:rPr lang="cs-CZ" sz="2400" dirty="0" smtClean="0"/>
              <a:t>vzduchem výbušný, v tlakových lahvích je značen </a:t>
            </a:r>
            <a:r>
              <a:rPr lang="cs-CZ" sz="2400" i="1" u="sng" dirty="0" smtClean="0"/>
              <a:t>bílým </a:t>
            </a:r>
            <a:r>
              <a:rPr lang="cs-CZ" sz="2400" i="1" u="sng" dirty="0" smtClean="0"/>
              <a:t>pruhem</a:t>
            </a:r>
            <a:endParaRPr lang="cs-CZ" sz="2400" dirty="0" smtClean="0"/>
          </a:p>
          <a:p>
            <a:r>
              <a:rPr lang="cs-CZ" sz="2400" dirty="0" smtClean="0"/>
              <a:t>používá </a:t>
            </a:r>
            <a:r>
              <a:rPr lang="cs-CZ" sz="2400" dirty="0" smtClean="0"/>
              <a:t>se na </a:t>
            </a:r>
            <a:r>
              <a:rPr lang="cs-CZ" sz="2400" dirty="0" err="1" smtClean="0"/>
              <a:t>kyslíko</a:t>
            </a:r>
            <a:r>
              <a:rPr lang="cs-CZ" sz="2400" dirty="0" smtClean="0"/>
              <a:t>-acetylenové svařování a řezání kovů– plamen </a:t>
            </a:r>
            <a:r>
              <a:rPr lang="cs-CZ" sz="2400" dirty="0" smtClean="0"/>
              <a:t>= </a:t>
            </a:r>
            <a:r>
              <a:rPr lang="cs-CZ" sz="2400" dirty="0" smtClean="0"/>
              <a:t>3300°C</a:t>
            </a:r>
          </a:p>
          <a:p>
            <a:r>
              <a:rPr lang="cs-CZ" sz="2400" dirty="0" smtClean="0"/>
              <a:t>výroba plastů</a:t>
            </a:r>
            <a:endParaRPr lang="cs-CZ" sz="2400" dirty="0" smtClean="0"/>
          </a:p>
        </p:txBody>
      </p:sp>
      <p:pic>
        <p:nvPicPr>
          <p:cNvPr id="17415" name="Picture 7" descr="File:Hazard F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30216"/>
            <a:ext cx="2627784" cy="2627784"/>
          </a:xfrm>
          <a:prstGeom prst="rect">
            <a:avLst/>
          </a:prstGeom>
          <a:noFill/>
        </p:spPr>
      </p:pic>
      <p:pic>
        <p:nvPicPr>
          <p:cNvPr id="6146" name="Picture 2" descr="File:Acetylene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92104" y="4869160"/>
            <a:ext cx="2951896" cy="1988840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2996952"/>
            <a:ext cx="3096344" cy="544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http://vyukovematerialy.cz/chemie/rocnik9/foto/svarovani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644657"/>
            <a:ext cx="2843808" cy="3213343"/>
          </a:xfrm>
          <a:prstGeom prst="rect">
            <a:avLst/>
          </a:prstGeom>
          <a:noFill/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2514600"/>
            <a:ext cx="249555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5642529" y="4869160"/>
            <a:ext cx="35014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svařovací  souprava </a:t>
            </a:r>
          </a:p>
          <a:p>
            <a:r>
              <a:rPr lang="cs-CZ" sz="3200" dirty="0" smtClean="0"/>
              <a:t>– kyslík+acetylen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PROPYN -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baseline="-25000" dirty="0" smtClean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Také </a:t>
            </a:r>
            <a:r>
              <a:rPr lang="cs-CZ" dirty="0" err="1" smtClean="0"/>
              <a:t>methylacetylen</a:t>
            </a:r>
            <a:endParaRPr lang="cs-CZ" dirty="0" smtClean="0"/>
          </a:p>
          <a:p>
            <a:r>
              <a:rPr lang="cs-CZ" dirty="0" smtClean="0"/>
              <a:t>Použití : palivo do raket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412776"/>
            <a:ext cx="2880320" cy="1709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429000"/>
            <a:ext cx="3168352" cy="2112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upload.wikimedia.org/wikipedia/commons/thumb/0/0f/Acetylene-3D-vdW.png/800px-Acetylene-3D-vdW.png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upload.wikimedia.org/wikipedia/commons/thumb/0/06/Hazard_F.svg/500px-Hazard_F.svg.png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vyukovematerialy.cz/chemie/rocnik9/foto/svarovani.gif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svarecskepotreby.cz/images/kysliko-acetylenova%20souprava%20s.jpg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upload.wikimedia.org/wikipedia/commons/4/47/Propyne3D.png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175</Words>
  <Application>Microsoft Office PowerPoint</Application>
  <PresentationFormat>Předvádění na obrazovce (4:3)</PresentationFormat>
  <Paragraphs>58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ALKYNY</vt:lpstr>
      <vt:lpstr>Snímek 3</vt:lpstr>
      <vt:lpstr>ETYN – ACETYLEN - C2H2</vt:lpstr>
      <vt:lpstr>PROPYN - C3H4</vt:lpstr>
      <vt:lpstr>Použité zdroje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12</cp:revision>
  <dcterms:created xsi:type="dcterms:W3CDTF">2014-02-01T15:00:09Z</dcterms:created>
  <dcterms:modified xsi:type="dcterms:W3CDTF">2014-02-01T20:23:27Z</dcterms:modified>
</cp:coreProperties>
</file>