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6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B8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8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9589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915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5872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6636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250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70270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6693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723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29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3238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B6A27-A0D8-46FC-AE0E-C34A65D2BAE7}" type="datetimeFigureOut">
              <a:rPr lang="cs-CZ" smtClean="0"/>
              <a:t>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C510F-ED14-414B-82EC-986BF46C12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6553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microsoft.office.com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62917"/>
            <a:ext cx="8892480" cy="4525963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sz="1600" b="1" dirty="0" smtClean="0"/>
              <a:t>Jazyk a jazyková komunikace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Číslo projektu:  </a:t>
            </a:r>
            <a:r>
              <a:rPr lang="cs-CZ" sz="1600" dirty="0">
                <a:solidFill>
                  <a:prstClr val="black"/>
                </a:solidFill>
              </a:rPr>
              <a:t>CZ.1.07/1.4.00/21.0866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Šablona:  </a:t>
            </a:r>
            <a:r>
              <a:rPr lang="cs-CZ" sz="1600" dirty="0">
                <a:solidFill>
                  <a:prstClr val="black"/>
                </a:solidFill>
              </a:rPr>
              <a:t>III/2 Inovace a zkvalitnění výuky prostřednictvím ICT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Název:  </a:t>
            </a:r>
            <a:r>
              <a:rPr lang="cs-CZ" sz="1600" dirty="0" smtClean="0">
                <a:solidFill>
                  <a:prstClr val="black"/>
                </a:solidFill>
              </a:rPr>
              <a:t>VY_32_INOVACE_06_PROCVIČOVÁNÍ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Sada: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 smtClean="0">
                <a:solidFill>
                  <a:prstClr val="black"/>
                </a:solidFill>
              </a:rPr>
              <a:t>Druh </a:t>
            </a:r>
            <a:r>
              <a:rPr lang="cs-CZ" sz="1600" b="1" dirty="0">
                <a:solidFill>
                  <a:prstClr val="black"/>
                </a:solidFill>
              </a:rPr>
              <a:t>materiálu:  </a:t>
            </a:r>
            <a:r>
              <a:rPr lang="cs-CZ" sz="1600" dirty="0">
                <a:solidFill>
                  <a:prstClr val="black"/>
                </a:solidFill>
              </a:rPr>
              <a:t>DUM </a:t>
            </a:r>
            <a:r>
              <a:rPr lang="cs-CZ" sz="1600" dirty="0" smtClean="0">
                <a:solidFill>
                  <a:prstClr val="black"/>
                </a:solidFill>
              </a:rPr>
              <a:t>ČJ </a:t>
            </a:r>
            <a:r>
              <a:rPr lang="cs-CZ" sz="1600" dirty="0">
                <a:solidFill>
                  <a:prstClr val="black"/>
                </a:solidFill>
              </a:rPr>
              <a:t>č. </a:t>
            </a:r>
            <a:r>
              <a:rPr lang="cs-CZ" sz="1600" dirty="0" smtClean="0">
                <a:solidFill>
                  <a:prstClr val="black"/>
                </a:solidFill>
              </a:rPr>
              <a:t>6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Jméno autora:  </a:t>
            </a:r>
            <a:r>
              <a:rPr lang="cs-CZ" sz="1600" dirty="0">
                <a:solidFill>
                  <a:prstClr val="black"/>
                </a:solidFill>
              </a:rPr>
              <a:t>Mgr. Žaneta Gruntová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Škola: </a:t>
            </a:r>
            <a:r>
              <a:rPr lang="cs-CZ" sz="1600" dirty="0">
                <a:solidFill>
                  <a:prstClr val="black"/>
                </a:solidFill>
              </a:rPr>
              <a:t>ZŠ A MŠ Cholina, okres Olomouc, příspěvková organizace, Cholina 35, 783 22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Datum vytvoření: </a:t>
            </a:r>
            <a:r>
              <a:rPr lang="cs-CZ" sz="1600" dirty="0" smtClean="0">
                <a:solidFill>
                  <a:prstClr val="black"/>
                </a:solidFill>
              </a:rPr>
              <a:t>13. 9. </a:t>
            </a:r>
            <a:r>
              <a:rPr lang="cs-CZ" sz="1600" smtClean="0">
                <a:solidFill>
                  <a:prstClr val="black"/>
                </a:solidFill>
              </a:rPr>
              <a:t>2011</a:t>
            </a:r>
            <a:endParaRPr lang="cs-CZ" sz="1600" b="1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Předmět:  </a:t>
            </a:r>
            <a:r>
              <a:rPr lang="cs-CZ" sz="1600" dirty="0" smtClean="0">
                <a:solidFill>
                  <a:prstClr val="black"/>
                </a:solidFill>
              </a:rPr>
              <a:t>Český jazyk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Ročník:  </a:t>
            </a:r>
            <a:r>
              <a:rPr lang="cs-CZ" sz="1600" dirty="0" smtClean="0">
                <a:solidFill>
                  <a:prstClr val="black"/>
                </a:solidFill>
              </a:rPr>
              <a:t>třetí</a:t>
            </a:r>
            <a:r>
              <a:rPr lang="cs-CZ" sz="1600" dirty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r>
              <a:rPr lang="cs-CZ" sz="1600" b="1" dirty="0">
                <a:solidFill>
                  <a:prstClr val="black"/>
                </a:solidFill>
              </a:rPr>
              <a:t>Anotace:  </a:t>
            </a:r>
            <a:r>
              <a:rPr lang="cs-CZ" sz="1600" dirty="0">
                <a:solidFill>
                  <a:prstClr val="black"/>
                </a:solidFill>
              </a:rPr>
              <a:t>Materiál  (DUM) </a:t>
            </a:r>
            <a:r>
              <a:rPr lang="cs-CZ" sz="1600" dirty="0" smtClean="0">
                <a:solidFill>
                  <a:prstClr val="black"/>
                </a:solidFill>
              </a:rPr>
              <a:t>určený </a:t>
            </a:r>
            <a:r>
              <a:rPr lang="cs-CZ" sz="1600" dirty="0">
                <a:solidFill>
                  <a:prstClr val="black"/>
                </a:solidFill>
              </a:rPr>
              <a:t>k procvičení  vyjmenovaných slov po </a:t>
            </a:r>
            <a:r>
              <a:rPr lang="cs-CZ" sz="1600" dirty="0" smtClean="0">
                <a:solidFill>
                  <a:prstClr val="black"/>
                </a:solidFill>
              </a:rPr>
              <a:t>L </a:t>
            </a:r>
            <a:r>
              <a:rPr lang="cs-CZ" sz="1600" dirty="0">
                <a:solidFill>
                  <a:prstClr val="black"/>
                </a:solidFill>
              </a:rPr>
              <a:t>a příbuzných slov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k vyjmenovaným slovům po </a:t>
            </a:r>
            <a:r>
              <a:rPr lang="cs-CZ" sz="1600" dirty="0" smtClean="0">
                <a:solidFill>
                  <a:prstClr val="black"/>
                </a:solidFill>
              </a:rPr>
              <a:t>L. 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                  Je určen ke společné práci,  která proběhne na interaktivní tabuli. </a:t>
            </a:r>
          </a:p>
          <a:p>
            <a:pPr marL="0" lvl="0" indent="0">
              <a:buNone/>
            </a:pPr>
            <a:r>
              <a:rPr lang="cs-CZ" sz="1600" dirty="0">
                <a:solidFill>
                  <a:prstClr val="black"/>
                </a:solidFill>
              </a:rPr>
              <a:t>Klíčová slova: vyjmenovaná slova po </a:t>
            </a:r>
            <a:r>
              <a:rPr lang="cs-CZ" sz="1600" dirty="0" smtClean="0">
                <a:solidFill>
                  <a:prstClr val="black"/>
                </a:solidFill>
              </a:rPr>
              <a:t>L </a:t>
            </a:r>
            <a:r>
              <a:rPr lang="cs-CZ" sz="1600" dirty="0">
                <a:solidFill>
                  <a:prstClr val="black"/>
                </a:solidFill>
              </a:rPr>
              <a:t>a příbuzná slova k vyjmenovaným slovům po </a:t>
            </a:r>
            <a:r>
              <a:rPr lang="cs-CZ" sz="1600" dirty="0" smtClean="0">
                <a:solidFill>
                  <a:prstClr val="black"/>
                </a:solidFill>
              </a:rPr>
              <a:t>L</a:t>
            </a:r>
            <a:endParaRPr lang="cs-CZ" sz="1600" dirty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cs-CZ" sz="1600" dirty="0" smtClean="0">
                <a:solidFill>
                  <a:prstClr val="black"/>
                </a:solidFill>
              </a:rPr>
              <a:t> </a:t>
            </a:r>
            <a:r>
              <a:rPr lang="cs-CZ" sz="1600" b="1" dirty="0" smtClean="0">
                <a:solidFill>
                  <a:prstClr val="black"/>
                </a:solidFill>
              </a:rPr>
              <a:t>Zdroje</a:t>
            </a:r>
            <a:r>
              <a:rPr lang="cs-CZ" sz="1600" b="1" dirty="0">
                <a:solidFill>
                  <a:prstClr val="black"/>
                </a:solidFill>
              </a:rPr>
              <a:t>:  </a:t>
            </a:r>
            <a:r>
              <a:rPr lang="cs-CZ" sz="1600" dirty="0" smtClean="0">
                <a:solidFill>
                  <a:prstClr val="black"/>
                </a:solidFill>
                <a:hlinkClick r:id="rId2"/>
              </a:rPr>
              <a:t>www.microsoft.office.com</a:t>
            </a:r>
            <a:r>
              <a:rPr lang="cs-CZ" sz="1600" dirty="0" smtClean="0">
                <a:solidFill>
                  <a:prstClr val="black"/>
                </a:solidFill>
              </a:rPr>
              <a:t> </a:t>
            </a:r>
          </a:p>
          <a:p>
            <a:pPr marL="0" lvl="0" indent="0">
              <a:buNone/>
            </a:pPr>
            <a:endParaRPr lang="cs-CZ" sz="1600" dirty="0" smtClean="0">
              <a:solidFill>
                <a:prstClr val="black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862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5687" y="1262807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Zařaď správně slova příbuzná.</a:t>
            </a:r>
            <a:endParaRPr lang="cs-CZ" sz="2800" b="1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87" y="116632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8360644"/>
              </p:ext>
            </p:extLst>
          </p:nvPr>
        </p:nvGraphicFramePr>
        <p:xfrm>
          <a:off x="455687" y="1988840"/>
          <a:ext cx="8283275" cy="2914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655"/>
                <a:gridCol w="1656655"/>
                <a:gridCol w="1656655"/>
                <a:gridCol w="1656655"/>
                <a:gridCol w="1656655"/>
              </a:tblGrid>
              <a:tr h="720080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SLYŠET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MLÝN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BLÝSKAT SE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POLYKAT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PLYNOUT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731496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731496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  <a:tr h="731496"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455687" y="4941168"/>
            <a:ext cx="8436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</a:t>
            </a:r>
            <a:r>
              <a:rPr lang="cs-CZ" dirty="0" smtClean="0"/>
              <a:t>edoslýchavý, mlynář, blyštivý, uslyšet, zablýsknout se, polykač, plynoměr, mlýnské, plyn,</a:t>
            </a:r>
          </a:p>
          <a:p>
            <a:r>
              <a:rPr lang="cs-CZ" dirty="0"/>
              <a:t>b</a:t>
            </a:r>
            <a:r>
              <a:rPr lang="cs-CZ" dirty="0" smtClean="0"/>
              <a:t>lýskavá, slyšitelný, mlýnice, polykání, plynulý, nepolykat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55687" y="299695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nedoslýchavý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130177" y="3010417"/>
            <a:ext cx="1668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mlynář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798218" y="3010417"/>
            <a:ext cx="1637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blyštivý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3031689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polykač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5687" y="378904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uslyšet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679540" y="3789040"/>
            <a:ext cx="17818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z</a:t>
            </a:r>
            <a:r>
              <a:rPr lang="cs-CZ" sz="2000" b="1" dirty="0" smtClean="0"/>
              <a:t>ablýsknout se 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92280" y="3010417"/>
            <a:ext cx="15930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plynoměr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11871" y="3789040"/>
            <a:ext cx="16863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mlýnské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3789040"/>
            <a:ext cx="15930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plyn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798218" y="4509120"/>
            <a:ext cx="1637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blýskavá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5687" y="45091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slyšitelný</a:t>
            </a:r>
            <a:endParaRPr lang="cs-CZ" sz="20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130177" y="4437112"/>
            <a:ext cx="16680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mlýnice</a:t>
            </a:r>
            <a:endParaRPr lang="cs-CZ" sz="20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436096" y="378904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polykání</a:t>
            </a:r>
            <a:endParaRPr lang="cs-CZ" sz="20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92280" y="443711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plynulý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436096" y="4509120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nepolykat</a:t>
            </a:r>
            <a:endParaRPr lang="cs-CZ" sz="20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29" y="5511552"/>
            <a:ext cx="1346448" cy="1346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961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01306755"/>
              </p:ext>
            </p:extLst>
          </p:nvPr>
        </p:nvGraphicFramePr>
        <p:xfrm>
          <a:off x="448072" y="2143199"/>
          <a:ext cx="5758011" cy="2376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19337"/>
                <a:gridCol w="1919337"/>
                <a:gridCol w="1919337"/>
              </a:tblGrid>
              <a:tr h="648072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PLÝTVAT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VZLYKAT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LÝKO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0648"/>
            <a:ext cx="8229600" cy="1146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390364" y="4941168"/>
            <a:ext cx="8363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</a:t>
            </a:r>
            <a:r>
              <a:rPr lang="cs-CZ" dirty="0" smtClean="0"/>
              <a:t>zlykot, lýkožrout, neplýtvat, rozvzlykat se, lýkový, plýtvání, vyplýtvaná, lýčené, vzlykající 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411760" y="299695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vzlykot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299695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lýkožrout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57200" y="2996952"/>
            <a:ext cx="195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neplýtvat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3573016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/>
              <a:t>r</a:t>
            </a:r>
            <a:r>
              <a:rPr lang="cs-CZ" sz="2000" b="1" dirty="0" smtClean="0"/>
              <a:t>ozvzlykat se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3968" y="3573016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lýkový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57200" y="3573016"/>
            <a:ext cx="1954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plýtvání</a:t>
            </a:r>
            <a:endParaRPr lang="cs-CZ" sz="20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57200" y="4149080"/>
            <a:ext cx="1882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vyplýtvaná</a:t>
            </a:r>
            <a:endParaRPr lang="cs-CZ" sz="20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83968" y="4149080"/>
            <a:ext cx="19442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lýčené</a:t>
            </a:r>
            <a:endParaRPr lang="cs-CZ" sz="20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2411760" y="414908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vzlykající</a:t>
            </a:r>
            <a:endParaRPr lang="cs-CZ" sz="2000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82662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022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1945701"/>
              </p:ext>
            </p:extLst>
          </p:nvPr>
        </p:nvGraphicFramePr>
        <p:xfrm>
          <a:off x="539552" y="1988840"/>
          <a:ext cx="7272807" cy="18002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24269"/>
                <a:gridCol w="2424269"/>
                <a:gridCol w="2424269"/>
              </a:tblGrid>
              <a:tr h="600067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LYSÝ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LYŽE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FFC000"/>
                          </a:solidFill>
                        </a:rPr>
                        <a:t>PLYŠ</a:t>
                      </a:r>
                      <a:endParaRPr lang="cs-CZ" sz="2400" b="1" dirty="0">
                        <a:solidFill>
                          <a:srgbClr val="FFC000"/>
                        </a:solidFill>
                      </a:endParaRPr>
                    </a:p>
                  </a:txBody>
                  <a:tcPr/>
                </a:tc>
              </a:tr>
              <a:tr h="600067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00067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88880"/>
            <a:ext cx="4896544" cy="8691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solidFill>
            <a:srgbClr val="92D050"/>
          </a:solidFill>
        </p:spPr>
        <p:txBody>
          <a:bodyPr>
            <a:normAutofit/>
          </a:bodyPr>
          <a:lstStyle/>
          <a:p>
            <a:r>
              <a:rPr lang="cs-CZ" sz="2800" b="1" dirty="0" smtClean="0"/>
              <a:t>Procvičování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422108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l</a:t>
            </a:r>
            <a:r>
              <a:rPr lang="cs-CZ" dirty="0" smtClean="0"/>
              <a:t>yžař, lysina, plyšový, lyžařský, plyšák, lyska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987824" y="278092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lyžař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9552" y="2780928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lysina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278092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plyšový</a:t>
            </a:r>
            <a:endParaRPr lang="cs-CZ" sz="20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87824" y="342900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lyžařský</a:t>
            </a:r>
            <a:endParaRPr lang="cs-CZ" sz="20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3429000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plyšák</a:t>
            </a:r>
            <a:endParaRPr lang="cs-CZ" sz="20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39552" y="3429000"/>
            <a:ext cx="24482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lyska</a:t>
            </a:r>
            <a:endParaRPr lang="cs-CZ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005064"/>
            <a:ext cx="1828800" cy="18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6714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235</Words>
  <Application>Microsoft Office PowerPoint</Application>
  <PresentationFormat>Předvádění na obrazovce (4:3)</PresentationFormat>
  <Paragraphs>64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Procvičování</vt:lpstr>
      <vt:lpstr>Prezentace aplikace PowerPoint</vt:lpstr>
      <vt:lpstr>Prezentace aplikace PowerPoint</vt:lpstr>
      <vt:lpstr>Procvičování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</dc:title>
  <dc:creator>Zaneta</dc:creator>
  <cp:lastModifiedBy>PC-0C4S</cp:lastModifiedBy>
  <cp:revision>37</cp:revision>
  <dcterms:created xsi:type="dcterms:W3CDTF">2012-09-25T14:12:29Z</dcterms:created>
  <dcterms:modified xsi:type="dcterms:W3CDTF">2012-11-09T21:27:23Z</dcterms:modified>
</cp:coreProperties>
</file>