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8" r:id="rId3"/>
    <p:sldId id="269" r:id="rId4"/>
    <p:sldId id="270" r:id="rId5"/>
    <p:sldId id="27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E61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7" autoAdjust="0"/>
    <p:restoredTop sz="94660"/>
  </p:normalViewPr>
  <p:slideViewPr>
    <p:cSldViewPr>
      <p:cViewPr>
        <p:scale>
          <a:sx n="100" d="100"/>
          <a:sy n="100" d="100"/>
        </p:scale>
        <p:origin x="-510" y="85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95896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39151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58724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66363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2503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47964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70270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66936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72382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3297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32389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65539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8/82/N%C3%A1m%C4%9Bst%C3%AD_ve_Vysok%C3%A9m_M%C3%BDt%C4%9B.jpg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.png"/><Relationship Id="rId4" Type="http://schemas.openxmlformats.org/officeDocument/2006/relationships/hyperlink" Target="http://upload.wikimedia.org/wikipedia/commons/8/8a/Z%C3%A1mek_Litomy%C5%A1l_1.JPG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  <a:solidFill>
            <a:srgbClr val="00B0F0"/>
          </a:solidFill>
        </p:spPr>
        <p:txBody>
          <a:bodyPr>
            <a:normAutofit/>
          </a:bodyPr>
          <a:lstStyle/>
          <a:p>
            <a:r>
              <a:rPr lang="cs-CZ" sz="2800" b="1" dirty="0" smtClean="0"/>
              <a:t>Příbuzná slova k vyjmenovaným slovům po M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-2282" y="1196752"/>
            <a:ext cx="9180512" cy="4525963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1500" b="1" dirty="0" smtClean="0"/>
              <a:t>Jazyk a jazyková komunikace</a:t>
            </a: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Číslo projektu:  </a:t>
            </a:r>
            <a:r>
              <a:rPr lang="cs-CZ" sz="1500" dirty="0">
                <a:solidFill>
                  <a:prstClr val="black"/>
                </a:solidFill>
              </a:rPr>
              <a:t>CZ.1.07/1.4.00/21.0866</a:t>
            </a: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Šablona:  </a:t>
            </a:r>
            <a:r>
              <a:rPr lang="cs-CZ" sz="1500" dirty="0">
                <a:solidFill>
                  <a:prstClr val="black"/>
                </a:solidFill>
              </a:rPr>
              <a:t>III/2 Inovace a zkvalitnění výuky prostřednictvím ICT</a:t>
            </a:r>
            <a:endParaRPr lang="cs-CZ" sz="15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Název:  </a:t>
            </a:r>
            <a:r>
              <a:rPr lang="cs-CZ" sz="1500" dirty="0" smtClean="0">
                <a:solidFill>
                  <a:prstClr val="black"/>
                </a:solidFill>
              </a:rPr>
              <a:t>VY_32_INOVACE_08_PŘÍBUZNÁ SLOVA K VS PO M</a:t>
            </a:r>
            <a:endParaRPr lang="cs-CZ" sz="15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Sada: </a:t>
            </a:r>
            <a:r>
              <a:rPr lang="cs-CZ" sz="1500" dirty="0" smtClean="0">
                <a:solidFill>
                  <a:prstClr val="black"/>
                </a:solidFill>
              </a:rPr>
              <a:t>2</a:t>
            </a:r>
            <a:endParaRPr lang="cs-CZ" sz="15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500" b="1" dirty="0" smtClean="0">
                <a:solidFill>
                  <a:prstClr val="black"/>
                </a:solidFill>
              </a:rPr>
              <a:t>Druh </a:t>
            </a:r>
            <a:r>
              <a:rPr lang="cs-CZ" sz="1500" b="1" dirty="0">
                <a:solidFill>
                  <a:prstClr val="black"/>
                </a:solidFill>
              </a:rPr>
              <a:t>materiálu:  </a:t>
            </a:r>
            <a:r>
              <a:rPr lang="cs-CZ" sz="1500" dirty="0">
                <a:solidFill>
                  <a:prstClr val="black"/>
                </a:solidFill>
              </a:rPr>
              <a:t>DUM </a:t>
            </a:r>
            <a:r>
              <a:rPr lang="cs-CZ" sz="1500" dirty="0" smtClean="0">
                <a:solidFill>
                  <a:prstClr val="black"/>
                </a:solidFill>
              </a:rPr>
              <a:t>ČJ </a:t>
            </a:r>
            <a:r>
              <a:rPr lang="cs-CZ" sz="1500" dirty="0">
                <a:solidFill>
                  <a:prstClr val="black"/>
                </a:solidFill>
              </a:rPr>
              <a:t>č. </a:t>
            </a:r>
            <a:r>
              <a:rPr lang="cs-CZ" sz="1500" dirty="0" smtClean="0">
                <a:solidFill>
                  <a:prstClr val="black"/>
                </a:solidFill>
              </a:rPr>
              <a:t>8</a:t>
            </a:r>
            <a:endParaRPr lang="cs-CZ" sz="15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Jméno autora:  </a:t>
            </a:r>
            <a:r>
              <a:rPr lang="cs-CZ" sz="1500" dirty="0">
                <a:solidFill>
                  <a:prstClr val="black"/>
                </a:solidFill>
              </a:rPr>
              <a:t>Mgr. Žaneta Gruntová</a:t>
            </a: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Škola: </a:t>
            </a:r>
            <a:r>
              <a:rPr lang="cs-CZ" sz="1500" dirty="0">
                <a:solidFill>
                  <a:prstClr val="black"/>
                </a:solidFill>
              </a:rPr>
              <a:t>ZŠ A MŠ Cholina, okres Olomouc, příspěvková organizace, Cholina 35, 783 22</a:t>
            </a: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Datum vytvoření: </a:t>
            </a:r>
            <a:r>
              <a:rPr lang="cs-CZ" sz="1500" dirty="0" smtClean="0">
                <a:solidFill>
                  <a:prstClr val="black"/>
                </a:solidFill>
              </a:rPr>
              <a:t>15. 9. </a:t>
            </a:r>
            <a:r>
              <a:rPr lang="cs-CZ" sz="1500" smtClean="0">
                <a:solidFill>
                  <a:prstClr val="black"/>
                </a:solidFill>
              </a:rPr>
              <a:t>2011</a:t>
            </a:r>
            <a:endParaRPr lang="cs-CZ" sz="15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Předmět:  </a:t>
            </a:r>
            <a:r>
              <a:rPr lang="cs-CZ" sz="1500" dirty="0" smtClean="0">
                <a:solidFill>
                  <a:prstClr val="black"/>
                </a:solidFill>
              </a:rPr>
              <a:t>Český jazyk</a:t>
            </a:r>
            <a:endParaRPr lang="cs-CZ" sz="15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Ročník:  </a:t>
            </a:r>
            <a:r>
              <a:rPr lang="cs-CZ" sz="1500" dirty="0" smtClean="0">
                <a:solidFill>
                  <a:prstClr val="black"/>
                </a:solidFill>
              </a:rPr>
              <a:t>třetí</a:t>
            </a:r>
            <a:endParaRPr lang="cs-CZ" sz="15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Anotace:  </a:t>
            </a:r>
            <a:r>
              <a:rPr lang="cs-CZ" sz="1500" dirty="0">
                <a:solidFill>
                  <a:prstClr val="black"/>
                </a:solidFill>
              </a:rPr>
              <a:t>Materiál  (DUM) určený k seznámení s příbuznými slovy k vyjmenovaným slovům po </a:t>
            </a:r>
            <a:r>
              <a:rPr lang="cs-CZ" sz="1500" dirty="0" smtClean="0">
                <a:solidFill>
                  <a:prstClr val="black"/>
                </a:solidFill>
              </a:rPr>
              <a:t>M.  </a:t>
            </a:r>
            <a:endParaRPr lang="cs-CZ" sz="15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500" dirty="0">
                <a:solidFill>
                  <a:prstClr val="black"/>
                </a:solidFill>
              </a:rPr>
              <a:t>                  Je určen ke společné práci,  která proběhne na interaktivní tabuli. </a:t>
            </a: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Klíčová slova: </a:t>
            </a:r>
            <a:r>
              <a:rPr lang="cs-CZ" sz="1500" dirty="0">
                <a:solidFill>
                  <a:prstClr val="black"/>
                </a:solidFill>
              </a:rPr>
              <a:t>příbuzná slova  k vyjmenovaným  slovům  po </a:t>
            </a:r>
            <a:r>
              <a:rPr lang="cs-CZ" sz="1500" dirty="0" smtClean="0">
                <a:solidFill>
                  <a:prstClr val="black"/>
                </a:solidFill>
              </a:rPr>
              <a:t>M</a:t>
            </a:r>
            <a:endParaRPr lang="cs-CZ" sz="15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500" b="1" dirty="0" smtClean="0">
                <a:solidFill>
                  <a:prstClr val="black"/>
                </a:solidFill>
              </a:rPr>
              <a:t>Zdroje</a:t>
            </a:r>
            <a:r>
              <a:rPr lang="cs-CZ" sz="1500" b="1" dirty="0">
                <a:solidFill>
                  <a:prstClr val="black"/>
                </a:solidFill>
              </a:rPr>
              <a:t>:  </a:t>
            </a:r>
            <a:r>
              <a:rPr lang="cs-CZ" sz="1500" dirty="0" smtClean="0">
                <a:solidFill>
                  <a:prstClr val="black"/>
                </a:solidFill>
                <a:hlinkClick r:id="rId2"/>
              </a:rPr>
              <a:t>www.office.microsoft.com</a:t>
            </a:r>
            <a:r>
              <a:rPr lang="cs-CZ" sz="1500" dirty="0" smtClean="0">
                <a:solidFill>
                  <a:prstClr val="black"/>
                </a:solidFill>
              </a:rPr>
              <a:t> </a:t>
            </a:r>
            <a:r>
              <a:rPr lang="cs-CZ" sz="1500" dirty="0">
                <a:hlinkClick r:id="rId3"/>
              </a:rPr>
              <a:t>http://</a:t>
            </a:r>
            <a:r>
              <a:rPr lang="cs-CZ" sz="1500" dirty="0" smtClean="0">
                <a:hlinkClick r:id="rId3"/>
              </a:rPr>
              <a:t>upload.wikimedia.org/wikipedia/commons/8/82/N%C3%A1m%C4%9Bst%C3%AD_ve_Vysok%C3%A9m_M%C3%BDt%C4%9B.jpg</a:t>
            </a:r>
            <a:endParaRPr lang="cs-CZ" sz="1500" dirty="0" smtClean="0"/>
          </a:p>
          <a:p>
            <a:pPr marL="0" lvl="0" indent="0">
              <a:buNone/>
            </a:pPr>
            <a:r>
              <a:rPr lang="cs-CZ" sz="1500" dirty="0" smtClean="0"/>
              <a:t> </a:t>
            </a:r>
            <a:r>
              <a:rPr lang="cs-CZ" sz="1500" dirty="0">
                <a:hlinkClick r:id="rId4"/>
              </a:rPr>
              <a:t>http://</a:t>
            </a:r>
            <a:r>
              <a:rPr lang="cs-CZ" sz="1500" dirty="0" smtClean="0">
                <a:hlinkClick r:id="rId4"/>
              </a:rPr>
              <a:t>upload.wikimedia.org/wikipedia/commons/8/8a/Z%C3%A1mek_Litomy%C5%A1l_1.JPG</a:t>
            </a:r>
            <a:r>
              <a:rPr lang="cs-CZ" sz="1500" dirty="0" smtClean="0"/>
              <a:t> </a:t>
            </a:r>
            <a:endParaRPr lang="cs-CZ" sz="1500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6027224"/>
            <a:ext cx="4680520" cy="8307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41862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MY</a:t>
            </a:r>
            <a:endParaRPr lang="cs-CZ" b="1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6506" y="188640"/>
            <a:ext cx="8229600" cy="1143000"/>
          </a:xfrm>
          <a:solidFill>
            <a:srgbClr val="00B0F0"/>
          </a:solidFill>
        </p:spPr>
        <p:txBody>
          <a:bodyPr>
            <a:normAutofit/>
          </a:bodyPr>
          <a:lstStyle/>
          <a:p>
            <a:r>
              <a:rPr lang="cs-CZ" sz="2800" b="1" dirty="0">
                <a:solidFill>
                  <a:prstClr val="black"/>
                </a:solidFill>
              </a:rPr>
              <a:t>Příbuzná slova k vyjmenovaným slovům po M</a:t>
            </a:r>
            <a:endParaRPr lang="cs-CZ" sz="2800" b="1" dirty="0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988880"/>
            <a:ext cx="4896544" cy="869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85875" y="2110056"/>
            <a:ext cx="10801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MÝT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85875" y="4077072"/>
            <a:ext cx="15841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MYSLIT</a:t>
            </a:r>
            <a:endParaRPr lang="cs-CZ" sz="32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763688" y="1268760"/>
            <a:ext cx="43924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MY (všichni, dva)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340768"/>
            <a:ext cx="1346448" cy="13464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1735138" y="2110056"/>
            <a:ext cx="309634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UMÝT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MYDLINY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MÝVAL (medvídek)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MYČKA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6036" y="2507343"/>
            <a:ext cx="1418456" cy="14184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1979712" y="4077072"/>
            <a:ext cx="496855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PROMYSLIT, VYMYSLIT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MYŠLENÍ, MYŠLENKY, NESMYSL 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MYSLIVNA, MYSLIVEC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PRŮMYSL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3925799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635756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8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6" grpId="0"/>
      <p:bldP spid="7" grpId="0"/>
      <p:bldP spid="9" grpId="0"/>
      <p:bldP spid="10" grpId="0"/>
      <p:bldP spid="1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7104" y="1268760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MÝLIT SE</a:t>
            </a:r>
            <a:endParaRPr lang="cs-CZ" b="1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  <a:solidFill>
            <a:srgbClr val="00B0F0"/>
          </a:solidFill>
        </p:spPr>
        <p:txBody>
          <a:bodyPr>
            <a:normAutofit/>
          </a:bodyPr>
          <a:lstStyle/>
          <a:p>
            <a:r>
              <a:rPr lang="cs-CZ" sz="2800" b="1" dirty="0">
                <a:solidFill>
                  <a:prstClr val="black"/>
                </a:solidFill>
              </a:rPr>
              <a:t>Příbuzná slova k vyjmenovaným slovům po M</a:t>
            </a:r>
            <a:endParaRPr lang="cs-CZ" sz="2800" b="1" dirty="0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988880"/>
            <a:ext cx="4896544" cy="869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18828" y="2433627"/>
            <a:ext cx="13681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HMYZ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9552" y="3798331"/>
            <a:ext cx="25202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MYŠ</a:t>
            </a:r>
            <a:endParaRPr lang="cs-CZ" sz="3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39552" y="4941168"/>
            <a:ext cx="22322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HLEMÝŽĎ</a:t>
            </a:r>
            <a:endParaRPr lang="cs-CZ" sz="32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411760" y="1268760"/>
            <a:ext cx="554461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MÝLKA, OMYL, MYLNÝ, NEOMYLNÝ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ZMÝLIT SE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5859" y="1780256"/>
            <a:ext cx="1130424" cy="11304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1979712" y="2433627"/>
            <a:ext cx="309634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HMYZÍ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HMYZOŽRAVEC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3405" y="2289426"/>
            <a:ext cx="1188715" cy="11887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1799692" y="3798331"/>
            <a:ext cx="291632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MYŠÁK, MYŠKA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MYŠÍ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3508229"/>
            <a:ext cx="1107558" cy="11075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2483769" y="4971945"/>
            <a:ext cx="194421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HLEMÝŽDÍ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4538" y="4560331"/>
            <a:ext cx="1346448" cy="13464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448186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8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5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268760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MÝTIT</a:t>
            </a:r>
            <a:endParaRPr lang="cs-CZ" b="1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91208" y="125760"/>
            <a:ext cx="8229600" cy="1143000"/>
          </a:xfrm>
          <a:solidFill>
            <a:srgbClr val="00B0F0"/>
          </a:solidFill>
        </p:spPr>
        <p:txBody>
          <a:bodyPr>
            <a:normAutofit/>
          </a:bodyPr>
          <a:lstStyle/>
          <a:p>
            <a:r>
              <a:rPr lang="cs-CZ" sz="2800" b="1" dirty="0">
                <a:solidFill>
                  <a:prstClr val="black"/>
                </a:solidFill>
              </a:rPr>
              <a:t>Příbuzná slova k vyjmenovaným slovům po M</a:t>
            </a:r>
            <a:endParaRPr lang="cs-CZ" sz="2800" b="1" dirty="0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988880"/>
            <a:ext cx="4896544" cy="869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91208" y="3154034"/>
            <a:ext cx="18722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ZAMYKAT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91208" y="4594119"/>
            <a:ext cx="15841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SMÝKAT</a:t>
            </a:r>
            <a:endParaRPr lang="cs-CZ" sz="3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979712" y="1268760"/>
            <a:ext cx="367240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VYMÝTIT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MÝTINA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MÝTNÉ (poplatek)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VYSOKÉ MÝTO (město)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8290" y="1268759"/>
            <a:ext cx="2419350" cy="1609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2465487" y="3184811"/>
            <a:ext cx="2322537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ODMYKAT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VYMYKAT SE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PŘIMYKAT SE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195736" y="4594119"/>
            <a:ext cx="504056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SMYK, PRŮSMYK, VÝMYK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SMYČKA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SMYČEC, SMYČCOVÝ (orchestr) 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828" y="5058556"/>
            <a:ext cx="1364884" cy="13648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9062" y="3109621"/>
            <a:ext cx="1418456" cy="14184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42195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8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6" grpId="0"/>
      <p:bldP spid="7" grpId="0"/>
      <p:bldP spid="8" grpId="0"/>
      <p:bldP spid="9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14389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DMÝCHAT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80120" y="2992596"/>
            <a:ext cx="17281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CHMÝŘÍ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80120" y="4077072"/>
            <a:ext cx="37444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NACHOMÝTNOUT SE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64088" y="4625062"/>
            <a:ext cx="19442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LITOMYŠL</a:t>
            </a:r>
            <a:endParaRPr lang="cs-CZ" sz="3200" b="1" dirty="0"/>
          </a:p>
        </p:txBody>
      </p:sp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  <a:solidFill>
            <a:srgbClr val="00B0F0"/>
          </a:solidFill>
        </p:spPr>
        <p:txBody>
          <a:bodyPr>
            <a:normAutofit/>
          </a:bodyPr>
          <a:lstStyle/>
          <a:p>
            <a:r>
              <a:rPr lang="cs-CZ" sz="2800" b="1" dirty="0">
                <a:solidFill>
                  <a:prstClr val="black"/>
                </a:solidFill>
              </a:rPr>
              <a:t>Příbuzná slova k vyjmenovaným slovům po M</a:t>
            </a:r>
            <a:endParaRPr lang="cs-CZ" sz="2800" b="1" dirty="0"/>
          </a:p>
        </p:txBody>
      </p:sp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988880"/>
            <a:ext cx="4896544" cy="869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2555776" y="1340768"/>
            <a:ext cx="504056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DMÝCHADLO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DMÝCHÁNÍ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ROZDMÝCHAT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231740" y="2992596"/>
            <a:ext cx="241226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OCHMÝŘENÉ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CHMÝŘÍČKO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44420" y="4548695"/>
            <a:ext cx="403244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PŘICHOMÝTNOUT SE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OCHOMÝTAT SE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368479" y="5196014"/>
            <a:ext cx="46805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LITOMYŠLSKÝ (zámek)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5418" y="2899011"/>
            <a:ext cx="1141276" cy="11412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3841" y="1361207"/>
            <a:ext cx="939245" cy="9392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8970" y="1830831"/>
            <a:ext cx="1324871" cy="13248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4207" y="4548695"/>
            <a:ext cx="1367554" cy="129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7769" y="3989210"/>
            <a:ext cx="1630660" cy="12229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422351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6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3" dur="2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0" dur="2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6" grpId="0"/>
      <p:bldP spid="7" grpId="0" animBg="1"/>
      <p:bldP spid="9" grpId="0"/>
      <p:bldP spid="10" grpId="0"/>
      <p:bldP spid="11" grpId="0"/>
      <p:bldP spid="12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394</TotalTime>
  <Words>260</Words>
  <Application>Microsoft Office PowerPoint</Application>
  <PresentationFormat>Předvádění na obrazovce (4:3)</PresentationFormat>
  <Paragraphs>69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Příbuzná slova k vyjmenovaným slovům po M</vt:lpstr>
      <vt:lpstr>Příbuzná slova k vyjmenovaným slovům po M</vt:lpstr>
      <vt:lpstr>Příbuzná slova k vyjmenovaným slovům po M</vt:lpstr>
      <vt:lpstr>Příbuzná slova k vyjmenovaným slovům po M</vt:lpstr>
      <vt:lpstr>Příbuzná slova k vyjmenovaným slovům po M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 po B</dc:title>
  <dc:creator>Zaneta</dc:creator>
  <cp:lastModifiedBy>PC-0C4S</cp:lastModifiedBy>
  <cp:revision>42</cp:revision>
  <dcterms:created xsi:type="dcterms:W3CDTF">2012-09-25T14:12:29Z</dcterms:created>
  <dcterms:modified xsi:type="dcterms:W3CDTF">2012-11-09T21:29:48Z</dcterms:modified>
</cp:coreProperties>
</file>