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56" r:id="rId3"/>
    <p:sldId id="257" r:id="rId4"/>
    <p:sldId id="258" r:id="rId5"/>
    <p:sldId id="260" r:id="rId6"/>
    <p:sldId id="262" r:id="rId7"/>
    <p:sldId id="259" r:id="rId8"/>
    <p:sldId id="263" r:id="rId9"/>
    <p:sldId id="272" r:id="rId10"/>
    <p:sldId id="264" r:id="rId11"/>
    <p:sldId id="273" r:id="rId12"/>
    <p:sldId id="270" r:id="rId13"/>
    <p:sldId id="274" r:id="rId14"/>
    <p:sldId id="265" r:id="rId15"/>
    <p:sldId id="271" r:id="rId16"/>
    <p:sldId id="275" r:id="rId17"/>
    <p:sldId id="284" r:id="rId18"/>
    <p:sldId id="276" r:id="rId19"/>
    <p:sldId id="266" r:id="rId20"/>
    <p:sldId id="285" r:id="rId21"/>
    <p:sldId id="267" r:id="rId22"/>
    <p:sldId id="268" r:id="rId23"/>
    <p:sldId id="278" r:id="rId24"/>
    <p:sldId id="261" r:id="rId25"/>
    <p:sldId id="277" r:id="rId26"/>
    <p:sldId id="279" r:id="rId27"/>
    <p:sldId id="269" r:id="rId28"/>
    <p:sldId id="280" r:id="rId29"/>
    <p:sldId id="281" r:id="rId3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18" autoAdjust="0"/>
    <p:restoredTop sz="89409" autoAdjust="0"/>
  </p:normalViewPr>
  <p:slideViewPr>
    <p:cSldViewPr>
      <p:cViewPr>
        <p:scale>
          <a:sx n="90" d="100"/>
          <a:sy n="90" d="100"/>
        </p:scale>
        <p:origin x="-510" y="-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4ED2A1-5C87-48AC-80BA-7A085239A1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36D0ED-11EC-48D1-AD4D-FDCC0374B9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77F321-3F3D-416D-8B13-2962A0BE8D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BB9BA1-9221-4E01-AA68-F2ACA6D004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5D952E-237B-4D7D-B5D8-32471F3335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ED33D8-43C4-464D-9CC3-FCB276A89A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D14420-23F3-4B30-9396-D5B4A24041A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040ACC-C7D4-43A4-967E-E8FAE1BA260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5D4516-E74E-4F2F-994B-217A13ED83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03A6AC-6BE7-4DAB-A614-F504907FEB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CF873A-BDAF-4FFA-9F65-C5CB856423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BBC864B-A156-4197-BD84-5CFD3B59245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hecker dir="vert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Roasted_coffee_bean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http://upload.wikimedia.org/wikipedia/commons/thumb/c/c5/Roasted_coffee_beans.jpg/180px-Roasted_coffee_beans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http://upload.wikimedia.org/wikipedia/commons/thumb/5/57/Ilex_paraguariensis_-_Yerba_mate_-_desc-leaves.jpg/795px-Ilex_paraguariensis_-_Yerba_mate_-_desc-leaves.jpg" TargetMode="External"/><Relationship Id="rId2" Type="http://schemas.openxmlformats.org/officeDocument/2006/relationships/hyperlink" Target="http://cs.wikipedia.org/wiki/Soubor:Teeblaetter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hyperlink" Target="http://commons.wikimedia.org/wiki/upload.wikimedia.org/wikipedia/commons/5/57/Ilex_paraguariensis_-_Yerba_mate_-_desc-leaves.jpg" TargetMode="External"/><Relationship Id="rId4" Type="http://schemas.openxmlformats.org/officeDocument/2006/relationships/image" Target="http://upload.wikimedia.org/wikipedia/commons/thumb/4/47/Teeblaetter.jpg/220px-Teeblaetter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YosriKopi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9/96/YosriKopi.jpg/220px-YosriKopi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Malaysia-tea_plantation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5/52/Malaysia-tea_plantation.jpg/220px-Malaysia-tea_plantation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Energy_drink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e/e9/Energy_drinks.jpg/255px-Energy_drinks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Coca-Cola_logo.sv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c/ce/Coca-Cola_logo.svg/220px-Coca-Cola_logo.svg.pn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Kofola_bottle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3/3e/Kofola_bottle.jpg/220px-Kofola_bottle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ommons.wikimedia.org/wiki/upload.wikimedia.org/wikipedia/commons/f/f2/Chocolate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f/f2/Chocolate.jpg/770px-Chocolate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s.wikipedia.org/wiki/Soubor:Main_side_effects_of_Caffeine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7/72/Main_side_effects_of_Caffeine.png/280px-Main_side_effects_of_Caffeine.pn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YosriKopi.jpg" TargetMode="External"/><Relationship Id="rId3" Type="http://schemas.openxmlformats.org/officeDocument/2006/relationships/hyperlink" Target="http://commons.wikimedia.org/wiki/File:Theobroma_cacao_-_K%C3%B6hler%E2%80%93s_Medizinal-Pflanzen-137.jpg" TargetMode="External"/><Relationship Id="rId7" Type="http://schemas.openxmlformats.org/officeDocument/2006/relationships/hyperlink" Target="http://commons.wikimedia.org/wiki/File:Ilex_paraguariensis_-_Yerba_mate_-_desc-leaves.jpg" TargetMode="External"/><Relationship Id="rId2" Type="http://schemas.openxmlformats.org/officeDocument/2006/relationships/hyperlink" Target="http://cs.wikipedia.org/wiki/Soubor:Roasted_coffee_bean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ommons.wikimedia.org/wiki/File:Camellia_sinensis_-_K%C3%B6hler%E2%80%93s_Medizinal-Pflanzen-025.jpg" TargetMode="External"/><Relationship Id="rId5" Type="http://schemas.openxmlformats.org/officeDocument/2006/relationships/hyperlink" Target="http://commons.wikimedia.org/wiki/File:Teeblaetter.jpg?uselang=cs" TargetMode="External"/><Relationship Id="rId4" Type="http://schemas.openxmlformats.org/officeDocument/2006/relationships/hyperlink" Target="http://commons.wikimedia.org/wiki/File:Cola_acuminata_-_K%C3%B6hler%E2%80%93s_Medizinal-Pflanzen-190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ca-Cola_logo.svg" TargetMode="External"/><Relationship Id="rId7" Type="http://schemas.openxmlformats.org/officeDocument/2006/relationships/hyperlink" Target="http://commons.wikimedia.org/wiki/File:Malaysia-tea_plantation.jpg" TargetMode="External"/><Relationship Id="rId2" Type="http://schemas.openxmlformats.org/officeDocument/2006/relationships/hyperlink" Target="http://cs.wikipedia.org/wiki/Soubor:Energy_drink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ommons.wikimedia.org/wiki/File:Chocolate.jpg?uselang=cs" TargetMode="External"/><Relationship Id="rId5" Type="http://schemas.openxmlformats.org/officeDocument/2006/relationships/hyperlink" Target="http://cs.wikipedia.org/wiki/Soubor:Main_side_effects_of_Caffeine.png" TargetMode="External"/><Relationship Id="rId4" Type="http://schemas.openxmlformats.org/officeDocument/2006/relationships/hyperlink" Target="http://cs.wikipedia.org/wiki/Soubor:Kofola_bot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8" name="Group 2"/>
          <p:cNvGraphicFramePr>
            <a:graphicFrameLocks noGrp="1"/>
          </p:cNvGraphicFramePr>
          <p:nvPr/>
        </p:nvGraphicFramePr>
        <p:xfrm>
          <a:off x="1066800" y="838200"/>
          <a:ext cx="7391400" cy="3826638"/>
        </p:xfrm>
        <a:graphic>
          <a:graphicData uri="http://schemas.openxmlformats.org/drawingml/2006/table">
            <a:tbl>
              <a:tblPr/>
              <a:tblGrid>
                <a:gridCol w="1712913"/>
                <a:gridCol w="2071687"/>
                <a:gridCol w="909638"/>
                <a:gridCol w="149225"/>
                <a:gridCol w="150812"/>
                <a:gridCol w="438150"/>
                <a:gridCol w="1104900"/>
                <a:gridCol w="854075"/>
              </a:tblGrid>
              <a:tr h="885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Obchodní akademie a St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ř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Osvobodite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lů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CZ.1.07/1.5.00/34.0052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3.2_13_1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Společenské vědy, 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ěl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esná výchova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Zdravý životní styl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Závislost na kofeinu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Hana Topičová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prosinec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1. – 3. ročník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3538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slouží k všeobecnému seznámení žáků s problematikou rizik spojených s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 závislostí na kofeinu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Materiál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může být použit jak ve výkladové tak opakovací části vyučovací hodiny. Součástí materiálu jsou otázky a úkoly podchycující všeobecné povědomí žáků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 problematice závislosti na kofeinu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26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 výklad s otázkami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úkoly pro žáky v oblasti problematiky rizik spojených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se závislostí na kofeinu.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Prezentaci lze využít v průřezovém tématu „výchova ke zdraví“.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 žáků: 15 – 19 let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9741" name="Group 45"/>
          <p:cNvGrpSpPr>
            <a:grpSpLocks/>
          </p:cNvGrpSpPr>
          <p:nvPr/>
        </p:nvGrpSpPr>
        <p:grpSpPr bwMode="auto">
          <a:xfrm>
            <a:off x="1676400" y="914400"/>
            <a:ext cx="3890963" cy="774700"/>
            <a:chOff x="1104" y="576"/>
            <a:chExt cx="2451" cy="488"/>
          </a:xfrm>
        </p:grpSpPr>
        <p:pic>
          <p:nvPicPr>
            <p:cNvPr id="29742" name="Picture 46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04" y="576"/>
              <a:ext cx="1828" cy="488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pic>
          <p:nvPicPr>
            <p:cNvPr id="29743" name="Picture 47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90" y="615"/>
              <a:ext cx="365" cy="36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</p:grpSp>
      <p:sp>
        <p:nvSpPr>
          <p:cNvPr id="29744" name="Rectangle 55"/>
          <p:cNvSpPr>
            <a:spLocks noChangeArrowheads="1"/>
          </p:cNvSpPr>
          <p:nvPr/>
        </p:nvSpPr>
        <p:spPr bwMode="auto">
          <a:xfrm>
            <a:off x="1143000" y="5410200"/>
            <a:ext cx="71628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buSzPct val="100000"/>
            </a:pPr>
            <a:r>
              <a:rPr lang="cs-CZ" sz="1100" i="1" dirty="0">
                <a:solidFill>
                  <a:srgbClr val="898989"/>
                </a:solidFill>
                <a:latin typeface="Calibri" pitchFamily="34" charset="0"/>
                <a:cs typeface="Lucida Sans Unicode" pitchFamily="34" charset="0"/>
              </a:rPr>
              <a:t>Autorem materiálu a všech jeho částí, není-li uvedeno jinak, je  Mgr. Hana </a:t>
            </a:r>
            <a:r>
              <a:rPr lang="cs-CZ" sz="1100" i="1" dirty="0" err="1">
                <a:solidFill>
                  <a:srgbClr val="898989"/>
                </a:solidFill>
                <a:latin typeface="Calibri" pitchFamily="34" charset="0"/>
                <a:cs typeface="Lucida Sans Unicode" pitchFamily="34" charset="0"/>
              </a:rPr>
              <a:t>Topičová</a:t>
            </a:r>
            <a:r>
              <a:rPr lang="cs-CZ" sz="1100" i="1" dirty="0">
                <a:solidFill>
                  <a:srgbClr val="898989"/>
                </a:solidFill>
                <a:latin typeface="Calibri" pitchFamily="34" charset="0"/>
                <a:cs typeface="Lucida Sans Unicode" pitchFamily="34" charset="0"/>
              </a:rPr>
              <a:t>.</a:t>
            </a:r>
            <a:br>
              <a:rPr lang="cs-CZ" sz="1100" i="1" dirty="0">
                <a:solidFill>
                  <a:srgbClr val="898989"/>
                </a:solidFill>
                <a:latin typeface="Calibri" pitchFamily="34" charset="0"/>
                <a:cs typeface="Lucida Sans Unicode" pitchFamily="34" charset="0"/>
              </a:rPr>
            </a:br>
            <a:endParaRPr lang="cs-CZ" sz="1100" i="1" dirty="0">
              <a:solidFill>
                <a:srgbClr val="898989"/>
              </a:solidFill>
              <a:latin typeface="Calibri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ransition>
    <p:checke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Kofein</a:t>
            </a:r>
          </a:p>
        </p:txBody>
      </p:sp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381000" y="1828800"/>
            <a:ext cx="7772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Čistý kofein je bílý hebký prášek nebo lesklé jehličky, hořké</a:t>
            </a:r>
            <a:r>
              <a:rPr lang="cs-CZ"/>
              <a:t> chuti.                       </a:t>
            </a:r>
          </a:p>
        </p:txBody>
      </p:sp>
      <p:sp>
        <p:nvSpPr>
          <p:cNvPr id="2068" name="Text Box 20"/>
          <p:cNvSpPr txBox="1">
            <a:spLocks noChangeArrowheads="1"/>
          </p:cNvSpPr>
          <p:nvPr/>
        </p:nvSpPr>
        <p:spPr bwMode="auto">
          <a:xfrm>
            <a:off x="304800" y="3505200"/>
            <a:ext cx="8839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K</a:t>
            </a:r>
            <a:r>
              <a:rPr lang="cs-CZ">
                <a:cs typeface="Times New Roman" pitchFamily="18" charset="0"/>
              </a:rPr>
              <a:t>ofein se vyskytuje v listech, semenech a plodech nejméně 63 rostlin. </a:t>
            </a:r>
            <a:endParaRPr lang="cs-CZ"/>
          </a:p>
        </p:txBody>
      </p:sp>
      <p:sp>
        <p:nvSpPr>
          <p:cNvPr id="2069" name="Text Box 21"/>
          <p:cNvSpPr txBox="1">
            <a:spLocks noChangeArrowheads="1"/>
          </p:cNvSpPr>
          <p:nvPr/>
        </p:nvSpPr>
        <p:spPr bwMode="auto">
          <a:xfrm>
            <a:off x="457200" y="6096000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lístky maté</a:t>
            </a:r>
            <a:endParaRPr lang="cs-CZ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2071" name="Text Box 23"/>
          <p:cNvSpPr txBox="1">
            <a:spLocks noChangeArrowheads="1"/>
          </p:cNvSpPr>
          <p:nvPr/>
        </p:nvSpPr>
        <p:spPr bwMode="auto">
          <a:xfrm>
            <a:off x="381000" y="3962400"/>
            <a:ext cx="2373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cs typeface="Times New Roman" pitchFamily="18" charset="0"/>
              </a:rPr>
              <a:t>Nejznámější jsou</a:t>
            </a:r>
            <a:r>
              <a:rPr lang="cs-CZ"/>
              <a:t>:</a:t>
            </a:r>
          </a:p>
        </p:txBody>
      </p:sp>
      <p:sp>
        <p:nvSpPr>
          <p:cNvPr id="2072" name="Text Box 24"/>
          <p:cNvSpPr txBox="1">
            <a:spLocks noChangeArrowheads="1"/>
          </p:cNvSpPr>
          <p:nvPr/>
        </p:nvSpPr>
        <p:spPr bwMode="auto">
          <a:xfrm>
            <a:off x="441325" y="4308475"/>
            <a:ext cx="46212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plody kávovníku (Coffea arabica)</a:t>
            </a:r>
            <a:endParaRPr lang="cs-CZ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2073" name="Text Box 25"/>
          <p:cNvSpPr txBox="1">
            <a:spLocks noChangeArrowheads="1"/>
          </p:cNvSpPr>
          <p:nvPr/>
        </p:nvSpPr>
        <p:spPr bwMode="auto">
          <a:xfrm>
            <a:off x="457200" y="4724400"/>
            <a:ext cx="4703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čajová rostlina (Camellia sinensis)</a:t>
            </a:r>
            <a:endParaRPr lang="cs-CZ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2074" name="Text Box 26"/>
          <p:cNvSpPr txBox="1">
            <a:spLocks noChangeArrowheads="1"/>
          </p:cNvSpPr>
          <p:nvPr/>
        </p:nvSpPr>
        <p:spPr bwMode="auto">
          <a:xfrm>
            <a:off x="457200" y="5181600"/>
            <a:ext cx="2203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kakaové boby</a:t>
            </a:r>
            <a:endParaRPr lang="cs-CZ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2075" name="Text Box 27"/>
          <p:cNvSpPr txBox="1">
            <a:spLocks noChangeArrowheads="1"/>
          </p:cNvSpPr>
          <p:nvPr/>
        </p:nvSpPr>
        <p:spPr bwMode="auto">
          <a:xfrm>
            <a:off x="457200" y="5638800"/>
            <a:ext cx="19319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ořechy kola</a:t>
            </a:r>
            <a:endParaRPr lang="cs-CZ">
              <a:solidFill>
                <a:srgbClr val="000000"/>
              </a:solidFill>
              <a:cs typeface="Times New Roman" pitchFamily="18" charset="0"/>
            </a:endParaRPr>
          </a:p>
        </p:txBody>
      </p:sp>
      <p:sp>
        <p:nvSpPr>
          <p:cNvPr id="2078" name="Text Box 30"/>
          <p:cNvSpPr txBox="1">
            <a:spLocks noChangeArrowheads="1"/>
          </p:cNvSpPr>
          <p:nvPr/>
        </p:nvSpPr>
        <p:spPr bwMode="auto">
          <a:xfrm>
            <a:off x="1828800" y="2743200"/>
            <a:ext cx="4581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Je </a:t>
            </a:r>
            <a:r>
              <a:rPr lang="cs-CZ">
                <a:cs typeface="Times New Roman" pitchFamily="18" charset="0"/>
              </a:rPr>
              <a:t>psychoaktivní stimulační drog</a:t>
            </a:r>
            <a:r>
              <a:rPr lang="cs-CZ"/>
              <a:t>ou.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autoUpdateAnimBg="0"/>
      <p:bldP spid="2068" grpId="0" autoUpdateAnimBg="0"/>
      <p:bldP spid="2069" grpId="0" autoUpdateAnimBg="0"/>
      <p:bldP spid="2071" grpId="0" autoUpdateAnimBg="0"/>
      <p:bldP spid="2072" grpId="0" autoUpdateAnimBg="0"/>
      <p:bldP spid="2073" grpId="0" autoUpdateAnimBg="0"/>
      <p:bldP spid="2074" grpId="0" autoUpdateAnimBg="0"/>
      <p:bldP spid="2075" grpId="0" autoUpdateAnimBg="0"/>
      <p:bldP spid="2078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 kofeinu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381000" y="1981200"/>
            <a:ext cx="16637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kávová zrna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457200" y="3657600"/>
            <a:ext cx="1884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kakaové boby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09600" y="5410200"/>
            <a:ext cx="15954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cola ořechy</a:t>
            </a:r>
            <a:endParaRPr lang="cs-CZ">
              <a:cs typeface="Times New Roman" pitchFamily="18" charset="0"/>
            </a:endParaRP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3657600" y="5029200"/>
            <a:ext cx="534987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>
                <a:cs typeface="Times New Roman" pitchFamily="18" charset="0"/>
              </a:rPr>
              <a:t>Kolovník zašpičatělý je</a:t>
            </a:r>
            <a:r>
              <a:rPr lang="cs-CZ" sz="1800"/>
              <a:t> strom.</a:t>
            </a:r>
            <a:r>
              <a:rPr lang="cs-CZ" sz="1800">
                <a:cs typeface="Times New Roman" pitchFamily="18" charset="0"/>
              </a:rPr>
              <a:t> Roste převážně v západní </a:t>
            </a:r>
            <a:r>
              <a:rPr lang="cs-CZ" sz="1800"/>
              <a:t>Africe.</a:t>
            </a:r>
            <a:r>
              <a:rPr lang="cs-CZ" sz="1800">
                <a:cs typeface="Times New Roman" pitchFamily="18" charset="0"/>
              </a:rPr>
              <a:t> </a:t>
            </a:r>
            <a:r>
              <a:rPr lang="cs-CZ" sz="1800"/>
              <a:t>P</a:t>
            </a:r>
            <a:r>
              <a:rPr lang="cs-CZ" sz="1800">
                <a:cs typeface="Times New Roman" pitchFamily="18" charset="0"/>
              </a:rPr>
              <a:t>ěstuj</a:t>
            </a:r>
            <a:r>
              <a:rPr lang="cs-CZ" sz="1800"/>
              <a:t>e se</a:t>
            </a:r>
            <a:r>
              <a:rPr lang="cs-CZ" sz="1800">
                <a:cs typeface="Times New Roman" pitchFamily="18" charset="0"/>
              </a:rPr>
              <a:t> pro kolová semena, která jsou vysoce ceněna.</a:t>
            </a:r>
            <a:endParaRPr lang="cs-CZ" sz="1800"/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3657600" y="5867400"/>
            <a:ext cx="54864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>
                <a:cs typeface="Times New Roman" pitchFamily="18" charset="0"/>
              </a:rPr>
              <a:t>Semeno se suší na slunci, až z něj zbude jen tvrdý kolový oříšek</a:t>
            </a:r>
            <a:r>
              <a:rPr lang="cs-CZ" sz="1800"/>
              <a:t>.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3276600" y="1524000"/>
            <a:ext cx="586740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 dirty="0">
                <a:cs typeface="Times New Roman" pitchFamily="18" charset="0"/>
              </a:rPr>
              <a:t>Kávová semena jsou plody rostliny zvané </a:t>
            </a:r>
            <a:r>
              <a:rPr lang="cs-CZ" sz="1800" dirty="0"/>
              <a:t>kávovník</a:t>
            </a:r>
            <a:r>
              <a:rPr lang="cs-CZ" sz="1800" dirty="0">
                <a:cs typeface="Times New Roman" pitchFamily="18" charset="0"/>
              </a:rPr>
              <a:t>. Plod podobný naší třešni, nejen tvarem ale i </a:t>
            </a:r>
            <a:r>
              <a:rPr lang="cs-CZ" sz="1800" dirty="0"/>
              <a:t>barvou</a:t>
            </a:r>
            <a:r>
              <a:rPr lang="cs-CZ" sz="1800" dirty="0">
                <a:cs typeface="Times New Roman" pitchFamily="18" charset="0"/>
              </a:rPr>
              <a:t>, </a:t>
            </a:r>
            <a:r>
              <a:rPr lang="cs-CZ" sz="1800" dirty="0" smtClean="0">
                <a:cs typeface="Times New Roman" pitchFamily="18" charset="0"/>
              </a:rPr>
              <a:t>který </a:t>
            </a:r>
            <a:r>
              <a:rPr lang="cs-CZ" sz="1800" dirty="0">
                <a:cs typeface="Times New Roman" pitchFamily="18" charset="0"/>
              </a:rPr>
              <a:t>bývá v době sklizně </a:t>
            </a:r>
            <a:r>
              <a:rPr lang="cs-CZ" sz="1800" dirty="0" smtClean="0">
                <a:cs typeface="Times New Roman" pitchFamily="18" charset="0"/>
              </a:rPr>
              <a:t>červený </a:t>
            </a:r>
            <a:r>
              <a:rPr lang="cs-CZ" sz="1800" dirty="0">
                <a:cs typeface="Times New Roman" pitchFamily="18" charset="0"/>
              </a:rPr>
              <a:t>nebo </a:t>
            </a:r>
            <a:r>
              <a:rPr lang="cs-CZ" sz="1800" dirty="0" smtClean="0">
                <a:cs typeface="Times New Roman" pitchFamily="18" charset="0"/>
              </a:rPr>
              <a:t>červenofialový. </a:t>
            </a:r>
            <a:r>
              <a:rPr lang="cs-CZ" sz="1800" dirty="0">
                <a:cs typeface="Times New Roman" pitchFamily="18" charset="0"/>
              </a:rPr>
              <a:t>Uvnitř</a:t>
            </a:r>
            <a:r>
              <a:rPr lang="cs-CZ" sz="1800" dirty="0"/>
              <a:t> plodu</a:t>
            </a:r>
            <a:r>
              <a:rPr lang="cs-CZ" sz="1800" dirty="0">
                <a:cs typeface="Times New Roman" pitchFamily="18" charset="0"/>
              </a:rPr>
              <a:t> jsou ukryta dvě proti sobě položená </a:t>
            </a:r>
            <a:r>
              <a:rPr lang="cs-CZ" sz="1800" dirty="0"/>
              <a:t>semena</a:t>
            </a:r>
            <a:r>
              <a:rPr lang="cs-CZ" sz="1800" dirty="0">
                <a:cs typeface="Times New Roman" pitchFamily="18" charset="0"/>
              </a:rPr>
              <a:t> – kávová zrna.</a:t>
            </a:r>
            <a:r>
              <a:rPr lang="cs-CZ" dirty="0"/>
              <a:t> </a:t>
            </a:r>
          </a:p>
        </p:txBody>
      </p:sp>
      <p:sp>
        <p:nvSpPr>
          <p:cNvPr id="3089" name="Text Box 17"/>
          <p:cNvSpPr txBox="1">
            <a:spLocks noChangeArrowheads="1"/>
          </p:cNvSpPr>
          <p:nvPr/>
        </p:nvSpPr>
        <p:spPr bwMode="auto">
          <a:xfrm>
            <a:off x="3260725" y="3086100"/>
            <a:ext cx="44323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800">
                <a:cs typeface="Arial" pitchFamily="34" charset="0"/>
              </a:rPr>
              <a:t>Kakaové boby jsou sušené plody kakaovníku. </a:t>
            </a:r>
          </a:p>
        </p:txBody>
      </p:sp>
      <p:sp>
        <p:nvSpPr>
          <p:cNvPr id="3092" name="Text Box 20"/>
          <p:cNvSpPr txBox="1">
            <a:spLocks noChangeArrowheads="1"/>
          </p:cNvSpPr>
          <p:nvPr/>
        </p:nvSpPr>
        <p:spPr bwMode="auto">
          <a:xfrm>
            <a:off x="3276600" y="3352800"/>
            <a:ext cx="58674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 dirty="0">
                <a:cs typeface="Times New Roman" pitchFamily="18" charset="0"/>
              </a:rPr>
              <a:t>Jsou bohaté především na hořčík, vitamin C a na </a:t>
            </a:r>
            <a:r>
              <a:rPr lang="cs-CZ" sz="1800" dirty="0" smtClean="0">
                <a:cs typeface="Times New Roman" pitchFamily="18" charset="0"/>
              </a:rPr>
              <a:t>antioxidanty </a:t>
            </a:r>
            <a:r>
              <a:rPr lang="cs-CZ" sz="1800" dirty="0">
                <a:cs typeface="Times New Roman" pitchFamily="18" charset="0"/>
              </a:rPr>
              <a:t>Všechny tyto látky </a:t>
            </a:r>
            <a:r>
              <a:rPr lang="cs-CZ" sz="1800" dirty="0"/>
              <a:t>se</a:t>
            </a:r>
            <a:r>
              <a:rPr lang="cs-CZ" sz="1800" dirty="0">
                <a:cs typeface="Times New Roman" pitchFamily="18" charset="0"/>
              </a:rPr>
              <a:t> získá</a:t>
            </a:r>
            <a:r>
              <a:rPr lang="cs-CZ" sz="1800" dirty="0"/>
              <a:t>vají</a:t>
            </a:r>
            <a:r>
              <a:rPr lang="cs-CZ" sz="1800" dirty="0">
                <a:cs typeface="Times New Roman" pitchFamily="18" charset="0"/>
              </a:rPr>
              <a:t> hlavně z nepražených bobů, pražené kakao jich obsahuje až 20× méně. </a:t>
            </a:r>
            <a:r>
              <a:rPr lang="cs-CZ" sz="1800" dirty="0"/>
              <a:t>K</a:t>
            </a:r>
            <a:r>
              <a:rPr lang="cs-CZ" sz="1800" dirty="0">
                <a:cs typeface="Times New Roman" pitchFamily="18" charset="0"/>
              </a:rPr>
              <a:t>akao také působí dobře na psychiku, přispívá totiž k vyplavování serotoninu. Pomáhá tedy při nervovém vyčerpání. </a:t>
            </a:r>
          </a:p>
        </p:txBody>
      </p:sp>
      <p:grpSp>
        <p:nvGrpSpPr>
          <p:cNvPr id="3095" name="Group 23"/>
          <p:cNvGrpSpPr>
            <a:grpSpLocks/>
          </p:cNvGrpSpPr>
          <p:nvPr/>
        </p:nvGrpSpPr>
        <p:grpSpPr bwMode="auto">
          <a:xfrm>
            <a:off x="2057400" y="1905000"/>
            <a:ext cx="1160463" cy="946150"/>
            <a:chOff x="1296" y="1200"/>
            <a:chExt cx="731" cy="596"/>
          </a:xfrm>
        </p:grpSpPr>
        <p:pic>
          <p:nvPicPr>
            <p:cNvPr id="3078" name="Picture 6" descr="http://upload.wikimedia.org/wikipedia/commons/thumb/c/c5/Roasted_coffee_beans.jpg/180px-Roasted_coffee_beans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1296" y="1200"/>
              <a:ext cx="672" cy="414"/>
            </a:xfrm>
            <a:prstGeom prst="rect">
              <a:avLst/>
            </a:prstGeom>
            <a:noFill/>
          </p:spPr>
        </p:pic>
        <p:sp>
          <p:nvSpPr>
            <p:cNvPr id="3094" name="Text Box 22"/>
            <p:cNvSpPr txBox="1">
              <a:spLocks noChangeArrowheads="1"/>
            </p:cNvSpPr>
            <p:nvPr/>
          </p:nvSpPr>
          <p:spPr bwMode="auto">
            <a:xfrm>
              <a:off x="1584" y="1584"/>
              <a:ext cx="44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1</a:t>
              </a:r>
            </a:p>
          </p:txBody>
        </p:sp>
      </p:grpSp>
      <p:grpSp>
        <p:nvGrpSpPr>
          <p:cNvPr id="3097" name="Group 25"/>
          <p:cNvGrpSpPr>
            <a:grpSpLocks/>
          </p:cNvGrpSpPr>
          <p:nvPr/>
        </p:nvGrpSpPr>
        <p:grpSpPr bwMode="auto">
          <a:xfrm>
            <a:off x="2257425" y="3276600"/>
            <a:ext cx="985838" cy="1479550"/>
            <a:chOff x="1422" y="2064"/>
            <a:chExt cx="621" cy="932"/>
          </a:xfrm>
        </p:grpSpPr>
        <p:pic>
          <p:nvPicPr>
            <p:cNvPr id="3080" name="Picture 8" descr="C:\Documents and Settings\j.sus.NB_SUS\Dokumenty\Obrázky\22CDF2~1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422" y="2064"/>
              <a:ext cx="488" cy="707"/>
            </a:xfrm>
            <a:prstGeom prst="rect">
              <a:avLst/>
            </a:prstGeom>
            <a:noFill/>
          </p:spPr>
        </p:pic>
        <p:sp>
          <p:nvSpPr>
            <p:cNvPr id="3096" name="Text Box 24"/>
            <p:cNvSpPr txBox="1">
              <a:spLocks noChangeArrowheads="1"/>
            </p:cNvSpPr>
            <p:nvPr/>
          </p:nvSpPr>
          <p:spPr bwMode="auto">
            <a:xfrm>
              <a:off x="1632" y="2784"/>
              <a:ext cx="41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Obr.2</a:t>
              </a:r>
            </a:p>
          </p:txBody>
        </p:sp>
      </p:grpSp>
      <p:grpSp>
        <p:nvGrpSpPr>
          <p:cNvPr id="3099" name="Group 27"/>
          <p:cNvGrpSpPr>
            <a:grpSpLocks/>
          </p:cNvGrpSpPr>
          <p:nvPr/>
        </p:nvGrpSpPr>
        <p:grpSpPr bwMode="auto">
          <a:xfrm>
            <a:off x="2216150" y="4876800"/>
            <a:ext cx="1257300" cy="1708150"/>
            <a:chOff x="1396" y="3072"/>
            <a:chExt cx="792" cy="1076"/>
          </a:xfrm>
        </p:grpSpPr>
        <p:pic>
          <p:nvPicPr>
            <p:cNvPr id="3082" name="Picture 10" descr="C:\Documents and Settings\j.sus.NB_SUS\Dokumenty\Obrázky\258PX-~1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396" y="3072"/>
              <a:ext cx="792" cy="912"/>
            </a:xfrm>
            <a:prstGeom prst="rect">
              <a:avLst/>
            </a:prstGeom>
            <a:noFill/>
          </p:spPr>
        </p:pic>
        <p:sp>
          <p:nvSpPr>
            <p:cNvPr id="3098" name="Text Box 26"/>
            <p:cNvSpPr txBox="1">
              <a:spLocks noChangeArrowheads="1"/>
            </p:cNvSpPr>
            <p:nvPr/>
          </p:nvSpPr>
          <p:spPr bwMode="auto">
            <a:xfrm>
              <a:off x="1680" y="3936"/>
              <a:ext cx="44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3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5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75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75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75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7" grpId="0" autoUpdateAnimBg="0"/>
      <p:bldP spid="3079" grpId="0" autoUpdateAnimBg="0"/>
      <p:bldP spid="3081" grpId="0" autoUpdateAnimBg="0"/>
      <p:bldP spid="3083" grpId="0" autoUpdateAnimBg="0"/>
      <p:bldP spid="3084" grpId="0" autoUpdateAnimBg="0"/>
      <p:bldP spid="3085" grpId="0" autoUpdateAnimBg="0"/>
      <p:bldP spid="3089" grpId="0" autoUpdateAnimBg="0"/>
      <p:bldP spid="309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 kofeinu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457200" y="2209800"/>
            <a:ext cx="1730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čajové lístky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609600" y="4495800"/>
            <a:ext cx="1527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cs typeface="Times New Roman" pitchFamily="18" charset="0"/>
              </a:rPr>
              <a:t>lístky </a:t>
            </a:r>
            <a:r>
              <a:rPr lang="cs-CZ"/>
              <a:t>maté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3886200" y="1828800"/>
            <a:ext cx="52578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/>
              <a:t>Listy </a:t>
            </a:r>
            <a:r>
              <a:rPr lang="cs-CZ" sz="1800">
                <a:cs typeface="Times New Roman" pitchFamily="18" charset="0"/>
              </a:rPr>
              <a:t>čajovníku jsou dlouhé od tří do pětadvaceti centimetrů a široké mezi jedním a deseti centimetry, dospělé listy jsou tlusté, hladké a kožnaté, s krátkým řapíkem. Čajové lístky se většinou sbírají několikrát </a:t>
            </a:r>
            <a:r>
              <a:rPr lang="cs-CZ" sz="1800"/>
              <a:t> </a:t>
            </a:r>
            <a:r>
              <a:rPr lang="cs-CZ" sz="1800">
                <a:cs typeface="Times New Roman" pitchFamily="18" charset="0"/>
              </a:rPr>
              <a:t>do roka. Obvykle jsou cennější mladší menší lístky </a:t>
            </a:r>
            <a:r>
              <a:rPr lang="cs-CZ" sz="1800"/>
              <a:t>     </a:t>
            </a:r>
            <a:r>
              <a:rPr lang="cs-CZ" sz="1800">
                <a:cs typeface="Times New Roman" pitchFamily="18" charset="0"/>
              </a:rPr>
              <a:t>u špičky výhonku a pupen. </a:t>
            </a:r>
            <a:endParaRPr lang="cs-CZ" sz="1800"/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3733800" y="4419600"/>
            <a:ext cx="51816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/>
              <a:t>Yerba maté patří k nejoblíbenějším jihoamerickým nápojům, připravovaných z lístku cesmíny paraguayské, což je stále zelený, asi 15 m vysoký strom. </a:t>
            </a:r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228600" y="5486400"/>
            <a:ext cx="891540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800"/>
              <a:t>Maté je známé především svými výraznými povzbujícími účinky. Obsahuje kofein,                         minerální látky, vitaminy A, B, C, E, betakoroten a antioxidanty. Maté podporuje funkci ledvin, zlepšuje látkovou výměnu, normalizuje hladinu cukru v krvi a posiluje imunitní systém.</a:t>
            </a:r>
          </a:p>
        </p:txBody>
      </p:sp>
      <p:grpSp>
        <p:nvGrpSpPr>
          <p:cNvPr id="4111" name="Group 15"/>
          <p:cNvGrpSpPr>
            <a:grpSpLocks/>
          </p:cNvGrpSpPr>
          <p:nvPr/>
        </p:nvGrpSpPr>
        <p:grpSpPr bwMode="auto">
          <a:xfrm>
            <a:off x="2362200" y="1981200"/>
            <a:ext cx="1389063" cy="1250950"/>
            <a:chOff x="1488" y="1248"/>
            <a:chExt cx="875" cy="788"/>
          </a:xfrm>
        </p:grpSpPr>
        <p:pic>
          <p:nvPicPr>
            <p:cNvPr id="4105" name="Picture 9" descr="http://upload.wikimedia.org/wikipedia/commons/thumb/4/47/Teeblaetter.jpg/220px-Teeblaetter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1488" y="1248"/>
              <a:ext cx="864" cy="589"/>
            </a:xfrm>
            <a:prstGeom prst="rect">
              <a:avLst/>
            </a:prstGeom>
            <a:noFill/>
          </p:spPr>
        </p:pic>
        <p:sp>
          <p:nvSpPr>
            <p:cNvPr id="4110" name="Text Box 14"/>
            <p:cNvSpPr txBox="1">
              <a:spLocks noChangeArrowheads="1"/>
            </p:cNvSpPr>
            <p:nvPr/>
          </p:nvSpPr>
          <p:spPr bwMode="auto">
            <a:xfrm>
              <a:off x="1920" y="1824"/>
              <a:ext cx="44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4</a:t>
              </a:r>
            </a:p>
          </p:txBody>
        </p:sp>
      </p:grpSp>
      <p:grpSp>
        <p:nvGrpSpPr>
          <p:cNvPr id="4113" name="Group 17"/>
          <p:cNvGrpSpPr>
            <a:grpSpLocks/>
          </p:cNvGrpSpPr>
          <p:nvPr/>
        </p:nvGrpSpPr>
        <p:grpSpPr bwMode="auto">
          <a:xfrm>
            <a:off x="2133600" y="4257675"/>
            <a:ext cx="1541463" cy="1336675"/>
            <a:chOff x="1344" y="2682"/>
            <a:chExt cx="971" cy="842"/>
          </a:xfrm>
        </p:grpSpPr>
        <p:pic>
          <p:nvPicPr>
            <p:cNvPr id="4108" name="Picture 12" descr="File:Ilex paraguariensis - Yerba mate - desc-leaves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 r:link="rId7" cstate="print"/>
            <a:srcRect/>
            <a:stretch>
              <a:fillRect/>
            </a:stretch>
          </p:blipFill>
          <p:spPr bwMode="auto">
            <a:xfrm>
              <a:off x="1344" y="2682"/>
              <a:ext cx="960" cy="678"/>
            </a:xfrm>
            <a:prstGeom prst="rect">
              <a:avLst/>
            </a:prstGeom>
            <a:noFill/>
          </p:spPr>
        </p:pic>
        <p:sp>
          <p:nvSpPr>
            <p:cNvPr id="4112" name="Text Box 16"/>
            <p:cNvSpPr txBox="1">
              <a:spLocks noChangeArrowheads="1"/>
            </p:cNvSpPr>
            <p:nvPr/>
          </p:nvSpPr>
          <p:spPr bwMode="auto">
            <a:xfrm>
              <a:off x="1872" y="3312"/>
              <a:ext cx="44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5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5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75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autoUpdateAnimBg="0"/>
      <p:bldP spid="4100" grpId="0" autoUpdateAnimBg="0"/>
      <p:bldP spid="4104" grpId="0" autoUpdateAnimBg="0"/>
      <p:bldP spid="4106" grpId="0" autoUpdateAnimBg="0"/>
      <p:bldP spid="410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Účinky kofeinu na lidský organismus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381000" y="1981200"/>
            <a:ext cx="8458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sl-SI">
                <a:solidFill>
                  <a:srgbClr val="000000"/>
                </a:solidFill>
              </a:rPr>
              <a:t>K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ofein </a:t>
            </a:r>
            <a:r>
              <a:rPr lang="sl-SI">
                <a:solidFill>
                  <a:srgbClr val="000000"/>
                </a:solidFill>
              </a:rPr>
              <a:t>má v rozumné míře povzbuzující účinky podobné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kokainu a amfetaminu</a:t>
            </a:r>
            <a:r>
              <a:rPr lang="sl-SI">
                <a:solidFill>
                  <a:srgbClr val="000000"/>
                </a:solidFill>
              </a:rPr>
              <a:t>: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381000" y="2895600"/>
            <a:ext cx="4037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bojují proti ospalosti a únavě</a:t>
            </a:r>
            <a:endParaRPr lang="cs-CZ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381000" y="3276600"/>
            <a:ext cx="5307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povzbuzují psychický i fyzický výkon. </a:t>
            </a:r>
            <a:endParaRPr lang="cs-CZ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228600" y="4038600"/>
            <a:ext cx="8610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Větší dávky začínají ovlivňovat mozek a míchu, ztrácí se koordinace a vzniká nervozita a úzkostné stavy. </a:t>
            </a:r>
            <a:endParaRPr lang="cs-CZ"/>
          </a:p>
        </p:txBody>
      </p:sp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304800" y="5029200"/>
            <a:ext cx="8839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sl-SI">
                <a:solidFill>
                  <a:srgbClr val="000000"/>
                </a:solidFill>
              </a:rPr>
              <a:t>S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tejně jako u kokainu a amfetaminu se tyto stavy zesílí při větší </a:t>
            </a:r>
            <a:r>
              <a:rPr lang="sl-SI">
                <a:solidFill>
                  <a:srgbClr val="000000"/>
                </a:solidFill>
              </a:rPr>
              <a:t>         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spotřebě.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utoUpdateAnimBg="0"/>
      <p:bldP spid="6148" grpId="0" autoUpdateAnimBg="0"/>
      <p:bldP spid="6149" grpId="0" autoUpdateAnimBg="0"/>
      <p:bldP spid="6150" grpId="0" autoUpdateAnimBg="0"/>
      <p:bldP spid="6151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Účinky kofeinu na lidský organismus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228600" y="2209800"/>
            <a:ext cx="8915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V lidském organismu funguje kofein jako stimulátor </a:t>
            </a:r>
            <a:r>
              <a:rPr lang="cs-CZ"/>
              <a:t>centrální nerovové soustavy</a:t>
            </a:r>
            <a:r>
              <a:rPr lang="cs-CZ">
                <a:cs typeface="Times New Roman" pitchFamily="18" charset="0"/>
              </a:rPr>
              <a:t>, dočasně potlačuje </a:t>
            </a:r>
            <a:r>
              <a:rPr lang="cs-CZ"/>
              <a:t>únavu</a:t>
            </a:r>
            <a:r>
              <a:rPr lang="cs-CZ">
                <a:cs typeface="Times New Roman" pitchFamily="18" charset="0"/>
              </a:rPr>
              <a:t> a probouzí bdělost. 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52400" y="3352800"/>
            <a:ext cx="8739188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Kofein má </a:t>
            </a:r>
            <a:r>
              <a:rPr lang="cs-CZ"/>
              <a:t>diuretické</a:t>
            </a:r>
            <a:r>
              <a:rPr lang="cs-CZ">
                <a:cs typeface="Times New Roman" pitchFamily="18" charset="0"/>
              </a:rPr>
              <a:t> účinky, alespoň u osob, které nemají vyvinutou toleranci častým užíváním. U pravidelných uživatelů se vyvine tolerance k tomuto účinku</a:t>
            </a:r>
            <a:r>
              <a:rPr lang="cs-CZ"/>
              <a:t>.</a:t>
            </a:r>
            <a:r>
              <a:rPr lang="cs-CZ">
                <a:cs typeface="Times New Roman" pitchFamily="18" charset="0"/>
              </a:rPr>
              <a:t> </a:t>
            </a:r>
            <a:r>
              <a:rPr lang="cs-CZ"/>
              <a:t>Neprokázalo se</a:t>
            </a:r>
            <a:r>
              <a:rPr lang="cs-CZ">
                <a:cs typeface="Times New Roman" pitchFamily="18" charset="0"/>
              </a:rPr>
              <a:t>, že by pravideln</a:t>
            </a:r>
            <a:r>
              <a:rPr lang="cs-CZ"/>
              <a:t>á</a:t>
            </a:r>
            <a:r>
              <a:rPr lang="cs-CZ">
                <a:cs typeface="Times New Roman" pitchFamily="18" charset="0"/>
              </a:rPr>
              <a:t> konzumac</a:t>
            </a:r>
            <a:r>
              <a:rPr lang="cs-CZ"/>
              <a:t>e</a:t>
            </a:r>
            <a:r>
              <a:rPr lang="cs-CZ">
                <a:cs typeface="Times New Roman" pitchFamily="18" charset="0"/>
              </a:rPr>
              <a:t> </a:t>
            </a:r>
            <a:r>
              <a:rPr lang="cs-CZ"/>
              <a:t>nápojů</a:t>
            </a:r>
            <a:r>
              <a:rPr lang="cs-CZ">
                <a:cs typeface="Times New Roman" pitchFamily="18" charset="0"/>
              </a:rPr>
              <a:t> obsahujících kofein </a:t>
            </a:r>
            <a:r>
              <a:rPr lang="cs-CZ"/>
              <a:t>vedla </a:t>
            </a:r>
            <a:r>
              <a:rPr lang="cs-CZ">
                <a:cs typeface="Times New Roman" pitchFamily="18" charset="0"/>
              </a:rPr>
              <a:t>k </a:t>
            </a:r>
            <a:r>
              <a:rPr lang="cs-CZ"/>
              <a:t>dehydrataci</a:t>
            </a:r>
            <a:r>
              <a:rPr lang="cs-CZ">
                <a:cs typeface="Times New Roman" pitchFamily="18" charset="0"/>
              </a:rPr>
              <a:t>.</a:t>
            </a:r>
            <a:endParaRPr lang="cs-CZ"/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228600" y="5181600"/>
            <a:ext cx="8169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Kofein stimuluje centrální nervový systém, urychluje trávení.  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utoUpdateAnimBg="0"/>
      <p:bldP spid="8196" grpId="0" autoUpdateAnimBg="0"/>
      <p:bldP spid="819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Nápoje s obsahem kofeinu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52400" y="3581400"/>
            <a:ext cx="84740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Čaj se např. považuje za méně škodlivý než káva. Ale průměrný </a:t>
            </a:r>
            <a:r>
              <a:rPr lang="sl-SI">
                <a:solidFill>
                  <a:srgbClr val="000000"/>
                </a:solidFill>
              </a:rPr>
              <a:t>   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šálek sáčkového čaje obsahuje téměř stejné množství kofeinu jako </a:t>
            </a: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instantní káva a někdy i více (dle druhu čaje).  </a:t>
            </a:r>
            <a:endParaRPr lang="cs-CZ"/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152400" y="5105400"/>
            <a:ext cx="86868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Čtyři šálky čaje po ránu stimulují více, než kdyby si dal narkoman </a:t>
            </a:r>
            <a:r>
              <a:rPr lang="sl-SI">
                <a:solidFill>
                  <a:srgbClr val="000000"/>
                </a:solidFill>
              </a:rPr>
              <a:t>  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stejnou dávku pod jazyk. Podobně působí i pití Coca Coly, jejíž </a:t>
            </a:r>
            <a:r>
              <a:rPr lang="sl-SI">
                <a:solidFill>
                  <a:srgbClr val="000000"/>
                </a:solidFill>
              </a:rPr>
              <a:t>      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nadměrné pití způsobuje poruchy spánku a nervozitu. </a:t>
            </a:r>
            <a:r>
              <a:rPr lang="cs-CZ"/>
              <a:t> 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136525" y="1905000"/>
            <a:ext cx="90074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Nápoje obsahující kofein jako </a:t>
            </a:r>
            <a:r>
              <a:rPr lang="cs-CZ"/>
              <a:t>káva, čaj, limonády a energetické nápoje</a:t>
            </a:r>
            <a:r>
              <a:rPr lang="cs-CZ">
                <a:cs typeface="Times New Roman" pitchFamily="18" charset="0"/>
              </a:rPr>
              <a:t> se těší velké oblibě. Jde o nejpopulárnější psychoaktivní látku na světě, ale na rozdíl od ostatních je legální a její </a:t>
            </a:r>
            <a:r>
              <a:rPr lang="cs-CZ"/>
              <a:t>prodej</a:t>
            </a:r>
            <a:r>
              <a:rPr lang="cs-CZ">
                <a:cs typeface="Times New Roman" pitchFamily="18" charset="0"/>
              </a:rPr>
              <a:t> se neřídí žádnými omezeními. 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autoUpdateAnimBg="0"/>
      <p:bldP spid="5125" grpId="0" autoUpdateAnimBg="0"/>
      <p:bldP spid="5126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Káva</a:t>
            </a: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152400" y="1524000"/>
            <a:ext cx="8839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Světově nejpopulárnějším zdrojem kofeinu jsou boby kávovníku, </a:t>
            </a:r>
            <a:r>
              <a:rPr lang="cs-CZ"/>
              <a:t>     </a:t>
            </a:r>
            <a:r>
              <a:rPr lang="cs-CZ">
                <a:cs typeface="Times New Roman" pitchFamily="18" charset="0"/>
              </a:rPr>
              <a:t>ze kterých se připravuje káva. 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152400" y="2438400"/>
            <a:ext cx="8686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Obsah kofeinu v kávovém zrnu se různí podle druhu kávovníku </a:t>
            </a:r>
            <a:r>
              <a:rPr lang="cs-CZ"/>
              <a:t>               </a:t>
            </a:r>
            <a:r>
              <a:rPr lang="cs-CZ">
                <a:cs typeface="Times New Roman" pitchFamily="18" charset="0"/>
              </a:rPr>
              <a:t>a metody zpracování zrn. 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212725" y="3429000"/>
            <a:ext cx="89312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Dokonce v plodech jednoho keře může být, co se týče obsahu kofeinu, velký rozdíl. Takže jeden šálek kávy obsahuje od 40 mg </a:t>
            </a:r>
            <a:r>
              <a:rPr lang="cs-CZ"/>
              <a:t>               </a:t>
            </a:r>
            <a:r>
              <a:rPr lang="cs-CZ">
                <a:cs typeface="Times New Roman" pitchFamily="18" charset="0"/>
              </a:rPr>
              <a:t>u espressa z odrůdy Arabica (30 ml) až po 100 mg na 120 ml v obyčejné překapávané kávě. </a:t>
            </a:r>
            <a:endParaRPr lang="cs-CZ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152400" y="5105400"/>
            <a:ext cx="87026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Obecně dlouho pražená kávová zrna obsahují méně kofeinu než lehce pražená kávová zrna, protože proces pražení snižuje obsah kofeinu </a:t>
            </a:r>
            <a:r>
              <a:rPr lang="cs-CZ"/>
              <a:t>  </a:t>
            </a:r>
            <a:r>
              <a:rPr lang="cs-CZ">
                <a:cs typeface="Times New Roman" pitchFamily="18" charset="0"/>
              </a:rPr>
              <a:t>v zrnu.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autoUpdateAnimBg="0"/>
      <p:bldP spid="9223" grpId="0" autoUpdateAnimBg="0"/>
      <p:bldP spid="9224" grpId="0" autoUpdateAnimBg="0"/>
      <p:bldP spid="922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Káva</a:t>
            </a: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2895600" y="2286000"/>
            <a:ext cx="6019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Káva je obvykle horký </a:t>
            </a:r>
            <a:r>
              <a:rPr lang="cs-CZ"/>
              <a:t>nápoj</a:t>
            </a:r>
            <a:r>
              <a:rPr lang="cs-CZ">
                <a:cs typeface="Times New Roman" pitchFamily="18" charset="0"/>
              </a:rPr>
              <a:t> z plodů </a:t>
            </a:r>
            <a:r>
              <a:rPr lang="cs-CZ"/>
              <a:t>kávovníku</a:t>
            </a:r>
            <a:r>
              <a:rPr lang="cs-CZ">
                <a:cs typeface="Times New Roman" pitchFamily="18" charset="0"/>
              </a:rPr>
              <a:t>. </a:t>
            </a:r>
            <a:endParaRPr lang="cs-CZ"/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609600" y="3733800"/>
            <a:ext cx="7445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Označuje také prášek, který se k výrobě nápoje používá. </a:t>
            </a:r>
            <a:endParaRPr lang="cs-CZ"/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609600" y="4191000"/>
            <a:ext cx="68516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Ten se získává </a:t>
            </a:r>
            <a:r>
              <a:rPr lang="cs-CZ"/>
              <a:t>mletím</a:t>
            </a:r>
            <a:r>
              <a:rPr lang="cs-CZ">
                <a:cs typeface="Times New Roman" pitchFamily="18" charset="0"/>
              </a:rPr>
              <a:t> pražených semen kávovníku.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593725" y="4765675"/>
            <a:ext cx="83216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Káva je charakteristická svou silnou </a:t>
            </a:r>
            <a:r>
              <a:rPr lang="cs-CZ"/>
              <a:t>vůní</a:t>
            </a:r>
            <a:r>
              <a:rPr lang="cs-CZ">
                <a:cs typeface="Times New Roman" pitchFamily="18" charset="0"/>
              </a:rPr>
              <a:t> a černou barvou. Obsahuje mimo jiné</a:t>
            </a:r>
            <a:r>
              <a:rPr lang="cs-CZ"/>
              <a:t> alkaloid kofein</a:t>
            </a:r>
            <a:r>
              <a:rPr lang="cs-CZ">
                <a:cs typeface="Times New Roman" pitchFamily="18" charset="0"/>
              </a:rPr>
              <a:t>, který povzbuzuje </a:t>
            </a:r>
            <a:r>
              <a:rPr lang="cs-CZ"/>
              <a:t>srdeční činnost</a:t>
            </a:r>
            <a:r>
              <a:rPr lang="cs-CZ">
                <a:cs typeface="Times New Roman" pitchFamily="18" charset="0"/>
              </a:rPr>
              <a:t> a pro jeho povzbuzující účinky se káva pije především. Káva zvyšuje krevní tlak.</a:t>
            </a:r>
            <a:endParaRPr lang="cs-CZ"/>
          </a:p>
        </p:txBody>
      </p:sp>
      <p:grpSp>
        <p:nvGrpSpPr>
          <p:cNvPr id="18441" name="Group 9"/>
          <p:cNvGrpSpPr>
            <a:grpSpLocks/>
          </p:cNvGrpSpPr>
          <p:nvPr/>
        </p:nvGrpSpPr>
        <p:grpSpPr bwMode="auto">
          <a:xfrm>
            <a:off x="685800" y="1676400"/>
            <a:ext cx="2095500" cy="1860550"/>
            <a:chOff x="432" y="1056"/>
            <a:chExt cx="1320" cy="1172"/>
          </a:xfrm>
        </p:grpSpPr>
        <p:pic>
          <p:nvPicPr>
            <p:cNvPr id="18435" name="Picture 3" descr="YosriKopi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432" y="1056"/>
              <a:ext cx="1320" cy="990"/>
            </a:xfrm>
            <a:prstGeom prst="rect">
              <a:avLst/>
            </a:prstGeom>
            <a:noFill/>
          </p:spPr>
        </p:pic>
        <p:sp>
          <p:nvSpPr>
            <p:cNvPr id="18440" name="Text Box 8"/>
            <p:cNvSpPr txBox="1">
              <a:spLocks noChangeArrowheads="1"/>
            </p:cNvSpPr>
            <p:nvPr/>
          </p:nvSpPr>
          <p:spPr bwMode="auto">
            <a:xfrm>
              <a:off x="1296" y="2016"/>
              <a:ext cx="44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6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autoUpdateAnimBg="0"/>
      <p:bldP spid="18437" grpId="0" autoUpdateAnimBg="0"/>
      <p:bldP spid="18438" grpId="0" autoUpdateAnimBg="0"/>
      <p:bldP spid="1843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Čaj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2514600" y="1676400"/>
            <a:ext cx="586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Čaj je dalším běžným zdrojem kofeinu. </a:t>
            </a:r>
            <a:endParaRPr lang="cs-CZ"/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2514600" y="2133600"/>
            <a:ext cx="64770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Vlastně čaj obsahuje více kofeinu než káva, </a:t>
            </a:r>
            <a:r>
              <a:rPr lang="cs-CZ"/>
              <a:t>               </a:t>
            </a:r>
            <a:r>
              <a:rPr lang="cs-CZ">
                <a:cs typeface="Times New Roman" pitchFamily="18" charset="0"/>
              </a:rPr>
              <a:t>ale hrneček čaje obsahuje kofeinu méně, protože</a:t>
            </a:r>
            <a:r>
              <a:rPr lang="cs-CZ"/>
              <a:t> </a:t>
            </a:r>
            <a:r>
              <a:rPr lang="cs-CZ">
                <a:cs typeface="Times New Roman" pitchFamily="18" charset="0"/>
              </a:rPr>
              <a:t> </a:t>
            </a:r>
            <a:r>
              <a:rPr lang="cs-CZ"/>
              <a:t>    </a:t>
            </a:r>
            <a:r>
              <a:rPr lang="cs-CZ">
                <a:cs typeface="Times New Roman" pitchFamily="18" charset="0"/>
              </a:rPr>
              <a:t>k jeho přípravě není použito takové množství rostliny. </a:t>
            </a:r>
            <a:endParaRPr lang="cs-CZ"/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228600" y="3733800"/>
            <a:ext cx="87788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Sílu nálevu také ovlivňují podmínky pěstování rostliny, proces zpracování a další. Některé čajové odrůdy mohou obsahovat významně více kofeinu než jiné. Příprava čaje má velký vliv na to, jaký nálev nakonec bude. </a:t>
            </a:r>
            <a:endParaRPr lang="cs-CZ"/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136525" y="5410200"/>
            <a:ext cx="90074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Barva čaje je, co se týče obsahu kofeinu, málo směrodatná. </a:t>
            </a:r>
            <a:r>
              <a:rPr lang="cs-CZ"/>
              <a:t>Některé světlé čaje obsahují mnohem více kofeinu než </a:t>
            </a:r>
            <a:r>
              <a:rPr lang="cs-CZ">
                <a:cs typeface="Times New Roman" pitchFamily="18" charset="0"/>
              </a:rPr>
              <a:t> čaje</a:t>
            </a:r>
            <a:r>
              <a:rPr lang="cs-CZ"/>
              <a:t> tmavé</a:t>
            </a:r>
            <a:r>
              <a:rPr lang="cs-CZ">
                <a:cs typeface="Times New Roman" pitchFamily="18" charset="0"/>
              </a:rPr>
              <a:t>.</a:t>
            </a:r>
            <a:endParaRPr lang="cs-CZ"/>
          </a:p>
        </p:txBody>
      </p:sp>
      <p:grpSp>
        <p:nvGrpSpPr>
          <p:cNvPr id="10254" name="Group 14"/>
          <p:cNvGrpSpPr>
            <a:grpSpLocks/>
          </p:cNvGrpSpPr>
          <p:nvPr/>
        </p:nvGrpSpPr>
        <p:grpSpPr bwMode="auto">
          <a:xfrm>
            <a:off x="0" y="457200"/>
            <a:ext cx="2303463" cy="3003550"/>
            <a:chOff x="0" y="288"/>
            <a:chExt cx="1451" cy="1892"/>
          </a:xfrm>
        </p:grpSpPr>
        <p:grpSp>
          <p:nvGrpSpPr>
            <p:cNvPr id="10252" name="Group 12"/>
            <p:cNvGrpSpPr>
              <a:grpSpLocks/>
            </p:cNvGrpSpPr>
            <p:nvPr/>
          </p:nvGrpSpPr>
          <p:grpSpPr bwMode="auto">
            <a:xfrm>
              <a:off x="96" y="288"/>
              <a:ext cx="1355" cy="1892"/>
              <a:chOff x="96" y="288"/>
              <a:chExt cx="1355" cy="1892"/>
            </a:xfrm>
          </p:grpSpPr>
          <p:pic>
            <p:nvPicPr>
              <p:cNvPr id="10246" name="Picture 6" descr="C:\Documents and Settings\j.sus.NB_SUS\Dokumenty\Obrázky\220PX-~2.JP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96" y="288"/>
                <a:ext cx="1343" cy="1680"/>
              </a:xfrm>
              <a:prstGeom prst="rect">
                <a:avLst/>
              </a:prstGeom>
              <a:noFill/>
            </p:spPr>
          </p:pic>
          <p:sp>
            <p:nvSpPr>
              <p:cNvPr id="10251" name="Text Box 11"/>
              <p:cNvSpPr txBox="1">
                <a:spLocks noChangeArrowheads="1"/>
              </p:cNvSpPr>
              <p:nvPr/>
            </p:nvSpPr>
            <p:spPr bwMode="auto">
              <a:xfrm>
                <a:off x="1008" y="1968"/>
                <a:ext cx="443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cs-CZ" sz="1600"/>
                  <a:t>Obr. 7</a:t>
                </a:r>
              </a:p>
            </p:txBody>
          </p:sp>
        </p:grpSp>
        <p:sp>
          <p:nvSpPr>
            <p:cNvPr id="10253" name="Text Box 13"/>
            <p:cNvSpPr txBox="1">
              <a:spLocks noChangeArrowheads="1"/>
            </p:cNvSpPr>
            <p:nvPr/>
          </p:nvSpPr>
          <p:spPr bwMode="auto">
            <a:xfrm>
              <a:off x="0" y="1968"/>
              <a:ext cx="95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Čajovník čínský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utoUpdateAnimBg="0"/>
      <p:bldP spid="10248" grpId="0" autoUpdateAnimBg="0"/>
      <p:bldP spid="10249" grpId="0" autoUpdateAnimBg="0"/>
      <p:bldP spid="1025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Čaj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533400" y="1752600"/>
            <a:ext cx="78486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Čaj je kulturní </a:t>
            </a:r>
            <a:r>
              <a:rPr lang="cs-CZ"/>
              <a:t>nápoj</a:t>
            </a:r>
            <a:r>
              <a:rPr lang="cs-CZ">
                <a:cs typeface="Times New Roman" pitchFamily="18" charset="0"/>
              </a:rPr>
              <a:t>, připravovaný obvykle louhováním lístků rostliny </a:t>
            </a:r>
            <a:r>
              <a:rPr lang="cs-CZ"/>
              <a:t>čajovníku</a:t>
            </a:r>
            <a:r>
              <a:rPr lang="cs-CZ">
                <a:cs typeface="Times New Roman" pitchFamily="18" charset="0"/>
              </a:rPr>
              <a:t> v horké vodě. Pro samotné lístky </a:t>
            </a:r>
            <a:r>
              <a:rPr lang="cs-CZ"/>
              <a:t>            </a:t>
            </a:r>
            <a:r>
              <a:rPr lang="cs-CZ">
                <a:cs typeface="Times New Roman" pitchFamily="18" charset="0"/>
              </a:rPr>
              <a:t>se také užívá název </a:t>
            </a:r>
            <a:r>
              <a:rPr lang="cs-CZ" i="1">
                <a:cs typeface="Times New Roman" pitchFamily="18" charset="0"/>
              </a:rPr>
              <a:t>čaj</a:t>
            </a:r>
            <a:r>
              <a:rPr lang="cs-CZ">
                <a:cs typeface="Times New Roman" pitchFamily="18" charset="0"/>
              </a:rPr>
              <a:t>. </a:t>
            </a:r>
            <a:endParaRPr lang="cs-CZ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457200" y="3048000"/>
            <a:ext cx="84740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Označení </a:t>
            </a:r>
            <a:r>
              <a:rPr lang="cs-CZ" i="1">
                <a:cs typeface="Times New Roman" pitchFamily="18" charset="0"/>
              </a:rPr>
              <a:t>čaj</a:t>
            </a:r>
            <a:r>
              <a:rPr lang="cs-CZ">
                <a:cs typeface="Times New Roman" pitchFamily="18" charset="0"/>
              </a:rPr>
              <a:t> se běžně užívá i pro jiné nálevy – pro zápary </a:t>
            </a:r>
            <a:r>
              <a:rPr lang="cs-CZ"/>
              <a:t>                   </a:t>
            </a:r>
            <a:r>
              <a:rPr lang="cs-CZ">
                <a:cs typeface="Times New Roman" pitchFamily="18" charset="0"/>
              </a:rPr>
              <a:t>a odvary různých jiných rostlin (například tzv. </a:t>
            </a:r>
            <a:r>
              <a:rPr lang="cs-CZ"/>
              <a:t>ovocné čaje, bylinné čaje nebo šípkový čaj</a:t>
            </a:r>
            <a:r>
              <a:rPr lang="cs-CZ">
                <a:cs typeface="Times New Roman" pitchFamily="18" charset="0"/>
              </a:rPr>
              <a:t>), které se někdy označují jako </a:t>
            </a:r>
            <a:r>
              <a:rPr lang="cs-CZ"/>
              <a:t>nečaje.</a:t>
            </a:r>
            <a:r>
              <a:rPr lang="cs-CZ">
                <a:cs typeface="Times New Roman" pitchFamily="18" charset="0"/>
              </a:rPr>
              <a:t> </a:t>
            </a:r>
            <a:endParaRPr lang="cs-CZ"/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381000" y="4419600"/>
            <a:ext cx="42672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Čaj má vedle povzbuzujících účinků v mnoha případech díky látkám v něm obsaženým také blahodárný vliv na organismus</a:t>
            </a:r>
            <a:r>
              <a:rPr lang="cs-CZ"/>
              <a:t>.</a:t>
            </a:r>
          </a:p>
        </p:txBody>
      </p:sp>
      <p:grpSp>
        <p:nvGrpSpPr>
          <p:cNvPr id="19466" name="Group 10"/>
          <p:cNvGrpSpPr>
            <a:grpSpLocks/>
          </p:cNvGrpSpPr>
          <p:nvPr/>
        </p:nvGrpSpPr>
        <p:grpSpPr bwMode="auto">
          <a:xfrm>
            <a:off x="4860925" y="4343400"/>
            <a:ext cx="3767138" cy="2165350"/>
            <a:chOff x="3062" y="2736"/>
            <a:chExt cx="2373" cy="1364"/>
          </a:xfrm>
        </p:grpSpPr>
        <p:pic>
          <p:nvPicPr>
            <p:cNvPr id="19462" name="Picture 6" descr="http://upload.wikimedia.org/wikipedia/commons/thumb/5/52/Malaysia-tea_plantation.jpg/220px-Malaysia-tea_plantation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3120" y="2736"/>
              <a:ext cx="2304" cy="1159"/>
            </a:xfrm>
            <a:prstGeom prst="rect">
              <a:avLst/>
            </a:prstGeom>
            <a:noFill/>
          </p:spPr>
        </p:pic>
        <p:sp>
          <p:nvSpPr>
            <p:cNvPr id="19463" name="Text Box 7"/>
            <p:cNvSpPr txBox="1">
              <a:spLocks noChangeArrowheads="1"/>
            </p:cNvSpPr>
            <p:nvPr/>
          </p:nvSpPr>
          <p:spPr bwMode="auto">
            <a:xfrm>
              <a:off x="4992" y="3888"/>
              <a:ext cx="44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8</a:t>
              </a:r>
            </a:p>
          </p:txBody>
        </p:sp>
        <p:sp>
          <p:nvSpPr>
            <p:cNvPr id="19465" name="Text Box 9"/>
            <p:cNvSpPr txBox="1">
              <a:spLocks noChangeArrowheads="1"/>
            </p:cNvSpPr>
            <p:nvPr/>
          </p:nvSpPr>
          <p:spPr bwMode="auto">
            <a:xfrm>
              <a:off x="3062" y="3879"/>
              <a:ext cx="854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čajová plantáž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utoUpdateAnimBg="0"/>
      <p:bldP spid="19460" grpId="0" autoUpdateAnimBg="0"/>
      <p:bldP spid="1946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7772400" cy="1143000"/>
          </a:xfrm>
        </p:spPr>
        <p:txBody>
          <a:bodyPr/>
          <a:lstStyle/>
          <a:p>
            <a:r>
              <a:rPr lang="cs-CZ"/>
              <a:t>Energetické nápoje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223838" y="1600200"/>
            <a:ext cx="8920162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Energetické nápoje jsou </a:t>
            </a:r>
            <a:r>
              <a:rPr lang="cs-CZ"/>
              <a:t>nealkoholické nápoje</a:t>
            </a:r>
            <a:r>
              <a:rPr lang="cs-CZ">
                <a:cs typeface="Times New Roman" pitchFamily="18" charset="0"/>
              </a:rPr>
              <a:t>, které obsahují (legální) stimulační drogu, v České republice téměř výhradně kofein. Mohou také obsahovat cukr či umělá sladidla, bylinné výtažky a aminokyseliny. </a:t>
            </a:r>
            <a:endParaRPr lang="cs-CZ"/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822325" y="7051675"/>
            <a:ext cx="6856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cs typeface="Times New Roman" pitchFamily="18" charset="0"/>
              </a:rPr>
              <a:t>Nadměrný přísun cukru vede také k řadě onemocnění.</a:t>
            </a:r>
            <a:r>
              <a:rPr lang="cs-CZ"/>
              <a:t> </a:t>
            </a:r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228600" y="4495800"/>
            <a:ext cx="8458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Obsah </a:t>
            </a:r>
            <a:r>
              <a:rPr lang="cs-CZ"/>
              <a:t>cukru</a:t>
            </a:r>
            <a:r>
              <a:rPr lang="cs-CZ">
                <a:cs typeface="Times New Roman" pitchFamily="18" charset="0"/>
              </a:rPr>
              <a:t> je u jednotlivých produktů velmi proměnlivý, některé nápoje užívají </a:t>
            </a:r>
            <a:r>
              <a:rPr lang="cs-CZ"/>
              <a:t>umělá sladidla.</a:t>
            </a: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304800" y="3429000"/>
            <a:ext cx="519747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>
                <a:cs typeface="Times New Roman" pitchFamily="18" charset="0"/>
              </a:rPr>
              <a:t>Výběr energetických nápojů je široký; nejčastěji jsou </a:t>
            </a:r>
            <a:r>
              <a:rPr lang="cs-CZ" dirty="0" smtClean="0">
                <a:cs typeface="Times New Roman" pitchFamily="18" charset="0"/>
              </a:rPr>
              <a:t>balené </a:t>
            </a:r>
            <a:r>
              <a:rPr lang="cs-CZ" dirty="0">
                <a:cs typeface="Times New Roman" pitchFamily="18" charset="0"/>
              </a:rPr>
              <a:t>v plechovkách.</a:t>
            </a:r>
            <a:endParaRPr lang="cs-CZ" dirty="0"/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155575" y="5410200"/>
            <a:ext cx="88360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Energetická hodnota</a:t>
            </a:r>
            <a:r>
              <a:rPr lang="cs-CZ">
                <a:cs typeface="Times New Roman" pitchFamily="18" charset="0"/>
              </a:rPr>
              <a:t> těchto nápojů není vysoká v porovnání </a:t>
            </a:r>
            <a:r>
              <a:rPr lang="cs-CZ"/>
              <a:t>                         </a:t>
            </a:r>
            <a:r>
              <a:rPr lang="cs-CZ">
                <a:cs typeface="Times New Roman" pitchFamily="18" charset="0"/>
              </a:rPr>
              <a:t>s energeticky hodnotnou stravo</a:t>
            </a:r>
            <a:r>
              <a:rPr lang="cs-CZ"/>
              <a:t>u</a:t>
            </a:r>
            <a:r>
              <a:rPr lang="cs-CZ">
                <a:cs typeface="Times New Roman" pitchFamily="18" charset="0"/>
              </a:rPr>
              <a:t>, například jedno 330 ml balení </a:t>
            </a:r>
            <a:r>
              <a:rPr lang="cs-CZ"/>
              <a:t>             Red Bullu</a:t>
            </a:r>
            <a:r>
              <a:rPr lang="cs-CZ">
                <a:cs typeface="Times New Roman" pitchFamily="18" charset="0"/>
              </a:rPr>
              <a:t> obsahuje 636,6 kJ</a:t>
            </a:r>
            <a:r>
              <a:rPr lang="cs-CZ"/>
              <a:t>. </a:t>
            </a:r>
          </a:p>
        </p:txBody>
      </p:sp>
      <p:grpSp>
        <p:nvGrpSpPr>
          <p:cNvPr id="16398" name="Group 14"/>
          <p:cNvGrpSpPr>
            <a:grpSpLocks/>
          </p:cNvGrpSpPr>
          <p:nvPr/>
        </p:nvGrpSpPr>
        <p:grpSpPr bwMode="auto">
          <a:xfrm>
            <a:off x="5486400" y="2900363"/>
            <a:ext cx="2913063" cy="1627187"/>
            <a:chOff x="3456" y="1827"/>
            <a:chExt cx="1835" cy="1025"/>
          </a:xfrm>
        </p:grpSpPr>
        <p:pic>
          <p:nvPicPr>
            <p:cNvPr id="16389" name="Picture 5" descr="http://upload.wikimedia.org/wikipedia/commons/thumb/e/e9/Energy_drinks.jpg/255px-Energy_drinks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3456" y="1827"/>
              <a:ext cx="1722" cy="831"/>
            </a:xfrm>
            <a:prstGeom prst="rect">
              <a:avLst/>
            </a:prstGeom>
            <a:noFill/>
          </p:spPr>
        </p:pic>
        <p:sp>
          <p:nvSpPr>
            <p:cNvPr id="16397" name="Text Box 13"/>
            <p:cNvSpPr txBox="1">
              <a:spLocks noChangeArrowheads="1"/>
            </p:cNvSpPr>
            <p:nvPr/>
          </p:nvSpPr>
          <p:spPr bwMode="auto">
            <a:xfrm>
              <a:off x="4848" y="2640"/>
              <a:ext cx="44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9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autoUpdateAnimBg="0"/>
      <p:bldP spid="16394" grpId="0" autoUpdateAnimBg="0"/>
      <p:bldP spid="16395" grpId="0" autoUpdateAnimBg="0"/>
      <p:bldP spid="16396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Energetické nápoje</a:t>
            </a:r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228600" y="4953000"/>
            <a:ext cx="891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Zdravotní rizika plynou hlavně z obsahu kofeinu a cukru. </a:t>
            </a:r>
            <a:endParaRPr lang="cs-CZ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304800" y="1447800"/>
            <a:ext cx="86106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Hlavním efektem energetického nápoje tedy není jeho energetická hodnota, ale stimulační dopady účinné látky na centrální nervovou soustavu, které vedou ke zvýšení pozornosti a nár</a:t>
            </a:r>
            <a:r>
              <a:rPr lang="cs-CZ"/>
              <a:t>ů</a:t>
            </a:r>
            <a:r>
              <a:rPr lang="cs-CZ">
                <a:cs typeface="Times New Roman" pitchFamily="18" charset="0"/>
              </a:rPr>
              <a:t>stu mentální a fyzické výkonnosti. </a:t>
            </a:r>
            <a:endParaRPr lang="cs-CZ"/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288925" y="2971800"/>
            <a:ext cx="8855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Proto také energetický nápoj často obsahuje pomocné látky, které zintenzivňují efekt látky hlavní. </a:t>
            </a:r>
            <a:endParaRPr lang="cs-CZ"/>
          </a:p>
        </p:txBody>
      </p:sp>
      <p:sp>
        <p:nvSpPr>
          <p:cNvPr id="20486" name="Text Box 6"/>
          <p:cNvSpPr txBox="1">
            <a:spLocks noChangeArrowheads="1"/>
          </p:cNvSpPr>
          <p:nvPr/>
        </p:nvSpPr>
        <p:spPr bwMode="auto">
          <a:xfrm>
            <a:off x="228600" y="3733800"/>
            <a:ext cx="8915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Čaj, káva a kolové nápoje nejsou považovány za energetické nápoje. </a:t>
            </a:r>
            <a:endParaRPr lang="cs-CZ"/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212725" y="4191000"/>
            <a:ext cx="89312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Častými konzumenty </a:t>
            </a:r>
            <a:r>
              <a:rPr lang="cs-CZ"/>
              <a:t>energetických</a:t>
            </a:r>
            <a:r>
              <a:rPr lang="cs-CZ">
                <a:cs typeface="Times New Roman" pitchFamily="18" charset="0"/>
              </a:rPr>
              <a:t> nápojů jsou studenti, sportovci, noční návštěvníci klubů a diskoték či unavení řidiči.</a:t>
            </a:r>
            <a:r>
              <a:rPr lang="cs-CZ"/>
              <a:t> </a:t>
            </a:r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212725" y="5410200"/>
            <a:ext cx="89312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Kofein způsobuje dehydrataci</a:t>
            </a:r>
            <a:r>
              <a:rPr lang="cs-CZ"/>
              <a:t> a</a:t>
            </a:r>
            <a:r>
              <a:rPr lang="cs-CZ">
                <a:cs typeface="Times New Roman" pitchFamily="18" charset="0"/>
              </a:rPr>
              <a:t> po odeznění účinku</a:t>
            </a:r>
            <a:r>
              <a:rPr lang="cs-CZ"/>
              <a:t> -</a:t>
            </a:r>
            <a:r>
              <a:rPr lang="cs-CZ">
                <a:cs typeface="Times New Roman" pitchFamily="18" charset="0"/>
              </a:rPr>
              <a:t> psychický a fyzický útlum, vysoké dávky narušují koncentraci.</a:t>
            </a:r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228600" y="6172200"/>
            <a:ext cx="87201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Těžiště účinku energetických nápojů leží v obsahu kofeinu a cukru</a:t>
            </a:r>
            <a:r>
              <a:rPr lang="cs-CZ"/>
              <a:t>.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autoUpdateAnimBg="0"/>
      <p:bldP spid="20484" grpId="0" autoUpdateAnimBg="0"/>
      <p:bldP spid="20485" grpId="0" autoUpdateAnimBg="0"/>
      <p:bldP spid="20486" grpId="0" autoUpdateAnimBg="0"/>
      <p:bldP spid="20487" grpId="0" autoUpdateAnimBg="0"/>
      <p:bldP spid="20488" grpId="0" autoUpdateAnimBg="0"/>
      <p:bldP spid="2048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Cola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381000" y="1524000"/>
            <a:ext cx="8763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Kofein je také běžně obsažen v limonádách jako Cola, původně připravovaná z kolových ořechů. </a:t>
            </a:r>
            <a:endParaRPr lang="cs-CZ"/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304800" y="3581400"/>
            <a:ext cx="86106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Coca-Cola od roku 1944 registrováno v USA také jako Coke (česky zkráceně „kola“) je hnědý sladký nápoj s obsahem </a:t>
            </a:r>
            <a:r>
              <a:rPr lang="cs-CZ"/>
              <a:t>kofeinu</a:t>
            </a:r>
            <a:r>
              <a:rPr lang="cs-CZ">
                <a:cs typeface="Times New Roman" pitchFamily="18" charset="0"/>
              </a:rPr>
              <a:t> a bezkokainového výtažku</a:t>
            </a:r>
            <a:r>
              <a:rPr lang="cs-CZ"/>
              <a:t> koky</a:t>
            </a:r>
            <a:r>
              <a:rPr lang="cs-CZ">
                <a:cs typeface="Times New Roman" pitchFamily="18" charset="0"/>
              </a:rPr>
              <a:t>. </a:t>
            </a:r>
            <a:endParaRPr lang="cs-CZ"/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381000" y="2362200"/>
            <a:ext cx="86264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Limonády obvykle obsahují od 10 do 50 mg kofeinu. </a:t>
            </a:r>
            <a:r>
              <a:rPr lang="cs-CZ"/>
              <a:t>                           </a:t>
            </a:r>
            <a:r>
              <a:rPr lang="cs-CZ">
                <a:cs typeface="Times New Roman" pitchFamily="18" charset="0"/>
              </a:rPr>
              <a:t>Na druhou stranu nápoje jako Red Bull obvykle obsahují 320 mg/l, tedy 80-160 mg v jedné plechovce. </a:t>
            </a:r>
            <a:endParaRPr lang="cs-CZ"/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228600" y="4800600"/>
            <a:ext cx="8686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Na trh byl </a:t>
            </a:r>
            <a:r>
              <a:rPr lang="cs-CZ"/>
              <a:t>tento nápoj </a:t>
            </a:r>
            <a:r>
              <a:rPr lang="cs-CZ">
                <a:cs typeface="Times New Roman" pitchFamily="18" charset="0"/>
              </a:rPr>
              <a:t>uveden roku 1886, od roku 1892 jej vyrábí </a:t>
            </a:r>
            <a:r>
              <a:rPr lang="cs-CZ"/>
              <a:t>The Coca-Cola Company</a:t>
            </a:r>
            <a:r>
              <a:rPr lang="cs-CZ">
                <a:cs typeface="Times New Roman" pitchFamily="18" charset="0"/>
              </a:rPr>
              <a:t>. </a:t>
            </a:r>
            <a:endParaRPr lang="cs-CZ"/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228600" y="5670550"/>
            <a:ext cx="89154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Dnešní Coca-Cola je již nealkoholickým nápojem a neobsahuje </a:t>
            </a:r>
            <a:r>
              <a:rPr lang="cs-CZ"/>
              <a:t>víno</a:t>
            </a:r>
            <a:r>
              <a:rPr lang="cs-CZ">
                <a:cs typeface="Times New Roman" pitchFamily="18" charset="0"/>
              </a:rPr>
              <a:t> ani </a:t>
            </a:r>
            <a:r>
              <a:rPr lang="cs-CZ"/>
              <a:t>kokain</a:t>
            </a:r>
            <a:r>
              <a:rPr lang="cs-CZ">
                <a:cs typeface="Times New Roman" pitchFamily="18" charset="0"/>
              </a:rPr>
              <a:t> jako původní verze, od roku 1888 je sycená </a:t>
            </a:r>
            <a:r>
              <a:rPr lang="cs-CZ"/>
              <a:t>oxidem uhličitým</a:t>
            </a:r>
            <a:r>
              <a:rPr lang="cs-CZ">
                <a:cs typeface="Times New Roman" pitchFamily="18" charset="0"/>
              </a:rPr>
              <a:t>.</a:t>
            </a:r>
            <a:endParaRPr lang="cs-CZ"/>
          </a:p>
        </p:txBody>
      </p:sp>
      <p:grpSp>
        <p:nvGrpSpPr>
          <p:cNvPr id="11275" name="Group 11"/>
          <p:cNvGrpSpPr>
            <a:grpSpLocks/>
          </p:cNvGrpSpPr>
          <p:nvPr/>
        </p:nvGrpSpPr>
        <p:grpSpPr bwMode="auto">
          <a:xfrm>
            <a:off x="990600" y="457200"/>
            <a:ext cx="2176463" cy="1022350"/>
            <a:chOff x="624" y="288"/>
            <a:chExt cx="1371" cy="644"/>
          </a:xfrm>
        </p:grpSpPr>
        <p:pic>
          <p:nvPicPr>
            <p:cNvPr id="11269" name="Picture 5" descr="http://upload.wikimedia.org/wikipedia/commons/thumb/c/ce/Coca-Cola_logo.svg/220px-Coca-Cola_logo.svg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624" y="288"/>
              <a:ext cx="1320" cy="432"/>
            </a:xfrm>
            <a:prstGeom prst="rect">
              <a:avLst/>
            </a:prstGeom>
            <a:noFill/>
          </p:spPr>
        </p:pic>
        <p:sp>
          <p:nvSpPr>
            <p:cNvPr id="11274" name="Text Box 10"/>
            <p:cNvSpPr txBox="1">
              <a:spLocks noChangeArrowheads="1"/>
            </p:cNvSpPr>
            <p:nvPr/>
          </p:nvSpPr>
          <p:spPr bwMode="auto">
            <a:xfrm>
              <a:off x="1488" y="720"/>
              <a:ext cx="50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10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autoUpdateAnimBg="0"/>
      <p:bldP spid="11268" grpId="0" autoUpdateAnimBg="0"/>
      <p:bldP spid="11271" grpId="0" autoUpdateAnimBg="0"/>
      <p:bldP spid="11272" grpId="0" autoUpdateAnimBg="0"/>
      <p:bldP spid="1127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Kofola</a:t>
            </a: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609600" y="1676400"/>
            <a:ext cx="541020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Kofola je sycený nealkoholický nápoj kolového typu, který vznikl v roce 1959 v </a:t>
            </a:r>
            <a:r>
              <a:rPr lang="cs-CZ"/>
              <a:t>Československu</a:t>
            </a:r>
            <a:r>
              <a:rPr lang="cs-CZ">
                <a:cs typeface="Times New Roman" pitchFamily="18" charset="0"/>
              </a:rPr>
              <a:t> jako alternativa k tehdy nedostupným konkurenčním nápojům </a:t>
            </a:r>
            <a:r>
              <a:rPr lang="cs-CZ"/>
              <a:t>          Coca-Cola</a:t>
            </a:r>
            <a:r>
              <a:rPr lang="cs-CZ">
                <a:cs typeface="Times New Roman" pitchFamily="18" charset="0"/>
              </a:rPr>
              <a:t> nebo </a:t>
            </a:r>
            <a:r>
              <a:rPr lang="cs-CZ"/>
              <a:t>Pepsi</a:t>
            </a:r>
            <a:r>
              <a:rPr lang="cs-CZ">
                <a:cs typeface="Times New Roman" pitchFamily="18" charset="0"/>
              </a:rPr>
              <a:t>.</a:t>
            </a:r>
            <a:endParaRPr lang="cs-CZ"/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457200" y="3886200"/>
            <a:ext cx="563880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V porovnání s Pepsi Colou nebo </a:t>
            </a:r>
            <a:r>
              <a:rPr lang="cs-CZ"/>
              <a:t>          </a:t>
            </a:r>
            <a:r>
              <a:rPr lang="cs-CZ">
                <a:cs typeface="Times New Roman" pitchFamily="18" charset="0"/>
              </a:rPr>
              <a:t>Coca-Colou obsahuje o 30 % méně cukru, </a:t>
            </a:r>
            <a:r>
              <a:rPr lang="cs-CZ"/>
              <a:t> </a:t>
            </a:r>
            <a:r>
              <a:rPr lang="cs-CZ">
                <a:cs typeface="Times New Roman" pitchFamily="18" charset="0"/>
              </a:rPr>
              <a:t>o trochu v</a:t>
            </a:r>
            <a:r>
              <a:rPr lang="cs-CZ"/>
              <a:t>í</a:t>
            </a:r>
            <a:r>
              <a:rPr lang="cs-CZ">
                <a:cs typeface="Times New Roman" pitchFamily="18" charset="0"/>
              </a:rPr>
              <a:t>ce </a:t>
            </a:r>
            <a:r>
              <a:rPr lang="cs-CZ"/>
              <a:t>kofeinu</a:t>
            </a:r>
            <a:r>
              <a:rPr lang="cs-CZ">
                <a:cs typeface="Times New Roman" pitchFamily="18" charset="0"/>
              </a:rPr>
              <a:t> (15 mg/100ml, </a:t>
            </a:r>
            <a:r>
              <a:rPr lang="cs-CZ"/>
              <a:t>           </a:t>
            </a:r>
            <a:r>
              <a:rPr lang="cs-CZ">
                <a:cs typeface="Times New Roman" pitchFamily="18" charset="0"/>
              </a:rPr>
              <a:t>Coca-Cola 9,6 mg/100ml)</a:t>
            </a:r>
            <a:r>
              <a:rPr lang="cs-CZ"/>
              <a:t>.</a:t>
            </a:r>
            <a:r>
              <a:rPr lang="cs-CZ">
                <a:cs typeface="Times New Roman" pitchFamily="18" charset="0"/>
              </a:rPr>
              <a:t> </a:t>
            </a:r>
            <a:endParaRPr lang="cs-CZ"/>
          </a:p>
          <a:p>
            <a:r>
              <a:rPr lang="cs-CZ"/>
              <a:t>N</a:t>
            </a:r>
            <a:r>
              <a:rPr lang="cs-CZ">
                <a:cs typeface="Times New Roman" pitchFamily="18" charset="0"/>
              </a:rPr>
              <a:t>a rozdíl od některých jiných kolových nápojů (včetně obou zmíněných) neobsahuje </a:t>
            </a:r>
            <a:r>
              <a:rPr lang="cs-CZ"/>
              <a:t>kyselinu fosforečnou.</a:t>
            </a:r>
          </a:p>
        </p:txBody>
      </p:sp>
      <p:grpSp>
        <p:nvGrpSpPr>
          <p:cNvPr id="17415" name="Group 7"/>
          <p:cNvGrpSpPr>
            <a:grpSpLocks/>
          </p:cNvGrpSpPr>
          <p:nvPr/>
        </p:nvGrpSpPr>
        <p:grpSpPr bwMode="auto">
          <a:xfrm>
            <a:off x="6477000" y="2057400"/>
            <a:ext cx="2328863" cy="3841750"/>
            <a:chOff x="4080" y="1296"/>
            <a:chExt cx="1467" cy="2420"/>
          </a:xfrm>
        </p:grpSpPr>
        <p:pic>
          <p:nvPicPr>
            <p:cNvPr id="17413" name="Picture 5" descr="http://upload.wikimedia.org/wikipedia/commons/thumb/3/3e/Kofola_bottle.jpg/220px-Kofola_bottl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4080" y="1296"/>
              <a:ext cx="1320" cy="2202"/>
            </a:xfrm>
            <a:prstGeom prst="rect">
              <a:avLst/>
            </a:prstGeom>
            <a:noFill/>
          </p:spPr>
        </p:pic>
        <p:sp>
          <p:nvSpPr>
            <p:cNvPr id="17414" name="Text Box 6"/>
            <p:cNvSpPr txBox="1">
              <a:spLocks noChangeArrowheads="1"/>
            </p:cNvSpPr>
            <p:nvPr/>
          </p:nvSpPr>
          <p:spPr bwMode="auto">
            <a:xfrm>
              <a:off x="5040" y="3504"/>
              <a:ext cx="50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11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autoUpdateAnimBg="0"/>
      <p:bldP spid="17412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Čokoláda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304800" y="1600200"/>
            <a:ext cx="8686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Čokoláda vyráběná z kakaa také obsahuje malé množství kofeinu. </a:t>
            </a:r>
            <a:endParaRPr lang="cs-CZ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304800" y="2057400"/>
            <a:ext cx="67167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Hořká čokoláda obsahuje více kofeinu než mléčná.</a:t>
            </a:r>
          </a:p>
        </p:txBody>
      </p:sp>
      <p:grpSp>
        <p:nvGrpSpPr>
          <p:cNvPr id="21521" name="Group 17"/>
          <p:cNvGrpSpPr>
            <a:grpSpLocks/>
          </p:cNvGrpSpPr>
          <p:nvPr/>
        </p:nvGrpSpPr>
        <p:grpSpPr bwMode="auto">
          <a:xfrm>
            <a:off x="2743200" y="2971800"/>
            <a:ext cx="3300413" cy="2298700"/>
            <a:chOff x="1728" y="1584"/>
            <a:chExt cx="2031" cy="1125"/>
          </a:xfrm>
        </p:grpSpPr>
        <p:pic>
          <p:nvPicPr>
            <p:cNvPr id="21518" name="Picture 14" descr="File:Chocolat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1728" y="1584"/>
              <a:ext cx="2016" cy="1002"/>
            </a:xfrm>
            <a:prstGeom prst="rect">
              <a:avLst/>
            </a:prstGeom>
            <a:noFill/>
          </p:spPr>
        </p:pic>
        <p:sp>
          <p:nvSpPr>
            <p:cNvPr id="21520" name="Rectangle 16"/>
            <p:cNvSpPr>
              <a:spLocks noChangeArrowheads="1"/>
            </p:cNvSpPr>
            <p:nvPr/>
          </p:nvSpPr>
          <p:spPr bwMode="auto">
            <a:xfrm>
              <a:off x="3264" y="2544"/>
              <a:ext cx="495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12</a:t>
              </a:r>
            </a:p>
          </p:txBody>
        </p:sp>
      </p:grp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228600" y="3581400"/>
            <a:ext cx="222567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600">
                <a:cs typeface="Times New Roman" pitchFamily="18" charset="0"/>
              </a:rPr>
              <a:t>Mléčná čokoláda (100 g)</a:t>
            </a:r>
          </a:p>
          <a:p>
            <a:r>
              <a:rPr lang="cs-CZ" sz="1600"/>
              <a:t>obsahuje </a:t>
            </a:r>
            <a:r>
              <a:rPr lang="cs-CZ" sz="1600">
                <a:cs typeface="Times New Roman" pitchFamily="18" charset="0"/>
              </a:rPr>
              <a:t>3 mg</a:t>
            </a:r>
            <a:r>
              <a:rPr lang="cs-CZ" sz="1600"/>
              <a:t> kofeinu</a:t>
            </a:r>
          </a:p>
        </p:txBody>
      </p:sp>
      <p:sp>
        <p:nvSpPr>
          <p:cNvPr id="21523" name="Text Box 19"/>
          <p:cNvSpPr txBox="1">
            <a:spLocks noChangeArrowheads="1"/>
          </p:cNvSpPr>
          <p:nvPr/>
        </p:nvSpPr>
        <p:spPr bwMode="auto">
          <a:xfrm>
            <a:off x="6324600" y="3733800"/>
            <a:ext cx="21463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600">
                <a:cs typeface="Times New Roman" pitchFamily="18" charset="0"/>
              </a:rPr>
              <a:t>Hořká čokoláda (100 g)</a:t>
            </a:r>
          </a:p>
          <a:p>
            <a:r>
              <a:rPr lang="cs-CZ" sz="1600"/>
              <a:t>obsahuje </a:t>
            </a:r>
            <a:r>
              <a:rPr lang="cs-CZ" sz="1600">
                <a:cs typeface="Times New Roman" pitchFamily="18" charset="0"/>
              </a:rPr>
              <a:t>10 mg</a:t>
            </a:r>
            <a:r>
              <a:rPr lang="cs-CZ" sz="1600"/>
              <a:t> kofeinu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215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5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autoUpdateAnimBg="0"/>
      <p:bldP spid="21512" grpId="0" autoUpdateAnimBg="0"/>
      <p:bldP spid="21522" grpId="0" autoUpdateAnimBg="0"/>
      <p:bldP spid="21523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Čokoláda</a:t>
            </a: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282575" y="4267200"/>
            <a:ext cx="88614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K</a:t>
            </a:r>
            <a:r>
              <a:rPr lang="cs-CZ">
                <a:cs typeface="Times New Roman" pitchFamily="18" charset="0"/>
              </a:rPr>
              <a:t>onzumac</a:t>
            </a:r>
            <a:r>
              <a:rPr lang="cs-CZ"/>
              <a:t>e</a:t>
            </a:r>
            <a:r>
              <a:rPr lang="cs-CZ">
                <a:cs typeface="Times New Roman" pitchFamily="18" charset="0"/>
              </a:rPr>
              <a:t> asi dvaceti až třiceti gramů čokolády třikrát týdně nijak negativně nepřispěje k obezitě, neohrozí velkou mírou nasycených mastných kyselin, ale dodá velké množství antioxidantů buňkám</a:t>
            </a:r>
            <a:r>
              <a:rPr lang="cs-CZ"/>
              <a:t>.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304800" y="1981200"/>
            <a:ext cx="839787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K</a:t>
            </a:r>
            <a:r>
              <a:rPr lang="cs-CZ">
                <a:cs typeface="Times New Roman" pitchFamily="18" charset="0"/>
              </a:rPr>
              <a:t>onzumace kvalitní čokolády snižuje pocity stresu, nervové zátěže a naopak vyvolává pocity štěstí a pohod</a:t>
            </a:r>
            <a:r>
              <a:rPr lang="cs-CZ"/>
              <a:t>y, což  je dáno obsahem </a:t>
            </a:r>
            <a:r>
              <a:rPr lang="cs-CZ">
                <a:cs typeface="Times New Roman" pitchFamily="18" charset="0"/>
              </a:rPr>
              <a:t>fenylethylaminu, což je látka podobná amfetaminu. Podobně jako on zvyšuje krevní tlak a hladinu krevního cukru a vyvolává euforii.</a:t>
            </a:r>
            <a:r>
              <a:rPr lang="cs-CZ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Arial" pitchFamily="34" charset="0"/>
              </a:rPr>
              <a:t> 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autoUpdateAnimBg="0"/>
      <p:bldP spid="3072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Nežádoucí účinky kofeinu</a:t>
            </a:r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3505200" y="1828800"/>
            <a:ext cx="2359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Nervová soustava</a:t>
            </a: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3429000" y="2286000"/>
            <a:ext cx="5715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/>
              <a:t> </a:t>
            </a:r>
            <a:r>
              <a:rPr lang="cs-CZ" sz="2000">
                <a:cs typeface="Times New Roman" pitchFamily="18" charset="0"/>
              </a:rPr>
              <a:t>Kofein</a:t>
            </a:r>
            <a:r>
              <a:rPr lang="cs-CZ" sz="2000"/>
              <a:t> může mít</a:t>
            </a:r>
            <a:r>
              <a:rPr lang="cs-CZ" sz="2000">
                <a:cs typeface="Times New Roman" pitchFamily="18" charset="0"/>
              </a:rPr>
              <a:t> vedle stimulace nervové soustavy </a:t>
            </a:r>
            <a:r>
              <a:rPr lang="cs-CZ" sz="2000"/>
              <a:t>    </a:t>
            </a:r>
            <a:r>
              <a:rPr lang="cs-CZ" sz="2000">
                <a:cs typeface="Times New Roman" pitchFamily="18" charset="0"/>
              </a:rPr>
              <a:t>i účinky opačné a stimulace nervové soustavy je zřejmě vždy doprovázena i přehlušena rušivým účinkem kofeinu.</a:t>
            </a:r>
            <a:endParaRPr lang="cs-CZ" sz="2000"/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3505200" y="3810000"/>
            <a:ext cx="2239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Srdeční soustava</a:t>
            </a: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3429000" y="4191000"/>
            <a:ext cx="5715000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/>
              <a:t> </a:t>
            </a:r>
            <a:r>
              <a:rPr lang="cs-CZ" sz="2000">
                <a:cs typeface="Times New Roman" pitchFamily="18" charset="0"/>
              </a:rPr>
              <a:t>Kofein zvyšuje riziko výskytu onemocnění srdce </a:t>
            </a:r>
            <a:r>
              <a:rPr lang="cs-CZ" sz="2000"/>
              <a:t>               </a:t>
            </a:r>
            <a:r>
              <a:rPr lang="cs-CZ" sz="2000">
                <a:cs typeface="Times New Roman" pitchFamily="18" charset="0"/>
              </a:rPr>
              <a:t>u osob, jejichž průměrná denní spotřeba přesahuje pět šálků kávy. Kvůli zvýšené srdeční aktivitě může kofein v krajním případě přivodit </a:t>
            </a:r>
            <a:r>
              <a:rPr lang="cs-CZ" sz="2000"/>
              <a:t>infarkt</a:t>
            </a:r>
            <a:r>
              <a:rPr lang="cs-CZ" sz="2000">
                <a:cs typeface="Times New Roman" pitchFamily="18" charset="0"/>
              </a:rPr>
              <a:t> nebo problémy s ledvinami, protože se jedná o </a:t>
            </a:r>
            <a:r>
              <a:rPr lang="cs-CZ" sz="2000"/>
              <a:t>diuretikum</a:t>
            </a:r>
            <a:r>
              <a:rPr lang="cs-CZ" sz="2000">
                <a:cs typeface="Times New Roman" pitchFamily="18" charset="0"/>
              </a:rPr>
              <a:t>.</a:t>
            </a:r>
          </a:p>
          <a:p>
            <a:r>
              <a:rPr lang="cs-CZ" sz="2000">
                <a:cs typeface="Times New Roman" pitchFamily="18" charset="0"/>
              </a:rPr>
              <a:t>Některé studie uvádí, že kofein přechodně zvyšuje krevní tlak</a:t>
            </a:r>
            <a:r>
              <a:rPr lang="cs-CZ" sz="2000"/>
              <a:t>.</a:t>
            </a:r>
          </a:p>
        </p:txBody>
      </p:sp>
      <p:grpSp>
        <p:nvGrpSpPr>
          <p:cNvPr id="22539" name="Group 11"/>
          <p:cNvGrpSpPr>
            <a:grpSpLocks/>
          </p:cNvGrpSpPr>
          <p:nvPr/>
        </p:nvGrpSpPr>
        <p:grpSpPr bwMode="auto">
          <a:xfrm>
            <a:off x="228600" y="1828800"/>
            <a:ext cx="3124200" cy="3994150"/>
            <a:chOff x="144" y="1152"/>
            <a:chExt cx="1968" cy="2516"/>
          </a:xfrm>
        </p:grpSpPr>
        <p:pic>
          <p:nvPicPr>
            <p:cNvPr id="22537" name="Picture 9" descr="http://upload.wikimedia.org/wikipedia/commons/thumb/7/72/Main_side_effects_of_Caffeine.png/280px-Main_side_effects_of_Caffeine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r:link="rId4" cstate="print"/>
            <a:srcRect/>
            <a:stretch>
              <a:fillRect/>
            </a:stretch>
          </p:blipFill>
          <p:spPr bwMode="auto">
            <a:xfrm>
              <a:off x="144" y="1152"/>
              <a:ext cx="1968" cy="2304"/>
            </a:xfrm>
            <a:prstGeom prst="rect">
              <a:avLst/>
            </a:prstGeom>
            <a:noFill/>
          </p:spPr>
        </p:pic>
        <p:sp>
          <p:nvSpPr>
            <p:cNvPr id="22538" name="Text Box 10"/>
            <p:cNvSpPr txBox="1">
              <a:spLocks noChangeArrowheads="1"/>
            </p:cNvSpPr>
            <p:nvPr/>
          </p:nvSpPr>
          <p:spPr bwMode="auto">
            <a:xfrm>
              <a:off x="1584" y="3456"/>
              <a:ext cx="50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cs-CZ" sz="1600"/>
                <a:t>Obr. 13</a:t>
              </a:r>
            </a:p>
          </p:txBody>
        </p:sp>
      </p:grp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75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75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autoUpdateAnimBg="0"/>
      <p:bldP spid="22532" grpId="0" autoUpdateAnimBg="0"/>
      <p:bldP spid="22535" grpId="0" autoUpdateAnimBg="0"/>
      <p:bldP spid="22536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Nežádoucí účinky kofeinu</a:t>
            </a: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533400" y="1524000"/>
            <a:ext cx="844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Kosti</a:t>
            </a:r>
          </a:p>
        </p:txBody>
      </p: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381000" y="1905000"/>
            <a:ext cx="85344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/>
              <a:t> </a:t>
            </a:r>
            <a:r>
              <a:rPr lang="cs-CZ" sz="2000">
                <a:cs typeface="Times New Roman" pitchFamily="18" charset="0"/>
              </a:rPr>
              <a:t>Kofein se také může z části podílet na zvýšení rizika vzniku </a:t>
            </a:r>
            <a:r>
              <a:rPr lang="cs-CZ" sz="2000"/>
              <a:t>osteoporózy</a:t>
            </a:r>
            <a:r>
              <a:rPr lang="cs-CZ" sz="2000">
                <a:cs typeface="Times New Roman" pitchFamily="18" charset="0"/>
              </a:rPr>
              <a:t>. Kofein ovlivňuje metabolismus </a:t>
            </a:r>
            <a:r>
              <a:rPr lang="cs-CZ" sz="2000"/>
              <a:t>vápníku</a:t>
            </a:r>
            <a:r>
              <a:rPr lang="cs-CZ" sz="2000">
                <a:cs typeface="Times New Roman" pitchFamily="18" charset="0"/>
              </a:rPr>
              <a:t> v těle – zvyšuje jeho vylučování, proto by každý, kdo pije alespoň dva šálky kávy denně, měl také vypít sklenici mléka nebo sníst jogurt pro doplnění vápníku.</a:t>
            </a:r>
            <a:r>
              <a:rPr lang="cs-CZ">
                <a:cs typeface="Times New Roman" pitchFamily="18" charset="0"/>
              </a:rPr>
              <a:t> </a:t>
            </a:r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609600" y="4419600"/>
            <a:ext cx="809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Ženy</a:t>
            </a:r>
          </a:p>
        </p:txBody>
      </p:sp>
      <p:sp>
        <p:nvSpPr>
          <p:cNvPr id="12302" name="Text Box 14"/>
          <p:cNvSpPr txBox="1">
            <a:spLocks noChangeArrowheads="1"/>
          </p:cNvSpPr>
          <p:nvPr/>
        </p:nvSpPr>
        <p:spPr bwMode="auto">
          <a:xfrm>
            <a:off x="304800" y="4724400"/>
            <a:ext cx="86106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/>
              <a:t> </a:t>
            </a:r>
            <a:r>
              <a:rPr lang="cs-CZ" sz="2000">
                <a:cs typeface="Times New Roman" pitchFamily="18" charset="0"/>
              </a:rPr>
              <a:t>U žen byla zjištěna souvislost kofeinu s vyšším rizikem vzniku </a:t>
            </a:r>
            <a:r>
              <a:rPr lang="cs-CZ" sz="2000"/>
              <a:t>cystickou mastitidou (zánětu v prsu)</a:t>
            </a:r>
            <a:r>
              <a:rPr lang="cs-CZ" sz="2000">
                <a:cs typeface="Times New Roman" pitchFamily="18" charset="0"/>
              </a:rPr>
              <a:t> či</a:t>
            </a:r>
            <a:r>
              <a:rPr lang="cs-CZ" sz="2000"/>
              <a:t> mastodynií (bolest a napětí v prsou)</a:t>
            </a:r>
            <a:r>
              <a:rPr lang="cs-CZ" sz="2000">
                <a:cs typeface="Times New Roman" pitchFamily="18" charset="0"/>
              </a:rPr>
              <a:t>. Některé studie se snaží prokázat i souvislost s </a:t>
            </a:r>
            <a:r>
              <a:rPr lang="cs-CZ" sz="2000"/>
              <a:t>rakovinou prsu</a:t>
            </a:r>
            <a:r>
              <a:rPr lang="cs-CZ" sz="2000">
                <a:cs typeface="Times New Roman" pitchFamily="18" charset="0"/>
              </a:rPr>
              <a:t>.</a:t>
            </a:r>
          </a:p>
          <a:p>
            <a:r>
              <a:rPr lang="cs-CZ" sz="2000">
                <a:cs typeface="Times New Roman" pitchFamily="18" charset="0"/>
              </a:rPr>
              <a:t>Kofein v </a:t>
            </a:r>
            <a:r>
              <a:rPr lang="cs-CZ" sz="2000"/>
              <a:t>těhotenství</a:t>
            </a:r>
            <a:r>
              <a:rPr lang="cs-CZ" sz="2000">
                <a:cs typeface="Times New Roman" pitchFamily="18" charset="0"/>
              </a:rPr>
              <a:t> prochází i </a:t>
            </a:r>
            <a:r>
              <a:rPr lang="cs-CZ" sz="2000"/>
              <a:t>placentou</a:t>
            </a:r>
            <a:r>
              <a:rPr lang="cs-CZ" sz="2000">
                <a:cs typeface="Times New Roman" pitchFamily="18" charset="0"/>
              </a:rPr>
              <a:t>. Při nadměrném příjmu kofeinu </a:t>
            </a:r>
            <a:r>
              <a:rPr lang="cs-CZ" sz="2000"/>
              <a:t>                         </a:t>
            </a:r>
            <a:r>
              <a:rPr lang="cs-CZ" sz="2000">
                <a:cs typeface="Times New Roman" pitchFamily="18" charset="0"/>
              </a:rPr>
              <a:t>v těhotenství může dojít ke snížení růstu </a:t>
            </a:r>
            <a:r>
              <a:rPr lang="cs-CZ" sz="2000"/>
              <a:t>plodu</a:t>
            </a:r>
            <a:r>
              <a:rPr lang="cs-CZ" sz="2000">
                <a:cs typeface="Times New Roman" pitchFamily="18" charset="0"/>
              </a:rPr>
              <a:t>. Při </a:t>
            </a:r>
            <a:r>
              <a:rPr lang="cs-CZ" sz="2000"/>
              <a:t>kojení</a:t>
            </a:r>
            <a:r>
              <a:rPr lang="cs-CZ" sz="2000">
                <a:cs typeface="Times New Roman" pitchFamily="18" charset="0"/>
              </a:rPr>
              <a:t> je kofein obsažen </a:t>
            </a:r>
            <a:r>
              <a:rPr lang="cs-CZ" sz="2000"/>
              <a:t>                      </a:t>
            </a:r>
            <a:r>
              <a:rPr lang="cs-CZ" sz="2000">
                <a:cs typeface="Times New Roman" pitchFamily="18" charset="0"/>
              </a:rPr>
              <a:t>v </a:t>
            </a:r>
            <a:r>
              <a:rPr lang="cs-CZ" sz="2000"/>
              <a:t>mateřském mléku</a:t>
            </a:r>
            <a:r>
              <a:rPr lang="cs-CZ" sz="2000">
                <a:cs typeface="Times New Roman" pitchFamily="18" charset="0"/>
              </a:rPr>
              <a:t>. Dítě pak může být podrážděné a může trpět nespavostí. </a:t>
            </a:r>
          </a:p>
        </p:txBody>
      </p:sp>
      <p:sp>
        <p:nvSpPr>
          <p:cNvPr id="12303" name="Text Box 15"/>
          <p:cNvSpPr txBox="1">
            <a:spLocks noChangeArrowheads="1"/>
          </p:cNvSpPr>
          <p:nvPr/>
        </p:nvSpPr>
        <p:spPr bwMode="auto">
          <a:xfrm>
            <a:off x="533400" y="3352800"/>
            <a:ext cx="21875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Trávicí soustava</a:t>
            </a:r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381000" y="3733800"/>
            <a:ext cx="8458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/>
              <a:t> </a:t>
            </a:r>
            <a:r>
              <a:rPr lang="cs-CZ" sz="2000">
                <a:cs typeface="Times New Roman" pitchFamily="18" charset="0"/>
              </a:rPr>
              <a:t>Negativní projevy jsou zrychlení srdeční činnosti či bolest žaludku (z důvodu překyselení)</a:t>
            </a:r>
            <a:r>
              <a:rPr lang="cs-CZ" sz="2000"/>
              <a:t>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 autoUpdateAnimBg="0"/>
      <p:bldP spid="12300" grpId="0" autoUpdateAnimBg="0"/>
      <p:bldP spid="12301" grpId="0" autoUpdateAnimBg="0"/>
      <p:bldP spid="12302" grpId="0" autoUpdateAnimBg="0"/>
      <p:bldP spid="12303" grpId="0" autoUpdateAnimBg="0"/>
      <p:bldP spid="12304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Závislost na kofeinu</a:t>
            </a:r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381000" y="1828800"/>
            <a:ext cx="8162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 Kofeinismus</a:t>
            </a:r>
            <a:r>
              <a:rPr lang="cs-CZ" b="1">
                <a:cs typeface="Times New Roman" pitchFamily="18" charset="0"/>
              </a:rPr>
              <a:t> </a:t>
            </a:r>
            <a:r>
              <a:rPr lang="cs-CZ">
                <a:cs typeface="Times New Roman" pitchFamily="18" charset="0"/>
              </a:rPr>
              <a:t>patří k jedné z nejrozšířenější závislosti na světě. </a:t>
            </a:r>
            <a:endParaRPr lang="cs-CZ"/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381000" y="2514600"/>
            <a:ext cx="84693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I když není kofeinismus tolik škodným návykem jako jiné návyky, rozhodně by se neměl podceňovat. </a:t>
            </a:r>
            <a:endParaRPr lang="cs-CZ"/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381000" y="3505200"/>
            <a:ext cx="7065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Kofein se může stát náhradou za alkohol nebo drogy. </a:t>
            </a:r>
            <a:endParaRPr lang="cs-CZ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381000" y="4114800"/>
            <a:ext cx="85344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Při pravidelné aplikaci kofeinu se stane tělo na kofein rezistentní</a:t>
            </a:r>
            <a:r>
              <a:rPr lang="cs-CZ"/>
              <a:t>     a</a:t>
            </a:r>
            <a:r>
              <a:rPr lang="cs-CZ">
                <a:cs typeface="Times New Roman" pitchFamily="18" charset="0"/>
              </a:rPr>
              <a:t> může na něm vzniknout závislost.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autoUpdateAnimBg="0"/>
      <p:bldP spid="31748" grpId="0" autoUpdateAnimBg="0"/>
      <p:bldP spid="31749" grpId="0" autoUpdateAnimBg="0"/>
      <p:bldP spid="31750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Závislost na kofeinu</a:t>
            </a: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517525" y="2022475"/>
            <a:ext cx="83978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Pokud přestane milovník kofeinových nápojů kofein užívat, mohou se objevit nepříjemné </a:t>
            </a:r>
            <a:r>
              <a:rPr lang="cs-CZ"/>
              <a:t>abstinenční příznaky</a:t>
            </a:r>
            <a:r>
              <a:rPr lang="cs-CZ">
                <a:cs typeface="Times New Roman" pitchFamily="18" charset="0"/>
              </a:rPr>
              <a:t>:</a:t>
            </a:r>
            <a:endParaRPr lang="cs-CZ"/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457200" y="2819400"/>
            <a:ext cx="2066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bolesti hlavy</a:t>
            </a:r>
            <a:endParaRPr lang="cs-CZ"/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457200" y="3200400"/>
            <a:ext cx="15017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ospalost</a:t>
            </a:r>
            <a:endParaRPr lang="cs-CZ"/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457200" y="3581400"/>
            <a:ext cx="1974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vyčerpanost</a:t>
            </a:r>
            <a:endParaRPr lang="cs-CZ"/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457200" y="3962400"/>
            <a:ext cx="1635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nervozita</a:t>
            </a:r>
            <a:endParaRPr lang="cs-CZ"/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381000" y="4419600"/>
            <a:ext cx="8474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Příznakům se dá předejít postupným snižováním dávek během několika dní. Doporučená rychlost je ubrat půl šálku denně. </a:t>
            </a:r>
            <a:endParaRPr lang="cs-CZ"/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441325" y="5299075"/>
            <a:ext cx="85502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Bolesti hlavy mohou být způsobeny poklesem krevního tlaku </a:t>
            </a:r>
            <a:r>
              <a:rPr lang="cs-CZ"/>
              <a:t>                </a:t>
            </a:r>
            <a:r>
              <a:rPr lang="cs-CZ">
                <a:cs typeface="Times New Roman" pitchFamily="18" charset="0"/>
              </a:rPr>
              <a:t>a mohou trvat až šest dní.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autoUpdateAnimBg="0"/>
      <p:bldP spid="13316" grpId="0" autoUpdateAnimBg="0"/>
      <p:bldP spid="13317" grpId="0" autoUpdateAnimBg="0"/>
      <p:bldP spid="13318" grpId="0" autoUpdateAnimBg="0"/>
      <p:bldP spid="13319" grpId="0" autoUpdateAnimBg="0"/>
      <p:bldP spid="13320" grpId="0" autoUpdateAnimBg="0"/>
      <p:bldP spid="13321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Nadměrná konzumace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228600" y="1524000"/>
            <a:ext cx="64055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cs typeface="Times New Roman" pitchFamily="18" charset="0"/>
              </a:rPr>
              <a:t>Velké množství kofeinu může mít útlumový efekt. </a:t>
            </a:r>
            <a:endParaRPr lang="cs-CZ"/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228600" y="1981200"/>
            <a:ext cx="4470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cs typeface="Times New Roman" pitchFamily="18" charset="0"/>
              </a:rPr>
              <a:t>Ve velkých dávkách vede k pocitu</a:t>
            </a:r>
            <a:r>
              <a:rPr lang="cs-CZ"/>
              <a:t>: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457200" y="2438400"/>
            <a:ext cx="1779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podráždění</a:t>
            </a:r>
            <a:endParaRPr lang="cs-CZ"/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3048000" y="2438400"/>
            <a:ext cx="1339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neklidu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990600" y="3124200"/>
            <a:ext cx="17129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nespavosti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791200" y="2438400"/>
            <a:ext cx="1138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stresu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3505200" y="3200400"/>
            <a:ext cx="15605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rozrušení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228600" y="3962400"/>
            <a:ext cx="4705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nesouvislému toku myšlenek a řeči</a:t>
            </a:r>
            <a:endParaRPr lang="cs-CZ"/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6248400" y="3124200"/>
            <a:ext cx="2073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ztrátě energie</a:t>
            </a:r>
            <a:endParaRPr lang="cs-CZ"/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5486400" y="3886200"/>
            <a:ext cx="27257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>
                <a:cs typeface="Times New Roman" pitchFamily="18" charset="0"/>
              </a:rPr>
              <a:t>popřípadě i křečím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152400" y="4724400"/>
            <a:ext cx="8991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Odborníci se shodli na tom, že 10 gramů kofeinu je dávka, která může </a:t>
            </a: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způsobit křeče a selhání dýchání. </a:t>
            </a:r>
            <a:endParaRPr lang="cs-CZ"/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4114800" y="5486400"/>
            <a:ext cx="46164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10 gramů je zhruba 100 šálků kávy. 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4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14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4" grpId="0" autoUpdateAnimBg="0"/>
      <p:bldP spid="14345" grpId="0" autoUpdateAnimBg="0"/>
      <p:bldP spid="14346" grpId="0" autoUpdateAnimBg="0"/>
      <p:bldP spid="14347" grpId="0" autoUpdateAnimBg="0"/>
      <p:bldP spid="14348" grpId="0" autoUpdateAnimBg="0"/>
      <p:bldP spid="14349" grpId="0" autoUpdateAnimBg="0"/>
      <p:bldP spid="14350" grpId="0" autoUpdateAnimBg="0"/>
      <p:bldP spid="14351" grpId="0" autoUpdateAnimBg="0"/>
      <p:bldP spid="14352" grpId="0" autoUpdateAnimBg="0"/>
      <p:bldP spid="14353" grpId="0" autoUpdateAnimBg="0"/>
      <p:bldP spid="14357" grpId="0" autoUpdateAnimBg="0"/>
      <p:bldP spid="14358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Nadměrná konzumace</a:t>
            </a: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304800" y="1905000"/>
            <a:ext cx="85502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Při zvýšené dávce kofeinu – např.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šest</a:t>
            </a:r>
            <a:r>
              <a:rPr lang="sl-SI">
                <a:solidFill>
                  <a:srgbClr val="000000"/>
                </a:solidFill>
              </a:rPr>
              <a:t> až osm šálků kávy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(600 mg)</a:t>
            </a:r>
            <a:r>
              <a:rPr lang="sl-SI">
                <a:solidFill>
                  <a:srgbClr val="000000"/>
                </a:solidFill>
              </a:rPr>
              <a:t> -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mohou přetrvávat zákeřné účinky</a:t>
            </a:r>
            <a:r>
              <a:rPr lang="sl-SI">
                <a:solidFill>
                  <a:srgbClr val="000000"/>
                </a:solidFill>
              </a:rPr>
              <a:t>. </a:t>
            </a:r>
          </a:p>
        </p:txBody>
      </p:sp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304800" y="3048000"/>
            <a:ext cx="8382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</a:rPr>
              <a:t> Zákeřné - protože je považujeme za normální symptomy stresu,          na které je další šálek kávy ta správná léčba. </a:t>
            </a:r>
            <a:endParaRPr lang="cs-CZ"/>
          </a:p>
        </p:txBody>
      </p:sp>
      <p:sp>
        <p:nvSpPr>
          <p:cNvPr id="24585" name="Text Box 9"/>
          <p:cNvSpPr txBox="1">
            <a:spLocks noChangeArrowheads="1"/>
          </p:cNvSpPr>
          <p:nvPr/>
        </p:nvSpPr>
        <p:spPr bwMode="auto">
          <a:xfrm>
            <a:off x="304800" y="4419600"/>
            <a:ext cx="86106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Projevují </a:t>
            </a:r>
            <a:r>
              <a:rPr lang="sl-SI">
                <a:solidFill>
                  <a:srgbClr val="000000"/>
                </a:solidFill>
              </a:rPr>
              <a:t>s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e nedostatkem spánku, depresí, úzkostmi, popudlivost</a:t>
            </a:r>
            <a:r>
              <a:rPr lang="sl-SI">
                <a:solidFill>
                  <a:srgbClr val="000000"/>
                </a:solidFill>
              </a:rPr>
              <a:t>í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, </a:t>
            </a:r>
            <a:r>
              <a:rPr lang="sl-SI">
                <a:solidFill>
                  <a:srgbClr val="000000"/>
                </a:solidFill>
              </a:rPr>
              <a:t>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špatnou funkcí vnitřních orgánů a rychlým nepravidelným tepem</a:t>
            </a:r>
            <a:endParaRPr lang="cs-CZ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3" grpId="0" autoUpdateAnimBg="0"/>
      <p:bldP spid="24584" grpId="0" autoUpdateAnimBg="0"/>
      <p:bldP spid="24585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Nadměrná konzumace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12725" y="1752600"/>
            <a:ext cx="89312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None/>
            </a:pP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Děti jsou obvykle náchylnější a nemají tak vyvinutou obranyschopnost organismu: jedna plechovka Coca Coly vypitá malým dítětem </a:t>
            </a:r>
            <a:r>
              <a:rPr lang="sl-SI">
                <a:solidFill>
                  <a:srgbClr val="000000"/>
                </a:solidFill>
              </a:rPr>
              <a:t>             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odpovídá zhruba</a:t>
            </a:r>
            <a:r>
              <a:rPr lang="sl-SI">
                <a:solidFill>
                  <a:srgbClr val="000000"/>
                </a:solidFill>
              </a:rPr>
              <a:t> – co se týče kofeinu čtyřem šálkům kávy pro dospělého </a:t>
            </a:r>
            <a:r>
              <a:rPr lang="sl-SI">
                <a:solidFill>
                  <a:srgbClr val="000000"/>
                </a:solidFill>
                <a:cs typeface="Times New Roman" pitchFamily="18" charset="0"/>
              </a:rPr>
              <a:t>člověka</a:t>
            </a:r>
            <a:r>
              <a:rPr lang="sl-SI">
                <a:solidFill>
                  <a:srgbClr val="000000"/>
                </a:solidFill>
              </a:rPr>
              <a:t>.</a:t>
            </a:r>
            <a:endParaRPr lang="cs-CZ"/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228600" y="3733800"/>
            <a:ext cx="86264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Smrtelná dávka kofeinu je při orálním užití 150 mg/kg, to je pro 100 kg těžkou osobu 15 g, přepočítáno na kávu je to 25 litrů. </a:t>
            </a:r>
            <a:endParaRPr lang="cs-CZ"/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228600" y="4572000"/>
            <a:ext cx="7327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Nejvyšší dávka, kterou člověk přežil, byla 24 g</a:t>
            </a:r>
            <a:r>
              <a:rPr lang="cs-CZ"/>
              <a:t> kofeinu.</a:t>
            </a:r>
            <a:endParaRPr lang="cs-CZ">
              <a:cs typeface="Times New Roman" pitchFamily="18" charset="0"/>
            </a:endParaRP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228600" y="5029200"/>
            <a:ext cx="72072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Nejnižší, kterou nepřežil, byla 3,2 g, ovšem nitrožilně. </a:t>
            </a:r>
            <a:endParaRPr lang="cs-CZ"/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228600" y="5562600"/>
            <a:ext cx="86264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cs typeface="Times New Roman" pitchFamily="18" charset="0"/>
              </a:rPr>
              <a:t>Za rozumné denní množství se považuje cca 300 mg kofeinu, což jsou asi tři šálky kávy.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utoUpdateAnimBg="0"/>
      <p:bldP spid="7176" grpId="0" autoUpdateAnimBg="0"/>
      <p:bldP spid="7177" grpId="0" autoUpdateAnimBg="0"/>
      <p:bldP spid="7178" grpId="0" autoUpdateAnimBg="0"/>
      <p:bldP spid="7179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Závěr</a:t>
            </a: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228600" y="1600200"/>
            <a:ext cx="89154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Příliv energie a pocit čilosti, které jsou důsledkem užití povzbuzujícího prostředku, s sebou nesou daň v podobě vedlejších účinků – závislost, nervozita, únava, nespavost a deprese.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212725" y="2784475"/>
            <a:ext cx="89312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Racionální strava, dostatek pohybu i odpočinku, ovládání stresu a pití dostatečného množství kvalitní vody zvyšují celkový pocit dostatku energie, zlepšují náladu, posilují myšlení a napomáhají imunitním funkcím a emocionálnímu zdraví.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304800" y="4343400"/>
            <a:ext cx="87026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Žádný umělý povzbuzující prostředek nemůže jak mysli, tak tělu poskytnout to, co přináší</a:t>
            </a: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905000" y="5410200"/>
            <a:ext cx="3821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z d r a v ý   ž i v o t n í   s t y l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75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75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autoUpdateAnimBg="0"/>
      <p:bldP spid="23556" grpId="0" autoUpdateAnimBg="0"/>
      <p:bldP spid="23557" grpId="0" autoUpdateAnimBg="0"/>
      <p:bldP spid="23558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 a úkoly</a:t>
            </a:r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685800" y="1676400"/>
            <a:ext cx="21288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1. Co je kofein?</a:t>
            </a: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85800" y="2133600"/>
            <a:ext cx="35766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2. Kde se kofein vyskytuje?</a:t>
            </a: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685800" y="4800600"/>
            <a:ext cx="794067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/>
              <a:t>8. Zamysli se, najdi si informace a </a:t>
            </a:r>
            <a:r>
              <a:rPr lang="cs-CZ" dirty="0" smtClean="0"/>
              <a:t>napiš, </a:t>
            </a:r>
            <a:r>
              <a:rPr lang="cs-CZ" dirty="0"/>
              <a:t>zda a jak kofein ovlivňuje sportovní výkony a zda je vhodným stimulantem pro dosahování vyšších sportovních výkonů</a:t>
            </a:r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669925" y="2632075"/>
            <a:ext cx="63261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3. Jaké jsou účinky kofeinu na lidský organismus?</a:t>
            </a: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685800" y="3048000"/>
            <a:ext cx="693170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4. Jaké znáš nápoje s </a:t>
            </a:r>
            <a:r>
              <a:rPr lang="cs-CZ" dirty="0" smtClean="0"/>
              <a:t>obsahem </a:t>
            </a:r>
            <a:r>
              <a:rPr lang="cs-CZ" dirty="0"/>
              <a:t>kofeinu a co o nich víš?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685800" y="3962400"/>
            <a:ext cx="5975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6. K čemu vede nadměrná konzumace kofeinu?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685800" y="4419600"/>
            <a:ext cx="514596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/>
              <a:t>7. Jak se projevuje závislost na </a:t>
            </a:r>
            <a:r>
              <a:rPr lang="cs-CZ" dirty="0" smtClean="0"/>
              <a:t>kofeinu?</a:t>
            </a:r>
            <a:endParaRPr lang="cs-CZ" dirty="0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685800" y="3505200"/>
            <a:ext cx="7635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5. Jaké jsou nežádoucí účinky kofeinu na lidský organismus?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autoUpdateAnimBg="0"/>
      <p:bldP spid="25604" grpId="0" autoUpdateAnimBg="0"/>
      <p:bldP spid="25605" grpId="0" autoUpdateAnimBg="0"/>
      <p:bldP spid="25606" grpId="0" autoUpdateAnimBg="0"/>
      <p:bldP spid="25607" grpId="0" autoUpdateAnimBg="0"/>
      <p:bldP spid="25608" grpId="0" autoUpdateAnimBg="0"/>
      <p:bldP spid="25609" grpId="0" autoUpdateAnimBg="0"/>
      <p:bldP spid="25610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Kofein a sportovní výkon</a:t>
            </a: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381000" y="1828800"/>
            <a:ext cx="8458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/>
              <a:t>Kofein  neprospívá krátkodobým a vysoce intenzivním aktivitám (např. sprint, intenzivní krátkodobý trénink).</a:t>
            </a: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365125" y="2860675"/>
            <a:ext cx="87788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Kofein zvyšuje výkonnost u vytrvalostních sportů (zlepšuje využití tuků jako energetického zdroje).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304800" y="4038600"/>
            <a:ext cx="8839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Mezinárodní olympijský výbor</a:t>
            </a:r>
            <a:r>
              <a:rPr lang="cs-CZ">
                <a:cs typeface="Times New Roman" pitchFamily="18" charset="0"/>
              </a:rPr>
              <a:t> </a:t>
            </a:r>
            <a:r>
              <a:rPr lang="cs-CZ"/>
              <a:t>původně </a:t>
            </a:r>
            <a:r>
              <a:rPr lang="cs-CZ">
                <a:cs typeface="Times New Roman" pitchFamily="18" charset="0"/>
              </a:rPr>
              <a:t>zařadil kofein na seznam zakázaných látek (v případě zjištění více jak 12 µg/ml moči). </a:t>
            </a:r>
            <a:endParaRPr lang="cs-CZ"/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441325" y="5029200"/>
            <a:ext cx="87026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/>
              <a:t> </a:t>
            </a:r>
            <a:r>
              <a:rPr lang="cs-CZ">
                <a:cs typeface="Times New Roman" pitchFamily="18" charset="0"/>
              </a:rPr>
              <a:t>Od roku 2005 však již kofein nepatří mezi zakázané látky </a:t>
            </a:r>
            <a:r>
              <a:rPr lang="cs-CZ"/>
              <a:t>                            </a:t>
            </a:r>
            <a:r>
              <a:rPr lang="cs-CZ">
                <a:cs typeface="Times New Roman" pitchFamily="18" charset="0"/>
              </a:rPr>
              <a:t>a to v jakémkoliv množství.</a:t>
            </a:r>
            <a:r>
              <a:rPr lang="cs-CZ"/>
              <a:t>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autoUpdateAnimBg="0"/>
      <p:bldP spid="15364" grpId="0" autoUpdateAnimBg="0"/>
      <p:bldP spid="15365" grpId="0" autoUpdateAnimBg="0"/>
      <p:bldP spid="15366" grpId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533400" y="1905000"/>
            <a:ext cx="5767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Obr. </a:t>
            </a:r>
            <a:r>
              <a:rPr lang="cs-CZ" sz="1200">
                <a:solidFill>
                  <a:srgbClr val="000000"/>
                </a:solidFill>
              </a:rPr>
              <a:t>1   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M</a:t>
            </a:r>
            <a:r>
              <a:rPr lang="de-DE" sz="1200">
                <a:solidFill>
                  <a:srgbClr val="000000"/>
                </a:solidFill>
                <a:cs typeface="Times New Roman" pitchFamily="18" charset="0"/>
              </a:rPr>
              <a:t>ARKSWEEP. 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[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cit. 2013-12-29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200">
              <a:cs typeface="Times New Roman" pitchFamily="18" charset="0"/>
            </a:endParaRPr>
          </a:p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&lt;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  <a:hlinkClick r:id="rId2"/>
              </a:rPr>
              <a:t>http://cs.wikipedia.org/wiki/Soubor:Roasted_coffee_beans.jpg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&gt;</a:t>
            </a:r>
            <a:r>
              <a:rPr lang="cs-CZ" sz="1200"/>
              <a:t> 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533400" y="2514600"/>
            <a:ext cx="792480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Obr.</a:t>
            </a:r>
            <a:r>
              <a:rPr lang="cs-CZ" sz="1200">
                <a:solidFill>
                  <a:srgbClr val="000000"/>
                </a:solidFill>
              </a:rPr>
              <a:t> 2   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F</a:t>
            </a:r>
            <a:r>
              <a:rPr lang="cs-CZ" sz="1200">
                <a:solidFill>
                  <a:srgbClr val="000000"/>
                </a:solidFill>
              </a:rPr>
              <a:t>RANZ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E</a:t>
            </a:r>
            <a:r>
              <a:rPr lang="cs-CZ" sz="1200">
                <a:solidFill>
                  <a:srgbClr val="000000"/>
                </a:solidFill>
              </a:rPr>
              <a:t>UGEN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K</a:t>
            </a:r>
            <a:r>
              <a:rPr lang="cs-CZ" sz="1200">
                <a:solidFill>
                  <a:srgbClr val="000000"/>
                </a:solidFill>
              </a:rPr>
              <a:t>ÖHLER.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 [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cit. 20</a:t>
            </a:r>
            <a:r>
              <a:rPr lang="cs-CZ" sz="1200">
                <a:solidFill>
                  <a:srgbClr val="000000"/>
                </a:solidFill>
              </a:rPr>
              <a:t>14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-04-16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200">
              <a:cs typeface="Times New Roman" pitchFamily="18" charset="0"/>
            </a:endParaRPr>
          </a:p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&lt;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  <a:hlinkClick r:id="rId3"/>
              </a:rPr>
              <a:t>http://commons.wikimedia.org/wiki/File:Theobroma_cacao_-_K%C3%B6hler%E2%80%93s_Medizinal-Pflanzen-137.jpg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&gt;</a:t>
            </a:r>
            <a:r>
              <a:rPr lang="cs-CZ" sz="1400"/>
              <a:t> </a:t>
            </a: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152400" y="3657600"/>
            <a:ext cx="18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533400" y="3124200"/>
            <a:ext cx="784860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Obr.</a:t>
            </a:r>
            <a:r>
              <a:rPr lang="cs-CZ" sz="1200">
                <a:solidFill>
                  <a:srgbClr val="000000"/>
                </a:solidFill>
              </a:rPr>
              <a:t> 3   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F</a:t>
            </a:r>
            <a:r>
              <a:rPr lang="cs-CZ" sz="1200">
                <a:solidFill>
                  <a:srgbClr val="000000"/>
                </a:solidFill>
              </a:rPr>
              <a:t>RANZ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E</a:t>
            </a:r>
            <a:r>
              <a:rPr lang="cs-CZ" sz="1200">
                <a:solidFill>
                  <a:srgbClr val="000000"/>
                </a:solidFill>
              </a:rPr>
              <a:t>UGEN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K</a:t>
            </a:r>
            <a:r>
              <a:rPr lang="cs-CZ" sz="1200">
                <a:solidFill>
                  <a:srgbClr val="000000"/>
                </a:solidFill>
              </a:rPr>
              <a:t>ÖHLER.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 [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cit. 20</a:t>
            </a:r>
            <a:r>
              <a:rPr lang="cs-CZ" sz="1200">
                <a:solidFill>
                  <a:srgbClr val="000000"/>
                </a:solidFill>
              </a:rPr>
              <a:t>14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-04-1</a:t>
            </a:r>
            <a:r>
              <a:rPr lang="cs-CZ" sz="1200">
                <a:solidFill>
                  <a:srgbClr val="000000"/>
                </a:solidFill>
              </a:rPr>
              <a:t>7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200">
              <a:cs typeface="Times New Roman" pitchFamily="18" charset="0"/>
            </a:endParaRPr>
          </a:p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&lt;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  <a:hlinkClick r:id="rId4"/>
              </a:rPr>
              <a:t>http://commons.wikimedia.org/wiki/File:Cola_acuminata_-_K%C3%B6hler%E2%80%93s_Medizinal-Pflanzen-190.jpg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&gt;</a:t>
            </a:r>
            <a:r>
              <a:rPr lang="cs-CZ" sz="1400"/>
              <a:t> </a:t>
            </a:r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533400" y="3733800"/>
            <a:ext cx="5775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</a:rPr>
              <a:t>Obr. 4   </a:t>
            </a:r>
            <a:r>
              <a:rPr lang="en-US" sz="1200">
                <a:solidFill>
                  <a:srgbClr val="000000"/>
                </a:solidFill>
              </a:rPr>
              <a:t>S</a:t>
            </a:r>
            <a:r>
              <a:rPr lang="cs-CZ" sz="1200">
                <a:solidFill>
                  <a:srgbClr val="000000"/>
                </a:solidFill>
              </a:rPr>
              <a:t>HIZHAO</a:t>
            </a:r>
            <a:r>
              <a:rPr lang="en-US" sz="1200">
                <a:solidFill>
                  <a:srgbClr val="000000"/>
                </a:solidFill>
              </a:rPr>
              <a:t>. [</a:t>
            </a:r>
            <a:r>
              <a:rPr lang="cs-CZ" sz="1200">
                <a:solidFill>
                  <a:srgbClr val="000000"/>
                </a:solidFill>
              </a:rPr>
              <a:t>cit. 2014-01-17</a:t>
            </a:r>
            <a:r>
              <a:rPr lang="en-US" sz="1200">
                <a:solidFill>
                  <a:srgbClr val="000000"/>
                </a:solidFill>
              </a:rPr>
              <a:t>]</a:t>
            </a:r>
            <a:r>
              <a:rPr lang="cs-CZ" sz="1200">
                <a:solidFill>
                  <a:srgbClr val="000000"/>
                </a:solidFill>
              </a:rPr>
              <a:t>. Dostupný pod licencí Creative Commons na WWW:</a:t>
            </a:r>
          </a:p>
          <a:p>
            <a:r>
              <a:rPr lang="cs-CZ" sz="1200">
                <a:solidFill>
                  <a:srgbClr val="000000"/>
                </a:solidFill>
              </a:rPr>
              <a:t>&lt;</a:t>
            </a:r>
            <a:r>
              <a:rPr lang="cs-CZ" sz="1200">
                <a:solidFill>
                  <a:srgbClr val="000000"/>
                </a:solidFill>
                <a:hlinkClick r:id="rId5"/>
              </a:rPr>
              <a:t>http://commons.wikimedia.org/wiki/File:Teeblaetter.jpg?uselang=cs</a:t>
            </a:r>
            <a:r>
              <a:rPr lang="cs-CZ" sz="1200">
                <a:solidFill>
                  <a:srgbClr val="000000"/>
                </a:solidFill>
              </a:rPr>
              <a:t>&gt;</a:t>
            </a:r>
          </a:p>
        </p:txBody>
      </p:sp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533400" y="5410200"/>
            <a:ext cx="807720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Obr.</a:t>
            </a:r>
            <a:r>
              <a:rPr lang="cs-CZ" sz="1200">
                <a:solidFill>
                  <a:srgbClr val="000000"/>
                </a:solidFill>
              </a:rPr>
              <a:t> 7   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F</a:t>
            </a:r>
            <a:r>
              <a:rPr lang="cs-CZ" sz="1200">
                <a:solidFill>
                  <a:srgbClr val="000000"/>
                </a:solidFill>
              </a:rPr>
              <a:t>RANZ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E</a:t>
            </a:r>
            <a:r>
              <a:rPr lang="cs-CZ" sz="1200">
                <a:solidFill>
                  <a:srgbClr val="000000"/>
                </a:solidFill>
              </a:rPr>
              <a:t>UGEN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K</a:t>
            </a:r>
            <a:r>
              <a:rPr lang="cs-CZ" sz="1200">
                <a:solidFill>
                  <a:srgbClr val="000000"/>
                </a:solidFill>
              </a:rPr>
              <a:t>ÖHLER.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 [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cit. 20</a:t>
            </a:r>
            <a:r>
              <a:rPr lang="cs-CZ" sz="1200">
                <a:solidFill>
                  <a:srgbClr val="000000"/>
                </a:solidFill>
              </a:rPr>
              <a:t>14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-0</a:t>
            </a:r>
            <a:r>
              <a:rPr lang="cs-CZ" sz="1200">
                <a:solidFill>
                  <a:srgbClr val="000000"/>
                </a:solidFill>
              </a:rPr>
              <a:t>1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-1</a:t>
            </a:r>
            <a:r>
              <a:rPr lang="cs-CZ" sz="1200">
                <a:solidFill>
                  <a:srgbClr val="000000"/>
                </a:solidFill>
              </a:rPr>
              <a:t>7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200">
              <a:cs typeface="Times New Roman" pitchFamily="18" charset="0"/>
            </a:endParaRPr>
          </a:p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&lt;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  <a:hlinkClick r:id="rId6"/>
              </a:rPr>
              <a:t>http://commons.wikimedia.org/wiki/File:Camellia_sinensis_-_K%C3%B6hler%E2%80%93s_Medizinal-Pflanzen-025.jpg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&gt;</a:t>
            </a:r>
            <a:r>
              <a:rPr lang="cs-CZ" sz="1400"/>
              <a:t> </a:t>
            </a:r>
          </a:p>
        </p:txBody>
      </p:sp>
      <p:sp>
        <p:nvSpPr>
          <p:cNvPr id="26634" name="Text Box 10"/>
          <p:cNvSpPr txBox="1">
            <a:spLocks noChangeArrowheads="1"/>
          </p:cNvSpPr>
          <p:nvPr/>
        </p:nvSpPr>
        <p:spPr bwMode="auto">
          <a:xfrm>
            <a:off x="533400" y="4343400"/>
            <a:ext cx="6169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</a:rPr>
              <a:t>Obr. 5   PHYZOME</a:t>
            </a:r>
            <a:r>
              <a:rPr lang="en-US" sz="1200">
                <a:solidFill>
                  <a:srgbClr val="000000"/>
                </a:solidFill>
              </a:rPr>
              <a:t>. [</a:t>
            </a:r>
            <a:r>
              <a:rPr lang="cs-CZ" sz="1200">
                <a:solidFill>
                  <a:srgbClr val="000000"/>
                </a:solidFill>
              </a:rPr>
              <a:t>cit. 2014-01-17</a:t>
            </a:r>
            <a:r>
              <a:rPr lang="en-US" sz="1200">
                <a:solidFill>
                  <a:srgbClr val="000000"/>
                </a:solidFill>
              </a:rPr>
              <a:t>]</a:t>
            </a:r>
            <a:r>
              <a:rPr lang="cs-CZ" sz="1200">
                <a:solidFill>
                  <a:srgbClr val="000000"/>
                </a:solidFill>
              </a:rPr>
              <a:t>. Dostupný pod licencí Creative Commons na WWW:</a:t>
            </a:r>
          </a:p>
          <a:p>
            <a:r>
              <a:rPr lang="cs-CZ" sz="1200">
                <a:solidFill>
                  <a:srgbClr val="000000"/>
                </a:solidFill>
              </a:rPr>
              <a:t>&lt;</a:t>
            </a:r>
            <a:r>
              <a:rPr lang="cs-CZ" sz="1200">
                <a:solidFill>
                  <a:srgbClr val="000000"/>
                </a:solidFill>
                <a:hlinkClick r:id="rId7"/>
              </a:rPr>
              <a:t>http://commons.wikimedia.org/wiki/File:Ilex_paraguariensis_-_Yerba_mate_-_desc-leaves.jpg</a:t>
            </a:r>
            <a:r>
              <a:rPr lang="cs-CZ" sz="1200">
                <a:solidFill>
                  <a:srgbClr val="000000"/>
                </a:solidFill>
              </a:rPr>
              <a:t>&gt;</a:t>
            </a:r>
          </a:p>
        </p:txBody>
      </p:sp>
      <p:sp>
        <p:nvSpPr>
          <p:cNvPr id="26635" name="Text Box 11"/>
          <p:cNvSpPr txBox="1">
            <a:spLocks noChangeArrowheads="1"/>
          </p:cNvSpPr>
          <p:nvPr/>
        </p:nvSpPr>
        <p:spPr bwMode="auto">
          <a:xfrm>
            <a:off x="533400" y="4876800"/>
            <a:ext cx="55260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</a:rPr>
              <a:t>Obr. 6  YOSRI</a:t>
            </a:r>
            <a:r>
              <a:rPr lang="en-US" sz="1200">
                <a:solidFill>
                  <a:srgbClr val="000000"/>
                </a:solidFill>
              </a:rPr>
              <a:t>. [</a:t>
            </a:r>
            <a:r>
              <a:rPr lang="cs-CZ" sz="1200">
                <a:solidFill>
                  <a:srgbClr val="000000"/>
                </a:solidFill>
              </a:rPr>
              <a:t>cit. 2014-01-17</a:t>
            </a:r>
            <a:r>
              <a:rPr lang="en-US" sz="1200">
                <a:solidFill>
                  <a:srgbClr val="000000"/>
                </a:solidFill>
              </a:rPr>
              <a:t>]</a:t>
            </a:r>
            <a:r>
              <a:rPr lang="cs-CZ" sz="1200">
                <a:solidFill>
                  <a:srgbClr val="000000"/>
                </a:solidFill>
              </a:rPr>
              <a:t>. Dostupný pod licencí Creative Commons na WWW:</a:t>
            </a:r>
          </a:p>
          <a:p>
            <a:r>
              <a:rPr lang="cs-CZ" sz="1200">
                <a:solidFill>
                  <a:srgbClr val="000000"/>
                </a:solidFill>
              </a:rPr>
              <a:t>&lt;</a:t>
            </a:r>
            <a:r>
              <a:rPr lang="cs-CZ" sz="1200">
                <a:solidFill>
                  <a:srgbClr val="000000"/>
                </a:solidFill>
                <a:hlinkClick r:id="rId8"/>
              </a:rPr>
              <a:t>http://cs.wikipedia.org/wiki/Soubor:YosriKopi.jpg</a:t>
            </a:r>
            <a:r>
              <a:rPr lang="cs-CZ" sz="1200">
                <a:solidFill>
                  <a:srgbClr val="000000"/>
                </a:solidFill>
              </a:rPr>
              <a:t>&gt;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533400" y="2362200"/>
            <a:ext cx="62198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</a:rPr>
              <a:t>Obr. 9  GRENDELKHAN</a:t>
            </a:r>
            <a:r>
              <a:rPr lang="en-US" sz="1200">
                <a:solidFill>
                  <a:srgbClr val="000000"/>
                </a:solidFill>
              </a:rPr>
              <a:t>. [</a:t>
            </a:r>
            <a:r>
              <a:rPr lang="cs-CZ" sz="1200">
                <a:solidFill>
                  <a:srgbClr val="000000"/>
                </a:solidFill>
              </a:rPr>
              <a:t>cit. 2014-01-20</a:t>
            </a:r>
            <a:r>
              <a:rPr lang="en-US" sz="1200">
                <a:solidFill>
                  <a:srgbClr val="000000"/>
                </a:solidFill>
              </a:rPr>
              <a:t>]</a:t>
            </a:r>
            <a:r>
              <a:rPr lang="cs-CZ" sz="1200">
                <a:solidFill>
                  <a:srgbClr val="000000"/>
                </a:solidFill>
              </a:rPr>
              <a:t>. Dostupný pod licencí Creative Commons na WWW:</a:t>
            </a:r>
          </a:p>
          <a:p>
            <a:r>
              <a:rPr lang="cs-CZ" sz="1200">
                <a:solidFill>
                  <a:srgbClr val="000000"/>
                </a:solidFill>
              </a:rPr>
              <a:t>&lt;</a:t>
            </a:r>
            <a:r>
              <a:rPr lang="cs-CZ" sz="1200">
                <a:solidFill>
                  <a:srgbClr val="000000"/>
                </a:solidFill>
                <a:hlinkClick r:id="rId2"/>
              </a:rPr>
              <a:t>http://cs.wikipedia.org/wiki/Soubor:Energy_drinks.jpg</a:t>
            </a:r>
            <a:r>
              <a:rPr lang="cs-CZ" sz="1200">
                <a:solidFill>
                  <a:srgbClr val="000000"/>
                </a:solidFill>
              </a:rPr>
              <a:t>&gt;</a:t>
            </a:r>
          </a:p>
        </p:txBody>
      </p:sp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533400" y="2895600"/>
            <a:ext cx="731520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Obr.</a:t>
            </a:r>
            <a:r>
              <a:rPr lang="cs-CZ" sz="1200">
                <a:solidFill>
                  <a:srgbClr val="000000"/>
                </a:solidFill>
              </a:rPr>
              <a:t> 10  THE COCA-COLA COMPANY.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 [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cit. 20</a:t>
            </a:r>
            <a:r>
              <a:rPr lang="cs-CZ" sz="1200">
                <a:solidFill>
                  <a:srgbClr val="000000"/>
                </a:solidFill>
              </a:rPr>
              <a:t>14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-0</a:t>
            </a:r>
            <a:r>
              <a:rPr lang="cs-CZ" sz="1200">
                <a:solidFill>
                  <a:srgbClr val="000000"/>
                </a:solidFill>
              </a:rPr>
              <a:t>1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</a:t>
            </a:r>
            <a:r>
              <a:rPr lang="cs-CZ" sz="1200">
                <a:solidFill>
                  <a:srgbClr val="000000"/>
                </a:solidFill>
              </a:rPr>
              <a:t>20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200">
              <a:cs typeface="Times New Roman" pitchFamily="18" charset="0"/>
            </a:endParaRPr>
          </a:p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&lt;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  <a:hlinkClick r:id="rId3"/>
              </a:rPr>
              <a:t>http://cs.wikipedia.org/wiki/Soubor:Coca-Cola_logo.svg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&gt;</a:t>
            </a:r>
            <a:r>
              <a:rPr lang="cs-CZ" sz="1400"/>
              <a:t> </a:t>
            </a: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533400" y="3505200"/>
            <a:ext cx="6546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</a:rPr>
              <a:t>Obr. 11   THEMIGHTYQUILL</a:t>
            </a:r>
            <a:r>
              <a:rPr lang="en-US" sz="1200">
                <a:solidFill>
                  <a:srgbClr val="000000"/>
                </a:solidFill>
              </a:rPr>
              <a:t>. [</a:t>
            </a:r>
            <a:r>
              <a:rPr lang="cs-CZ" sz="1200">
                <a:solidFill>
                  <a:srgbClr val="000000"/>
                </a:solidFill>
              </a:rPr>
              <a:t>cit. 2014-01-20</a:t>
            </a:r>
            <a:r>
              <a:rPr lang="en-US" sz="1200">
                <a:solidFill>
                  <a:srgbClr val="000000"/>
                </a:solidFill>
              </a:rPr>
              <a:t>]</a:t>
            </a:r>
            <a:r>
              <a:rPr lang="cs-CZ" sz="1200">
                <a:solidFill>
                  <a:srgbClr val="000000"/>
                </a:solidFill>
              </a:rPr>
              <a:t>. Dostupný pod licencí Creative Commons na WWW:</a:t>
            </a:r>
          </a:p>
          <a:p>
            <a:r>
              <a:rPr lang="cs-CZ" sz="1200">
                <a:solidFill>
                  <a:srgbClr val="000000"/>
                </a:solidFill>
              </a:rPr>
              <a:t>&lt;</a:t>
            </a:r>
            <a:r>
              <a:rPr lang="cs-CZ" sz="1200">
                <a:solidFill>
                  <a:srgbClr val="000000"/>
                </a:solidFill>
                <a:hlinkClick r:id="rId4"/>
              </a:rPr>
              <a:t>http://cs.wikipedia.org/wiki/Soubor:Kofola_bottle.jpg</a:t>
            </a:r>
            <a:r>
              <a:rPr lang="cs-CZ" sz="1200">
                <a:solidFill>
                  <a:srgbClr val="000000"/>
                </a:solidFill>
              </a:rPr>
              <a:t>&gt;</a:t>
            </a:r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533400" y="4800600"/>
            <a:ext cx="701040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Obr.</a:t>
            </a:r>
            <a:r>
              <a:rPr lang="cs-CZ" sz="1200">
                <a:solidFill>
                  <a:srgbClr val="000000"/>
                </a:solidFill>
              </a:rPr>
              <a:t> 13  HÄGGSTRÖM MIKAEL.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 [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cit. 20</a:t>
            </a:r>
            <a:r>
              <a:rPr lang="cs-CZ" sz="1200">
                <a:solidFill>
                  <a:srgbClr val="000000"/>
                </a:solidFill>
              </a:rPr>
              <a:t>14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-0</a:t>
            </a:r>
            <a:r>
              <a:rPr lang="cs-CZ" sz="1200">
                <a:solidFill>
                  <a:srgbClr val="000000"/>
                </a:solidFill>
              </a:rPr>
              <a:t>1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-</a:t>
            </a:r>
            <a:r>
              <a:rPr lang="cs-CZ" sz="1200">
                <a:solidFill>
                  <a:srgbClr val="000000"/>
                </a:solidFill>
              </a:rPr>
              <a:t>21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]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. Dostupný pod licencí </a:t>
            </a:r>
            <a:r>
              <a:rPr lang="en-US" sz="1200">
                <a:solidFill>
                  <a:srgbClr val="000000"/>
                </a:solidFill>
                <a:cs typeface="Times New Roman" pitchFamily="18" charset="0"/>
              </a:rPr>
              <a:t>Public domain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 na WWW:</a:t>
            </a:r>
            <a:endParaRPr lang="cs-CZ" sz="1200">
              <a:cs typeface="Times New Roman" pitchFamily="18" charset="0"/>
            </a:endParaRPr>
          </a:p>
          <a:p>
            <a:r>
              <a:rPr lang="cs-CZ" sz="1200">
                <a:solidFill>
                  <a:srgbClr val="000000"/>
                </a:solidFill>
                <a:cs typeface="Times New Roman" pitchFamily="18" charset="0"/>
              </a:rPr>
              <a:t>&lt;</a:t>
            </a:r>
            <a:r>
              <a:rPr lang="cs-CZ" sz="1200">
                <a:solidFill>
                  <a:srgbClr val="000000"/>
                </a:solidFill>
                <a:cs typeface="Times New Roman" pitchFamily="18" charset="0"/>
                <a:hlinkClick r:id="rId5"/>
              </a:rPr>
              <a:t>http://cs.wikipedia.org/wiki/Soubor:Main_side_effects_of_Caffeine.png</a:t>
            </a:r>
            <a:r>
              <a:rPr lang="cs-CZ" sz="1400">
                <a:solidFill>
                  <a:srgbClr val="000000"/>
                </a:solidFill>
                <a:cs typeface="Times New Roman" pitchFamily="18" charset="0"/>
              </a:rPr>
              <a:t>&gt;</a:t>
            </a:r>
            <a:r>
              <a:rPr lang="cs-CZ" sz="1400"/>
              <a:t> </a:t>
            </a:r>
          </a:p>
        </p:txBody>
      </p:sp>
      <p:sp>
        <p:nvSpPr>
          <p:cNvPr id="27655" name="Text Box 7"/>
          <p:cNvSpPr txBox="1">
            <a:spLocks noChangeArrowheads="1"/>
          </p:cNvSpPr>
          <p:nvPr/>
        </p:nvSpPr>
        <p:spPr bwMode="auto">
          <a:xfrm>
            <a:off x="533400" y="4114800"/>
            <a:ext cx="6524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</a:rPr>
              <a:t>Obr. 12   ANDRÉ KARWATH</a:t>
            </a:r>
            <a:r>
              <a:rPr lang="en-US" sz="1200">
                <a:solidFill>
                  <a:srgbClr val="000000"/>
                </a:solidFill>
              </a:rPr>
              <a:t>. [</a:t>
            </a:r>
            <a:r>
              <a:rPr lang="cs-CZ" sz="1200">
                <a:solidFill>
                  <a:srgbClr val="000000"/>
                </a:solidFill>
              </a:rPr>
              <a:t>cit. 2014-01-20</a:t>
            </a:r>
            <a:r>
              <a:rPr lang="en-US" sz="1200">
                <a:solidFill>
                  <a:srgbClr val="000000"/>
                </a:solidFill>
              </a:rPr>
              <a:t>]</a:t>
            </a:r>
            <a:r>
              <a:rPr lang="cs-CZ" sz="1200">
                <a:solidFill>
                  <a:srgbClr val="000000"/>
                </a:solidFill>
              </a:rPr>
              <a:t>. Dostupný pod licencí Creative Commons na WWW:</a:t>
            </a:r>
          </a:p>
          <a:p>
            <a:r>
              <a:rPr lang="cs-CZ" sz="1200">
                <a:solidFill>
                  <a:srgbClr val="000000"/>
                </a:solidFill>
              </a:rPr>
              <a:t>&lt;</a:t>
            </a:r>
            <a:r>
              <a:rPr lang="cs-CZ" sz="1200">
                <a:solidFill>
                  <a:srgbClr val="000000"/>
                </a:solidFill>
                <a:hlinkClick r:id="rId6"/>
              </a:rPr>
              <a:t>http://commons.wikimedia.org/wiki/File:Chocolate.jpg?uselang=cs</a:t>
            </a:r>
            <a:r>
              <a:rPr lang="cs-CZ" sz="1200">
                <a:solidFill>
                  <a:srgbClr val="000000"/>
                </a:solidFill>
              </a:rPr>
              <a:t>&gt;</a:t>
            </a:r>
          </a:p>
        </p:txBody>
      </p:sp>
      <p:sp>
        <p:nvSpPr>
          <p:cNvPr id="27656" name="Text Box 8"/>
          <p:cNvSpPr txBox="1">
            <a:spLocks noChangeArrowheads="1"/>
          </p:cNvSpPr>
          <p:nvPr/>
        </p:nvSpPr>
        <p:spPr bwMode="auto">
          <a:xfrm>
            <a:off x="609600" y="1828800"/>
            <a:ext cx="5775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200">
                <a:solidFill>
                  <a:srgbClr val="000000"/>
                </a:solidFill>
              </a:rPr>
              <a:t>Obr. 8   </a:t>
            </a:r>
            <a:r>
              <a:rPr lang="en-US" sz="1200">
                <a:solidFill>
                  <a:srgbClr val="000000"/>
                </a:solidFill>
              </a:rPr>
              <a:t>S</a:t>
            </a:r>
            <a:r>
              <a:rPr lang="cs-CZ" sz="1200">
                <a:solidFill>
                  <a:srgbClr val="000000"/>
                </a:solidFill>
              </a:rPr>
              <a:t>HIZHAO</a:t>
            </a:r>
            <a:r>
              <a:rPr lang="en-US" sz="1200">
                <a:solidFill>
                  <a:srgbClr val="000000"/>
                </a:solidFill>
              </a:rPr>
              <a:t>. [</a:t>
            </a:r>
            <a:r>
              <a:rPr lang="cs-CZ" sz="1200">
                <a:solidFill>
                  <a:srgbClr val="000000"/>
                </a:solidFill>
              </a:rPr>
              <a:t>cit. 2014-01-17</a:t>
            </a:r>
            <a:r>
              <a:rPr lang="en-US" sz="1200">
                <a:solidFill>
                  <a:srgbClr val="000000"/>
                </a:solidFill>
              </a:rPr>
              <a:t>]</a:t>
            </a:r>
            <a:r>
              <a:rPr lang="cs-CZ" sz="1200">
                <a:solidFill>
                  <a:srgbClr val="000000"/>
                </a:solidFill>
              </a:rPr>
              <a:t>. Dostupný pod licencí Creative Commons na WWW:</a:t>
            </a:r>
          </a:p>
          <a:p>
            <a:r>
              <a:rPr lang="cs-CZ" sz="1200">
                <a:solidFill>
                  <a:srgbClr val="000000"/>
                </a:solidFill>
              </a:rPr>
              <a:t>&lt;</a:t>
            </a:r>
            <a:r>
              <a:rPr lang="cs-CZ" sz="1200">
                <a:solidFill>
                  <a:srgbClr val="000000"/>
                </a:solidFill>
                <a:hlinkClick r:id="rId7"/>
              </a:rPr>
              <a:t>http://commons.wikimedia.org/wiki/File:Malaysia-tea_plantation.jpg</a:t>
            </a:r>
            <a:r>
              <a:rPr lang="cs-CZ" sz="1200">
                <a:solidFill>
                  <a:srgbClr val="000000"/>
                </a:solidFill>
              </a:rPr>
              <a:t>&gt;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66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B8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1059</TotalTime>
  <Words>2383</Words>
  <Application>Microsoft Office PowerPoint</Application>
  <PresentationFormat>Předvádění na obrazovce (4:3)</PresentationFormat>
  <Paragraphs>230</Paragraphs>
  <Slides>29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5" baseType="lpstr">
      <vt:lpstr>Times New Roman</vt:lpstr>
      <vt:lpstr>Calibri</vt:lpstr>
      <vt:lpstr>Lucida Sans Unicode</vt:lpstr>
      <vt:lpstr>Wingdings</vt:lpstr>
      <vt:lpstr>Arial</vt:lpstr>
      <vt:lpstr>Default Design</vt:lpstr>
      <vt:lpstr>Snímek 1</vt:lpstr>
      <vt:lpstr>Kofein</vt:lpstr>
      <vt:lpstr>Zdroje kofeinu</vt:lpstr>
      <vt:lpstr>Zdroje kofeinu</vt:lpstr>
      <vt:lpstr>Účinky kofeinu na lidský organismus</vt:lpstr>
      <vt:lpstr>Účinky kofeinu na lidský organismus</vt:lpstr>
      <vt:lpstr>Nápoje s obsahem kofeinu</vt:lpstr>
      <vt:lpstr>Káva</vt:lpstr>
      <vt:lpstr>Káva</vt:lpstr>
      <vt:lpstr>Čaj</vt:lpstr>
      <vt:lpstr>Čaj</vt:lpstr>
      <vt:lpstr>Energetické nápoje</vt:lpstr>
      <vt:lpstr>Energetické nápoje</vt:lpstr>
      <vt:lpstr>Cola</vt:lpstr>
      <vt:lpstr>Kofola</vt:lpstr>
      <vt:lpstr>Čokoláda</vt:lpstr>
      <vt:lpstr>Čokoláda</vt:lpstr>
      <vt:lpstr>Nežádoucí účinky kofeinu</vt:lpstr>
      <vt:lpstr>Nežádoucí účinky kofeinu</vt:lpstr>
      <vt:lpstr>Závislost na kofeinu</vt:lpstr>
      <vt:lpstr>Závislost na kofeinu</vt:lpstr>
      <vt:lpstr>Nadměrná konzumace</vt:lpstr>
      <vt:lpstr>Nadměrná konzumace</vt:lpstr>
      <vt:lpstr>Nadměrná konzumace</vt:lpstr>
      <vt:lpstr>Závěr</vt:lpstr>
      <vt:lpstr>Otázky a úkoly</vt:lpstr>
      <vt:lpstr>Kofein a sportovní výkon</vt:lpstr>
      <vt:lpstr>Použité zdroje</vt:lpstr>
      <vt:lpstr>Použité zdroje</vt:lpstr>
    </vt:vector>
  </TitlesOfParts>
  <Company>SŠSTAV Louny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Kofein</dc:title>
  <dc:creator>j.sus</dc:creator>
  <cp:lastModifiedBy>Dum</cp:lastModifiedBy>
  <cp:revision>13</cp:revision>
  <dcterms:created xsi:type="dcterms:W3CDTF">2014-01-13T17:58:53Z</dcterms:created>
  <dcterms:modified xsi:type="dcterms:W3CDTF">2014-02-02T17:14:55Z</dcterms:modified>
</cp:coreProperties>
</file>