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VY_32_INOVACE_14_ČJ 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Halže,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Fukalová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smtClean="0"/>
            <a:t>Mikoláš Aleš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b="0" i="0" u="none"/>
            <a:t>CZ.1.07/1.4.00/21.3551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ScaleY="77750" custLinFactNeighborX="1628" custLinFactNeighborY="-7468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9AF953B-17DC-4484-BFE9-F3785BE83551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CD402CD-ABEF-4873-BEC5-D1B9FDDEC93D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0A93CB6-F0B7-4968-9EAB-AE21FC24B621}" type="presOf" srcId="{4C35D32F-0EAB-4CD7-82EE-45574DC2A586}" destId="{890E4F0B-2866-4A3F-A3C7-2A14B1797930}" srcOrd="1" destOrd="0" presId="urn:microsoft.com/office/officeart/2005/8/layout/target3"/>
    <dgm:cxn modelId="{199B86FC-107A-4AE4-9A7E-4EA93608A7CA}" type="presOf" srcId="{4C35D32F-0EAB-4CD7-82EE-45574DC2A586}" destId="{8BEBB6EC-1DAA-4CAC-8A25-BC0FCBD5DBD5}" srcOrd="0" destOrd="0" presId="urn:microsoft.com/office/officeart/2005/8/layout/target3"/>
    <dgm:cxn modelId="{66F7BA84-FCA1-4CE9-B6CA-2B3F3BEDADE5}" type="presOf" srcId="{D1B46980-6531-4606-95E6-44980827E919}" destId="{6140AFEC-043D-4C43-A2F9-D0F5331DF3A3}" srcOrd="0" destOrd="0" presId="urn:microsoft.com/office/officeart/2005/8/layout/target3"/>
    <dgm:cxn modelId="{2D3445E0-F193-41E8-B249-93A015543BB5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2F86E18-1E3D-4E6D-82A0-34C0ACC5CB8B}" type="presOf" srcId="{B651F6E3-6281-48DB-9319-2AEAFDAE7572}" destId="{619D679B-A015-4ECF-8348-D1034C574F40}" srcOrd="0" destOrd="0" presId="urn:microsoft.com/office/officeart/2005/8/layout/target3"/>
    <dgm:cxn modelId="{59A72A6B-FC96-4C42-B331-F6A0C32CED50}" type="presOf" srcId="{757F3AB3-0718-4624-B441-E567A8F0AB56}" destId="{333A1088-737F-45CB-B68E-254E46348037}" srcOrd="0" destOrd="0" presId="urn:microsoft.com/office/officeart/2005/8/layout/target3"/>
    <dgm:cxn modelId="{1620AA19-D9B3-4C13-8AD4-1B1B53BB867D}" type="presOf" srcId="{D1D4F407-5343-4D3F-B5B9-D407B03CAEB4}" destId="{AED2198E-93D5-4001-81B4-73124B309672}" srcOrd="1" destOrd="0" presId="urn:microsoft.com/office/officeart/2005/8/layout/target3"/>
    <dgm:cxn modelId="{ADF105F0-FA91-441F-9987-87219517F4CA}" type="presOf" srcId="{D1B46980-6531-4606-95E6-44980827E919}" destId="{2BE915AB-18AA-4053-B92C-3BFC9ED204BB}" srcOrd="1" destOrd="0" presId="urn:microsoft.com/office/officeart/2005/8/layout/target3"/>
    <dgm:cxn modelId="{A73C568D-7CBC-4A43-A543-8FDC15E259E8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74A3CAF-AAA9-438F-8433-5BC71F2A1F26}" type="presParOf" srcId="{333A1088-737F-45CB-B68E-254E46348037}" destId="{F5ABB229-8D3B-4694-996A-96F23CF14429}" srcOrd="0" destOrd="0" presId="urn:microsoft.com/office/officeart/2005/8/layout/target3"/>
    <dgm:cxn modelId="{548A9622-544F-40BF-848E-B44CDC736041}" type="presParOf" srcId="{333A1088-737F-45CB-B68E-254E46348037}" destId="{F41139FD-01EE-4571-8B17-4FB00FC51163}" srcOrd="1" destOrd="0" presId="urn:microsoft.com/office/officeart/2005/8/layout/target3"/>
    <dgm:cxn modelId="{163A1C6A-3146-46C9-ACDF-929862740526}" type="presParOf" srcId="{333A1088-737F-45CB-B68E-254E46348037}" destId="{D005CE8C-CC26-4C3E-AC11-E15060ECD759}" srcOrd="2" destOrd="0" presId="urn:microsoft.com/office/officeart/2005/8/layout/target3"/>
    <dgm:cxn modelId="{D1B6B73F-7EB3-46F4-9576-C0A6FE361C94}" type="presParOf" srcId="{333A1088-737F-45CB-B68E-254E46348037}" destId="{2C702D82-9B77-49B7-9568-BB8EB47C3372}" srcOrd="3" destOrd="0" presId="urn:microsoft.com/office/officeart/2005/8/layout/target3"/>
    <dgm:cxn modelId="{E629594B-64EF-4FE8-964D-A350CE38B492}" type="presParOf" srcId="{333A1088-737F-45CB-B68E-254E46348037}" destId="{A52A0455-90FF-4808-ABD0-F02540D31D5A}" srcOrd="4" destOrd="0" presId="urn:microsoft.com/office/officeart/2005/8/layout/target3"/>
    <dgm:cxn modelId="{1A68CB1B-9A78-4842-B66D-3081C500DC92}" type="presParOf" srcId="{333A1088-737F-45CB-B68E-254E46348037}" destId="{6140AFEC-043D-4C43-A2F9-D0F5331DF3A3}" srcOrd="5" destOrd="0" presId="urn:microsoft.com/office/officeart/2005/8/layout/target3"/>
    <dgm:cxn modelId="{7903F910-04C3-43AD-8DB6-A910193E4C46}" type="presParOf" srcId="{333A1088-737F-45CB-B68E-254E46348037}" destId="{9358AC05-5D7D-4327-9F80-1AD486AEA664}" srcOrd="6" destOrd="0" presId="urn:microsoft.com/office/officeart/2005/8/layout/target3"/>
    <dgm:cxn modelId="{894D5464-3753-422F-A7DB-55BCAE770D9B}" type="presParOf" srcId="{333A1088-737F-45CB-B68E-254E46348037}" destId="{313FC574-E1CD-4FB4-B054-0B805CE0447D}" srcOrd="7" destOrd="0" presId="urn:microsoft.com/office/officeart/2005/8/layout/target3"/>
    <dgm:cxn modelId="{16F676B7-BF7C-47B1-ABE9-72CC773F010B}" type="presParOf" srcId="{333A1088-737F-45CB-B68E-254E46348037}" destId="{619D679B-A015-4ECF-8348-D1034C574F40}" srcOrd="8" destOrd="0" presId="urn:microsoft.com/office/officeart/2005/8/layout/target3"/>
    <dgm:cxn modelId="{88810A1B-0106-4703-946F-11B199629B4D}" type="presParOf" srcId="{333A1088-737F-45CB-B68E-254E46348037}" destId="{322283A8-4A27-4CDA-BAE3-F381106A9174}" srcOrd="9" destOrd="0" presId="urn:microsoft.com/office/officeart/2005/8/layout/target3"/>
    <dgm:cxn modelId="{1AD6DAEE-A312-4209-A355-A04A254C2848}" type="presParOf" srcId="{333A1088-737F-45CB-B68E-254E46348037}" destId="{FFC9F71D-1B4F-4AD9-A4A6-86ADEFC8AF5C}" srcOrd="10" destOrd="0" presId="urn:microsoft.com/office/officeart/2005/8/layout/target3"/>
    <dgm:cxn modelId="{EA24D601-06E3-4BA5-862E-931C437F6200}" type="presParOf" srcId="{333A1088-737F-45CB-B68E-254E46348037}" destId="{25B08C86-7E15-44DC-BE7F-FFB55DD49D12}" srcOrd="11" destOrd="0" presId="urn:microsoft.com/office/officeart/2005/8/layout/target3"/>
    <dgm:cxn modelId="{F5F3E1C2-77D5-4A0B-B49A-ACE907E12075}" type="presParOf" srcId="{333A1088-737F-45CB-B68E-254E46348037}" destId="{76644BE8-9D7C-4C09-B250-3D10AF48CBB7}" srcOrd="12" destOrd="0" presId="urn:microsoft.com/office/officeart/2005/8/layout/target3"/>
    <dgm:cxn modelId="{E2445EEF-6BB8-46E2-8DD7-845F08DD4EAF}" type="presParOf" srcId="{333A1088-737F-45CB-B68E-254E46348037}" destId="{EE85B701-7295-41C0-BA7A-34D3756A2AE6}" srcOrd="13" destOrd="0" presId="urn:microsoft.com/office/officeart/2005/8/layout/target3"/>
    <dgm:cxn modelId="{A283F950-28EB-4CEB-A202-24EFBE4526BF}" type="presParOf" srcId="{333A1088-737F-45CB-B68E-254E46348037}" destId="{8BEBB6EC-1DAA-4CAC-8A25-BC0FCBD5DBD5}" srcOrd="14" destOrd="0" presId="urn:microsoft.com/office/officeart/2005/8/layout/target3"/>
    <dgm:cxn modelId="{266DE0BF-8B5A-402E-9AFA-66CCE5370EC8}" type="presParOf" srcId="{333A1088-737F-45CB-B68E-254E46348037}" destId="{AED2198E-93D5-4001-81B4-73124B309672}" srcOrd="15" destOrd="0" presId="urn:microsoft.com/office/officeart/2005/8/layout/target3"/>
    <dgm:cxn modelId="{635CFE4C-FA6A-471B-9B91-44199FA2A69D}" type="presParOf" srcId="{333A1088-737F-45CB-B68E-254E46348037}" destId="{2BE915AB-18AA-4053-B92C-3BFC9ED204BB}" srcOrd="16" destOrd="0" presId="urn:microsoft.com/office/officeart/2005/8/layout/target3"/>
    <dgm:cxn modelId="{71CE6EFC-1DC1-4992-A7C0-93FB585931B9}" type="presParOf" srcId="{333A1088-737F-45CB-B68E-254E46348037}" destId="{6BB5E863-4638-4E1D-BFDE-399D028AC4ED}" srcOrd="17" destOrd="0" presId="urn:microsoft.com/office/officeart/2005/8/layout/target3"/>
    <dgm:cxn modelId="{152541CD-D096-4242-BE43-4898DFE72583}" type="presParOf" srcId="{333A1088-737F-45CB-B68E-254E46348037}" destId="{5A5FFA88-C948-4069-8E93-59FA12366E83}" srcOrd="18" destOrd="0" presId="urn:microsoft.com/office/officeart/2005/8/layout/target3"/>
    <dgm:cxn modelId="{FF90AB8D-14A9-4334-A407-FF434D9D916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960440" cy="3960440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40000"/>
              </a:schemeClr>
              <a:schemeClr val="accent1"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algn="tl" rotWithShape="0">
            <a:srgbClr val="000000">
              <a:alpha val="50000"/>
            </a:srgbClr>
          </a:outerShdw>
        </a:effectLst>
        <a:scene3d>
          <a:camera prst="orthographicFront"/>
          <a:lightRig rig="soft" dir="t">
            <a:rot lat="0" lon="0" rev="18000000"/>
          </a:lightRig>
        </a:scene3d>
        <a:sp3d prstMaterial="dkEdge">
          <a:bevelT w="73660" h="4445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968008" y="0"/>
          <a:ext cx="5004555" cy="39604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Halže, příspěvková organizace</a:t>
          </a:r>
          <a:endParaRPr lang="cs-CZ" sz="2000" kern="1200" dirty="0"/>
        </a:p>
      </dsp:txBody>
      <dsp:txXfrm>
        <a:off x="1968008" y="0"/>
        <a:ext cx="5004555" cy="633670"/>
      </dsp:txXfrm>
    </dsp:sp>
    <dsp:sp modelId="{A52A0455-90FF-4808-ABD0-F02540D31D5A}">
      <dsp:nvSpPr>
        <dsp:cNvPr id="0" name=""/>
        <dsp:cNvSpPr/>
      </dsp:nvSpPr>
      <dsp:spPr>
        <a:xfrm>
          <a:off x="415846" y="633670"/>
          <a:ext cx="3128747" cy="3128747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40000"/>
              </a:schemeClr>
              <a:schemeClr val="accent1"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algn="tl" rotWithShape="0">
            <a:srgbClr val="000000">
              <a:alpha val="50000"/>
            </a:srgbClr>
          </a:outerShdw>
        </a:effectLst>
        <a:scene3d>
          <a:camera prst="orthographicFront"/>
          <a:lightRig rig="soft" dir="t">
            <a:rot lat="0" lon="0" rev="18000000"/>
          </a:lightRig>
        </a:scene3d>
        <a:sp3d prstMaterial="dkEdge">
          <a:bevelT w="73660" h="4445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980220" y="748088"/>
          <a:ext cx="5004555" cy="243260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Fukalová</a:t>
          </a:r>
          <a:endParaRPr lang="cs-CZ" sz="2000" kern="1200" dirty="0"/>
        </a:p>
      </dsp:txBody>
      <dsp:txXfrm>
        <a:off x="1980220" y="748088"/>
        <a:ext cx="5004555" cy="492678"/>
      </dsp:txXfrm>
    </dsp:sp>
    <dsp:sp modelId="{313FC574-E1CD-4FB4-B054-0B805CE0447D}">
      <dsp:nvSpPr>
        <dsp:cNvPr id="0" name=""/>
        <dsp:cNvSpPr/>
      </dsp:nvSpPr>
      <dsp:spPr>
        <a:xfrm>
          <a:off x="831692" y="1267340"/>
          <a:ext cx="2297055" cy="2297055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40000"/>
              </a:schemeClr>
              <a:schemeClr val="accent1"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algn="tl" rotWithShape="0">
            <a:srgbClr val="000000">
              <a:alpha val="50000"/>
            </a:srgbClr>
          </a:outerShdw>
        </a:effectLst>
        <a:scene3d>
          <a:camera prst="orthographicFront"/>
          <a:lightRig rig="soft" dir="t">
            <a:rot lat="0" lon="0" rev="18000000"/>
          </a:lightRig>
        </a:scene3d>
        <a:sp3d prstMaterial="dkEdge">
          <a:bevelT w="73660" h="4445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980220" y="1267340"/>
          <a:ext cx="5004555" cy="229705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VY_32_INOVACE_14_ČJ </a:t>
          </a:r>
          <a:endParaRPr lang="cs-CZ" sz="2000" kern="1200" dirty="0"/>
        </a:p>
      </dsp:txBody>
      <dsp:txXfrm>
        <a:off x="1980220" y="1267340"/>
        <a:ext cx="5004555" cy="633670"/>
      </dsp:txXfrm>
    </dsp:sp>
    <dsp:sp modelId="{FFC9F71D-1B4F-4AD9-A4A6-86ADEFC8AF5C}">
      <dsp:nvSpPr>
        <dsp:cNvPr id="0" name=""/>
        <dsp:cNvSpPr/>
      </dsp:nvSpPr>
      <dsp:spPr>
        <a:xfrm>
          <a:off x="1247538" y="1901011"/>
          <a:ext cx="1465362" cy="1465362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40000"/>
              </a:schemeClr>
              <a:schemeClr val="accent1"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algn="tl" rotWithShape="0">
            <a:srgbClr val="000000">
              <a:alpha val="50000"/>
            </a:srgbClr>
          </a:outerShdw>
        </a:effectLst>
        <a:scene3d>
          <a:camera prst="orthographicFront"/>
          <a:lightRig rig="soft" dir="t">
            <a:rot lat="0" lon="0" rev="18000000"/>
          </a:lightRig>
        </a:scene3d>
        <a:sp3d prstMaterial="dkEdge">
          <a:bevelT w="73660" h="4445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980220" y="1901011"/>
          <a:ext cx="5004555" cy="14653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Mikoláš Aleš</a:t>
          </a:r>
          <a:endParaRPr lang="cs-CZ" sz="2000" kern="1200" dirty="0"/>
        </a:p>
      </dsp:txBody>
      <dsp:txXfrm>
        <a:off x="1980220" y="1901011"/>
        <a:ext cx="5004555" cy="633670"/>
      </dsp:txXfrm>
    </dsp:sp>
    <dsp:sp modelId="{EE85B701-7295-41C0-BA7A-34D3756A2AE6}">
      <dsp:nvSpPr>
        <dsp:cNvPr id="0" name=""/>
        <dsp:cNvSpPr/>
      </dsp:nvSpPr>
      <dsp:spPr>
        <a:xfrm>
          <a:off x="1663384" y="2534681"/>
          <a:ext cx="633670" cy="633670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40000"/>
              </a:schemeClr>
              <a:schemeClr val="accent1"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algn="tl" rotWithShape="0">
            <a:srgbClr val="000000">
              <a:alpha val="50000"/>
            </a:srgbClr>
          </a:outerShdw>
        </a:effectLst>
        <a:scene3d>
          <a:camera prst="orthographicFront"/>
          <a:lightRig rig="soft" dir="t">
            <a:rot lat="0" lon="0" rev="18000000"/>
          </a:lightRig>
        </a:scene3d>
        <a:sp3d prstMaterial="dkEdge">
          <a:bevelT w="73660" h="4445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980220" y="2534681"/>
          <a:ext cx="5004555" cy="6336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2000" b="0" i="0" u="none" kern="1200"/>
            <a:t>CZ.1.07/1.4.00/21.3551</a:t>
          </a:r>
          <a:endParaRPr lang="cs-CZ" sz="2000" kern="1200" dirty="0"/>
        </a:p>
      </dsp:txBody>
      <dsp:txXfrm>
        <a:off x="1980220" y="2534681"/>
        <a:ext cx="5004555" cy="6336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2.2.2014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2.2.2014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2.2.2014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2.2.2014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2.2.2014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2.2.2014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operaplus.cz/restaurovani-lunet-narodniho-divadla/" TargetMode="External"/><Relationship Id="rId3" Type="http://schemas.openxmlformats.org/officeDocument/2006/relationships/hyperlink" Target="http://upload.wikimedia.org/wikipedia/commons/a/af/Ales_Portrait.jpg" TargetMode="External"/><Relationship Id="rId7" Type="http://schemas.openxmlformats.org/officeDocument/2006/relationships/hyperlink" Target="http://commons.wikimedia.org/wiki/File:Mikol%C3%A1%C5%A1_Ale%C5%A1_-_St_Wenceslas.jpg" TargetMode="External"/><Relationship Id="rId2" Type="http://schemas.openxmlformats.org/officeDocument/2006/relationships/hyperlink" Target="http://cs.wikipedia.org/wiki/Mikol%C3%A1%C5%A1_Ale%C5%A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1/17/Rottuv_dum_v_Praze.jpg" TargetMode="External"/><Relationship Id="rId5" Type="http://schemas.openxmlformats.org/officeDocument/2006/relationships/hyperlink" Target="http://upload.wikimedia.org/wikipedia/commons/f/f0/Mikolas_ales_zizka.jpg" TargetMode="External"/><Relationship Id="rId4" Type="http://schemas.openxmlformats.org/officeDocument/2006/relationships/hyperlink" Target="http://upload.wikimedia.org/wikipedia/commons/b/b8/Mirotice_Ales_Natal_House.jpg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Český jazyk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2856"/>
            <a:ext cx="7772400" cy="1467594"/>
          </a:xfrm>
        </p:spPr>
        <p:txBody>
          <a:bodyPr/>
          <a:lstStyle/>
          <a:p>
            <a:r>
              <a:rPr lang="cs-CZ" dirty="0" smtClean="0"/>
              <a:t>Mikoláš Aleš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5980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4500736"/>
          </a:xfrm>
        </p:spPr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976216260"/>
              </p:ext>
            </p:extLst>
          </p:nvPr>
        </p:nvGraphicFramePr>
        <p:xfrm>
          <a:off x="1331640" y="620688"/>
          <a:ext cx="6984776" cy="39604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Zástupný symbol pro obsah 4"/>
          <p:cNvPicPr>
            <a:picLocks noGrp="1"/>
          </p:cNvPicPr>
          <p:nvPr>
            <p:ph idx="1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8995" y="4941888"/>
            <a:ext cx="5286009" cy="1154112"/>
          </a:xfrm>
          <a:prstGeom prst="rect">
            <a:avLst/>
          </a:prstGeom>
          <a:noFill/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4275657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Prezentace slouží k seznámení s životem a dílem Mikoláše Alše </a:t>
            </a:r>
          </a:p>
          <a:p>
            <a:r>
              <a:rPr lang="cs-CZ" sz="2000" dirty="0" smtClean="0"/>
              <a:t>Je určena žákům 4. a 5. ročníku pro předmět Český jazyk – literární výchova</a:t>
            </a:r>
          </a:p>
          <a:p>
            <a:r>
              <a:rPr lang="cs-CZ" sz="2000" dirty="0" smtClean="0"/>
              <a:t>Využití na interaktivní tabuli</a:t>
            </a:r>
          </a:p>
          <a:p>
            <a:r>
              <a:rPr lang="cs-CZ" sz="2000" dirty="0" smtClean="0"/>
              <a:t>V prvním snímku žáci doplní text vhodnými slovy z nabídky</a:t>
            </a:r>
          </a:p>
          <a:p>
            <a:r>
              <a:rPr lang="cs-CZ" sz="2000" dirty="0" smtClean="0"/>
              <a:t>V dalším snímku si shrnou a zopakují získané informace, ty jsou doplněny portrétem M. Alše a fotografií jeho rodného domu</a:t>
            </a:r>
          </a:p>
          <a:p>
            <a:r>
              <a:rPr lang="cs-CZ" sz="2000" dirty="0" smtClean="0"/>
              <a:t>Ve třetím snímku si prohlédnou ukázky z díla a podle jejich zobrazení doplní název</a:t>
            </a:r>
          </a:p>
          <a:p>
            <a:r>
              <a:rPr lang="cs-CZ" sz="2000" dirty="0" smtClean="0"/>
              <a:t>Ve čtvrtém a pátém snímku získají informaci o díle umělce v našem kraji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0001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cs.wikipedia.org/wiki/Mikol%C3%A1%C5%A1_Ale%C5%A1</a:t>
            </a:r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http</a:t>
            </a:r>
            <a:r>
              <a:rPr lang="cs-CZ" sz="1800" dirty="0">
                <a:hlinkClick r:id="rId3"/>
              </a:rPr>
              <a:t>://</a:t>
            </a:r>
            <a:r>
              <a:rPr lang="cs-CZ" sz="1800" dirty="0" smtClean="0">
                <a:hlinkClick r:id="rId3"/>
              </a:rPr>
              <a:t>upload.wikimedia.org/wikipedia/commons/a/af/Ales_Portrait.jpg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</a:t>
            </a:r>
            <a:r>
              <a:rPr lang="cs-CZ" sz="1800" dirty="0">
                <a:hlinkClick r:id="rId4"/>
              </a:rPr>
              <a:t>://</a:t>
            </a:r>
            <a:r>
              <a:rPr lang="cs-CZ" sz="1800" dirty="0" smtClean="0">
                <a:hlinkClick r:id="rId4"/>
              </a:rPr>
              <a:t>upload.wikimedia.org/wikipedia/commons/b/b8/Mirotice_Ales_Natal_House.jpg</a:t>
            </a:r>
            <a:endParaRPr lang="cs-CZ" sz="1800" dirty="0"/>
          </a:p>
          <a:p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upload.wikimedia.org/wikipedia/commons/f/f0/Mikolas_ales_zizka.jpg</a:t>
            </a:r>
            <a:endParaRPr lang="cs-CZ" sz="1800" dirty="0"/>
          </a:p>
          <a:p>
            <a:r>
              <a:rPr lang="cs-CZ" sz="1800" dirty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upload.wikimedia.org/wikipedia/commons/1/17/Rottuv_dum_v_Praze.jpg</a:t>
            </a:r>
            <a:endParaRPr lang="cs-CZ" sz="1800" dirty="0" smtClean="0"/>
          </a:p>
          <a:p>
            <a:r>
              <a:rPr lang="cs-CZ" sz="1800" dirty="0" smtClean="0">
                <a:hlinkClick r:id="rId7"/>
              </a:rPr>
              <a:t>http</a:t>
            </a:r>
            <a:r>
              <a:rPr lang="cs-CZ" sz="1800" dirty="0">
                <a:hlinkClick r:id="rId7"/>
              </a:rPr>
              <a:t>://commons.wikimedia.org/wiki/File:Mikol%C3%A1%C5%A1_Ale%C5%A1_-_</a:t>
            </a:r>
            <a:r>
              <a:rPr lang="cs-CZ" sz="1800" dirty="0" smtClean="0">
                <a:hlinkClick r:id="rId7"/>
              </a:rPr>
              <a:t>St_Wenceslas.jpg</a:t>
            </a:r>
            <a:endParaRPr lang="cs-CZ" sz="1800" dirty="0" smtClean="0"/>
          </a:p>
          <a:p>
            <a:r>
              <a:rPr lang="cs-CZ" sz="1800" dirty="0" smtClean="0">
                <a:hlinkClick r:id="rId8"/>
              </a:rPr>
              <a:t>http</a:t>
            </a:r>
            <a:r>
              <a:rPr lang="cs-CZ" sz="1800" dirty="0">
                <a:hlinkClick r:id="rId8"/>
              </a:rPr>
              <a:t>://</a:t>
            </a:r>
            <a:r>
              <a:rPr lang="cs-CZ" sz="1800" dirty="0" smtClean="0">
                <a:hlinkClick r:id="rId8"/>
              </a:rPr>
              <a:t>operaplus.cz/restaurovani-lunet-narodniho-divadla/</a:t>
            </a:r>
            <a:endParaRPr lang="cs-CZ" sz="1800" dirty="0" smtClean="0"/>
          </a:p>
          <a:p>
            <a:r>
              <a:rPr lang="cs-CZ" sz="1800" dirty="0" smtClean="0"/>
              <a:t>http</a:t>
            </a:r>
            <a:r>
              <a:rPr lang="cs-CZ" sz="1800" dirty="0"/>
              <a:t>://foto.mapy.cz/original?id=53561</a:t>
            </a:r>
          </a:p>
          <a:p>
            <a:endParaRPr lang="cs-CZ" sz="1800" dirty="0"/>
          </a:p>
          <a:p>
            <a:endParaRPr lang="cs-CZ" sz="2000" dirty="0"/>
          </a:p>
          <a:p>
            <a:endParaRPr lang="cs-CZ" sz="2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6775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2409056"/>
          </a:xfrm>
        </p:spPr>
        <p:txBody>
          <a:bodyPr>
            <a:normAutofit/>
          </a:bodyPr>
          <a:lstStyle/>
          <a:p>
            <a:r>
              <a:rPr lang="cs-CZ" dirty="0" smtClean="0"/>
              <a:t>Mikoláš Aleš se …………….roku 1852 v Miroticích</a:t>
            </a:r>
          </a:p>
          <a:p>
            <a:r>
              <a:rPr lang="cs-CZ" dirty="0" smtClean="0"/>
              <a:t>……………. v roce 1913 v Praze</a:t>
            </a:r>
          </a:p>
          <a:p>
            <a:r>
              <a:rPr lang="cs-CZ" dirty="0" smtClean="0"/>
              <a:t>Byl to český …………….., ………………… a dekoratér</a:t>
            </a:r>
          </a:p>
          <a:p>
            <a:r>
              <a:rPr lang="cs-CZ" dirty="0" smtClean="0"/>
              <a:t>Společně s Františkem ……………………. Zvítězil s cyklem Vlast v konkurzu na výzdobu foyer  Národního ………….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00336"/>
          </a:xfrm>
        </p:spPr>
        <p:txBody>
          <a:bodyPr/>
          <a:lstStyle/>
          <a:p>
            <a:r>
              <a:rPr lang="cs-CZ" dirty="0" smtClean="0"/>
              <a:t>Život Mikoláše Alše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436510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žil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4365104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n</a:t>
            </a:r>
            <a:r>
              <a:rPr lang="cs-CZ" dirty="0" smtClean="0"/>
              <a:t>arodil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688124" y="436510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pracoval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9592" y="4847665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racoval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87824" y="4878505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Z</a:t>
            </a:r>
            <a:r>
              <a:rPr lang="cs-CZ" dirty="0" smtClean="0"/>
              <a:t>emřel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681763" y="4821661"/>
            <a:ext cx="1188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Usídlil se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99592" y="5332566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m</a:t>
            </a:r>
            <a:r>
              <a:rPr lang="cs-CZ" dirty="0" smtClean="0"/>
              <a:t>alíř  ilustrátor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987824" y="5329530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</a:t>
            </a:r>
            <a:r>
              <a:rPr lang="cs-CZ" dirty="0" smtClean="0"/>
              <a:t>erec    režisér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669753" y="5328096"/>
            <a:ext cx="2335502" cy="3662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ochař     modelář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99592" y="5704843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Myslbekem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987824" y="5694392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Ladou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709472" y="5704843"/>
            <a:ext cx="17641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Ženíškem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953789" y="6074175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muzea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987824" y="6074175"/>
            <a:ext cx="11161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divadla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717767" y="6074175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galerie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899592" y="3861048"/>
            <a:ext cx="748883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>
                <a:solidFill>
                  <a:schemeClr val="bg1"/>
                </a:solidFill>
              </a:rPr>
              <a:t>Z nabídky slov najděte v každém řádku vhodné slovo, kliknutím zjistíte, zda do věty patří.</a:t>
            </a:r>
            <a:endParaRPr lang="cs-CZ" sz="11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0656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4.07407E-6 L 0.00018 -0.41551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207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4.44444E-6 L -0.24011 -0.41666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014" y="-208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556E-17 1.85185E-6 L 0.2717 -0.43033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576" y="-215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4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3.7037E-6 L -0.17361 -0.4007 " pathEditMode="relative" rAng="0" ptsTypes="AA">
                                      <p:cBhvr>
                                        <p:cTn id="8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681" y="-200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1.11022E-16 L 0.47466 -0.40208 " pathEditMode="relative" rAng="0" ptsTypes="AA">
                                      <p:cBhvr>
                                        <p:cTn id="9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733" y="-201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2121024"/>
          </a:xfrm>
        </p:spPr>
        <p:txBody>
          <a:bodyPr/>
          <a:lstStyle/>
          <a:p>
            <a:r>
              <a:rPr lang="cs-CZ" sz="2000" dirty="0"/>
              <a:t>Mikoláš Aleš se </a:t>
            </a:r>
            <a:r>
              <a:rPr lang="cs-CZ" sz="2000" dirty="0" smtClean="0"/>
              <a:t>narodil roku </a:t>
            </a:r>
            <a:r>
              <a:rPr lang="cs-CZ" sz="2000" dirty="0"/>
              <a:t>1852 v </a:t>
            </a:r>
            <a:r>
              <a:rPr lang="cs-CZ" sz="2000" dirty="0" smtClean="0"/>
              <a:t>Miroticích.</a:t>
            </a:r>
            <a:endParaRPr lang="cs-CZ" sz="2000" dirty="0"/>
          </a:p>
          <a:p>
            <a:r>
              <a:rPr lang="cs-CZ" sz="2000" dirty="0" smtClean="0"/>
              <a:t>Zemřel </a:t>
            </a:r>
            <a:r>
              <a:rPr lang="cs-CZ" sz="2000" dirty="0"/>
              <a:t>v roce 1913 v </a:t>
            </a:r>
            <a:r>
              <a:rPr lang="cs-CZ" sz="2000" dirty="0" smtClean="0"/>
              <a:t>Praze.</a:t>
            </a:r>
            <a:endParaRPr lang="cs-CZ" sz="2000" dirty="0"/>
          </a:p>
          <a:p>
            <a:r>
              <a:rPr lang="cs-CZ" sz="2000" dirty="0"/>
              <a:t>Byl to český </a:t>
            </a:r>
            <a:r>
              <a:rPr lang="cs-CZ" sz="2000" dirty="0" smtClean="0"/>
              <a:t>malíř, ilustrátor </a:t>
            </a:r>
            <a:r>
              <a:rPr lang="cs-CZ" sz="2000" dirty="0"/>
              <a:t>a </a:t>
            </a:r>
            <a:r>
              <a:rPr lang="cs-CZ" sz="2000" dirty="0" smtClean="0"/>
              <a:t>dekoratér.</a:t>
            </a:r>
            <a:endParaRPr lang="cs-CZ" sz="2000" dirty="0"/>
          </a:p>
          <a:p>
            <a:r>
              <a:rPr lang="cs-CZ" sz="2000" dirty="0"/>
              <a:t>Společně s Františkem </a:t>
            </a:r>
            <a:r>
              <a:rPr lang="cs-CZ" sz="2000" dirty="0" smtClean="0"/>
              <a:t>Ženíškem </a:t>
            </a:r>
            <a:r>
              <a:rPr lang="cs-CZ" sz="2000" dirty="0"/>
              <a:t>Zvítězil s </a:t>
            </a:r>
            <a:r>
              <a:rPr lang="cs-CZ" sz="2000" dirty="0" smtClean="0"/>
              <a:t>cyklem </a:t>
            </a:r>
            <a:r>
              <a:rPr lang="cs-CZ" sz="2000" dirty="0"/>
              <a:t>Vlast v konkurzu na výzdobu foyer  Národního </a:t>
            </a:r>
            <a:r>
              <a:rPr lang="cs-CZ" sz="2000" dirty="0" smtClean="0"/>
              <a:t>divadla.</a:t>
            </a:r>
            <a:endParaRPr lang="cs-CZ" sz="2000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jsme zjistili?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32656"/>
            <a:ext cx="1872208" cy="22934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 descr="http://upload.wikimedia.org/wikipedia/commons/b/b8/Mirotice_Ales_Natal_Hous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540218"/>
            <a:ext cx="3849766" cy="2769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prava 3"/>
          <p:cNvSpPr/>
          <p:nvPr/>
        </p:nvSpPr>
        <p:spPr>
          <a:xfrm rot="10800000">
            <a:off x="4896034" y="4528725"/>
            <a:ext cx="3204357" cy="7920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346084" y="4760363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Rodný dům M. Alše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79364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 animBg="1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209256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Ukázky z díla Mikoláše Alše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1170" y="1597789"/>
            <a:ext cx="1557662" cy="19802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860874"/>
            <a:ext cx="135255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860874"/>
            <a:ext cx="1809164" cy="263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807118"/>
            <a:ext cx="2228850" cy="163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707904" y="501317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Luneta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44008" y="5013176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Jan Žižka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96136" y="5013176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Svatý Václav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236296" y="5013176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Rottův dům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27584" y="5877272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Co je co?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2603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3.7037E-7 L -0.40937 -0.22639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469" y="-113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3.7037E-7 L -0.26372 0.05718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194" y="28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3.7037E-7 L -0.00781 -0.0794 " pathEditMode="relative" rAng="0" ptsTypes="AA">
                                      <p:cBhvr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9" y="-39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82 0.04792 L -0.40955 -3.7037E-6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677" y="-24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420888"/>
            <a:ext cx="8229600" cy="125692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V Plzni navrhl fresky a sgrafita na fasádách 15-ti domů</a:t>
            </a:r>
          </a:p>
          <a:p>
            <a:r>
              <a:rPr lang="cs-CZ" dirty="0" smtClean="0"/>
              <a:t>Například na domě na Masarykově náměstí – ukázka na dalším snímku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Stopy Mikoláše Alše v našem kraji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1275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0057"/>
            <a:ext cx="7992888" cy="64232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95652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101</TotalTime>
  <Words>320</Words>
  <Application>Microsoft Office PowerPoint</Application>
  <PresentationFormat>Předvádění na obrazovce (4:3)</PresentationFormat>
  <Paragraphs>61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Papír</vt:lpstr>
      <vt:lpstr>Mikoláš Aleš</vt:lpstr>
      <vt:lpstr>Prezentace aplikace PowerPoint</vt:lpstr>
      <vt:lpstr>ANOTACE</vt:lpstr>
      <vt:lpstr>CITACE</vt:lpstr>
      <vt:lpstr>Život Mikoláše Alše</vt:lpstr>
      <vt:lpstr>Co jsme zjistili?</vt:lpstr>
      <vt:lpstr>Ukázky z díla Mikoláše Alše</vt:lpstr>
      <vt:lpstr>Stopy Mikoláše Alše v našem kraji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Mikoláš Aleš</dc:title>
  <dc:creator>Fukalová Hana</dc:creator>
  <cp:lastModifiedBy>Fukalová Hana</cp:lastModifiedBy>
  <cp:revision>11</cp:revision>
  <dcterms:created xsi:type="dcterms:W3CDTF">2014-02-02T15:21:10Z</dcterms:created>
  <dcterms:modified xsi:type="dcterms:W3CDTF">2014-02-02T17:13:41Z</dcterms:modified>
</cp:coreProperties>
</file>