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8" r:id="rId4"/>
    <p:sldId id="258" r:id="rId5"/>
    <p:sldId id="267" r:id="rId6"/>
    <p:sldId id="262" r:id="rId7"/>
    <p:sldId id="271" r:id="rId8"/>
    <p:sldId id="270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8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DAAE869-B242-4289-8AAD-096BE48F9D41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split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oleObject" Target="../embeddings/oleObject8.bin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12" Type="http://schemas.openxmlformats.org/officeDocument/2006/relationships/image" Target="../media/image1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9.wmf"/><Relationship Id="rId11" Type="http://schemas.openxmlformats.org/officeDocument/2006/relationships/oleObject" Target="../embeddings/oleObject7.bin"/><Relationship Id="rId5" Type="http://schemas.openxmlformats.org/officeDocument/2006/relationships/oleObject" Target="../embeddings/oleObject4.bin"/><Relationship Id="rId10" Type="http://schemas.openxmlformats.org/officeDocument/2006/relationships/image" Target="../media/image11.wmf"/><Relationship Id="rId4" Type="http://schemas.openxmlformats.org/officeDocument/2006/relationships/image" Target="../media/image8.wmf"/><Relationship Id="rId9" Type="http://schemas.openxmlformats.org/officeDocument/2006/relationships/oleObject" Target="../embeddings/oleObject6.bin"/><Relationship Id="rId1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t3.gstatic.com/images?q=tbn:ANd9GcTkcrIhEs4csTj7d4fMa0U84VEHLzokfM48FaSgJ8JqOGzrmvw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8"/>
            <a:ext cx="7772400" cy="360040"/>
          </a:xfrm>
        </p:spPr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 / VYDMUCHOV / POLIAČÍKOVÁ/ MATEMATIKA A JEJÍ APLIKACE/ 018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060848"/>
            <a:ext cx="7992888" cy="1296144"/>
          </a:xfr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55000" lnSpcReduction="2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60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omic Sans MS" pitchFamily="66" charset="0"/>
            </a:endParaRPr>
          </a:p>
          <a:p>
            <a:pPr algn="ctr"/>
            <a:r>
              <a:rPr lang="cs-CZ" sz="7100" b="1" cap="all" dirty="0" smtClean="0">
                <a:ln w="7620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ZLOMEK JAKO ČÁST CELKU</a:t>
            </a:r>
          </a:p>
          <a:p>
            <a:pPr algn="ctr"/>
            <a:endParaRPr lang="cs-CZ" sz="6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6381328"/>
            <a:ext cx="320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ING. JANA POLIAČÍKOVÁ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717032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latin typeface="Comic Sans MS" pitchFamily="66" charset="0"/>
              </a:rPr>
              <a:t> ZÁPIS </a:t>
            </a:r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- ZPŮSOB </a:t>
            </a:r>
            <a:r>
              <a:rPr lang="cs-CZ" sz="2400" dirty="0" smtClean="0">
                <a:latin typeface="Comic Sans MS" pitchFamily="66" charset="0"/>
              </a:rPr>
              <a:t>VÝPOČTU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429000"/>
            <a:ext cx="2880320" cy="286751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 b="46214"/>
          <a:stretch>
            <a:fillRect/>
          </a:stretch>
        </p:blipFill>
        <p:spPr bwMode="auto">
          <a:xfrm>
            <a:off x="1835696" y="548680"/>
            <a:ext cx="576262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496944" cy="1224136"/>
          </a:xfrm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4400" cap="all" dirty="0" smtClean="0">
                <a:ln w="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</a:t>
            </a:r>
            <a:r>
              <a:rPr lang="cs-CZ" sz="4400" cap="all" dirty="0" smtClean="0">
                <a:ln w="3810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ZLOMEK JAKO ČÁST CELKU</a:t>
            </a:r>
            <a:endParaRPr lang="cs-CZ" sz="4800" dirty="0">
              <a:ln w="38100"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grpSp>
        <p:nvGrpSpPr>
          <p:cNvPr id="13" name="Skupina 14"/>
          <p:cNvGrpSpPr>
            <a:grpSpLocks/>
          </p:cNvGrpSpPr>
          <p:nvPr/>
        </p:nvGrpSpPr>
        <p:grpSpPr bwMode="auto">
          <a:xfrm>
            <a:off x="395536" y="3284984"/>
            <a:ext cx="3132346" cy="3096344"/>
            <a:chOff x="1428728" y="2571744"/>
            <a:chExt cx="2168059" cy="2143140"/>
          </a:xfrm>
        </p:grpSpPr>
        <p:sp>
          <p:nvSpPr>
            <p:cNvPr id="16" name="Obdélník 15"/>
            <p:cNvSpPr/>
            <p:nvPr/>
          </p:nvSpPr>
          <p:spPr>
            <a:xfrm>
              <a:off x="1428728" y="2571744"/>
              <a:ext cx="1071571" cy="1071571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1428728" y="3643315"/>
              <a:ext cx="1071571" cy="1071569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525218" y="2571744"/>
              <a:ext cx="1071569" cy="1071571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2525218" y="3618394"/>
              <a:ext cx="1071569" cy="1071569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>
                <a:solidFill>
                  <a:srgbClr val="FF0000"/>
                </a:solidFill>
              </a:endParaRPr>
            </a:p>
          </p:txBody>
        </p:sp>
      </p:grpSp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3563888" y="3429000"/>
          <a:ext cx="1512888" cy="2771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3429000"/>
                        <a:ext cx="1512888" cy="27717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Obdélník 19"/>
          <p:cNvSpPr/>
          <p:nvPr/>
        </p:nvSpPr>
        <p:spPr>
          <a:xfrm>
            <a:off x="4788024" y="3861048"/>
            <a:ext cx="388843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Comic Sans MS" pitchFamily="66" charset="0"/>
              </a:rPr>
              <a:t>  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ČITATEL</a:t>
            </a:r>
            <a:r>
              <a:rPr lang="cs-CZ" sz="24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– počet dílů</a:t>
            </a:r>
          </a:p>
          <a:p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076056" y="4630219"/>
            <a:ext cx="33123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ZLOMKOVÁ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ČÁRA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076056" y="5229200"/>
            <a:ext cx="37444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JMENOVATEL </a:t>
            </a:r>
            <a:r>
              <a:rPr lang="cs-CZ" sz="2400" b="1" dirty="0" smtClean="0">
                <a:latin typeface="Comic Sans MS" pitchFamily="66" charset="0"/>
              </a:rPr>
              <a:t>-       na </a:t>
            </a:r>
            <a:r>
              <a:rPr lang="cs-CZ" sz="2400" b="1" dirty="0" smtClean="0">
                <a:latin typeface="Comic Sans MS" pitchFamily="66" charset="0"/>
              </a:rPr>
              <a:t>kolik dílů je celek rozdělen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79512" y="1772816"/>
            <a:ext cx="88569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  </a:t>
            </a:r>
            <a:r>
              <a:rPr lang="cs-CZ" sz="4000" b="1" dirty="0" smtClean="0">
                <a:latin typeface="Comic Sans MS" pitchFamily="66" charset="0"/>
              </a:rPr>
              <a:t>Zlomkem vyjadřujeme část celku.</a:t>
            </a:r>
            <a:endParaRPr lang="cs-CZ" sz="4000" b="1" dirty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800" dirty="0" smtClean="0">
              <a:latin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</a:rPr>
              <a:t>                    </a:t>
            </a:r>
            <a:r>
              <a:rPr lang="cs-CZ" sz="4000" dirty="0" smtClean="0">
                <a:latin typeface="Comic Sans MS" pitchFamily="66" charset="0"/>
              </a:rPr>
              <a:t>             </a:t>
            </a:r>
            <a:r>
              <a:rPr lang="cs-CZ" sz="4800" dirty="0" smtClean="0">
                <a:latin typeface="Comic Sans MS" pitchFamily="66" charset="0"/>
              </a:rPr>
              <a:t>10</a:t>
            </a:r>
            <a:r>
              <a:rPr lang="cs-CZ" sz="4000" dirty="0" smtClean="0">
                <a:latin typeface="Comic Sans MS" pitchFamily="66" charset="0"/>
              </a:rPr>
              <a:t>    </a:t>
            </a:r>
            <a:r>
              <a:rPr lang="cs-CZ" sz="4800" dirty="0" smtClean="0">
                <a:latin typeface="Comic Sans MS" pitchFamily="66" charset="0"/>
              </a:rPr>
              <a:t>je 5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</a:rPr>
              <a:t>                                                       </a:t>
            </a:r>
            <a:endParaRPr lang="cs-CZ" sz="5400" dirty="0" smtClean="0">
              <a:latin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Comic Sans MS" pitchFamily="66" charset="0"/>
              </a:rPr>
              <a:t>             </a:t>
            </a: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                              </a:t>
            </a:r>
          </a:p>
          <a:p>
            <a:pPr>
              <a:buNone/>
            </a:pPr>
            <a:r>
              <a:rPr lang="cs-CZ" sz="2400" b="1" dirty="0" smtClean="0">
                <a:latin typeface="Comic Sans MS" pitchFamily="66" charset="0"/>
              </a:rPr>
              <a:t>               </a:t>
            </a:r>
            <a:r>
              <a:rPr lang="cs-CZ" sz="3200" b="1" dirty="0" smtClean="0">
                <a:latin typeface="Comic Sans MS" pitchFamily="66" charset="0"/>
              </a:rPr>
              <a:t>Jak provedeme výpočet?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/>
          <a:lstStyle/>
          <a:p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</a:t>
            </a:r>
            <a:r>
              <a:rPr lang="cs-CZ" sz="4000" cap="all" dirty="0" smtClean="0">
                <a:ln w="3810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ZLOMEK JAKO ČÁST CELKU</a:t>
            </a:r>
            <a:endParaRPr lang="cs-CZ" dirty="0">
              <a:ln w="38100"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699792" y="1340768"/>
          <a:ext cx="1147483" cy="18722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1" name="Rovnice" r:id="rId3" imgW="241200" imgH="393480" progId="Equation.3">
                  <p:embed/>
                </p:oleObj>
              </mc:Choice>
              <mc:Fallback>
                <p:oleObj name="Rovnice" r:id="rId3" imgW="24120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1340768"/>
                        <a:ext cx="1147483" cy="187220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539552" y="2708920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43608" y="2708920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3212976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3212976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371703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43608" y="3717032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2" y="472514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9552" y="4221088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043608" y="4221088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43608" y="472514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067944" y="1700808"/>
            <a:ext cx="1368152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>
            <a:normAutofit fontScale="90000"/>
          </a:bodyPr>
          <a:lstStyle/>
          <a:p>
            <a:r>
              <a:rPr lang="cs-CZ" sz="44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</a:t>
            </a:r>
            <a:r>
              <a:rPr lang="cs-CZ" sz="4800" cap="all" dirty="0" err="1" smtClean="0">
                <a:ln w="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ZLOMeK</a:t>
            </a:r>
            <a:r>
              <a:rPr lang="cs-CZ" sz="4800" cap="all" dirty="0" smtClean="0">
                <a:ln w="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jako část celku</a:t>
            </a:r>
            <a:endParaRPr lang="cs-CZ" sz="4800" dirty="0">
              <a:ln w="0"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1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algn="ctr">
              <a:spcBef>
                <a:spcPts val="0"/>
              </a:spcBef>
              <a:buNone/>
              <a:defRPr/>
            </a:pPr>
            <a:r>
              <a:rPr lang="cs-CZ" sz="2400" b="1" dirty="0" smtClean="0">
                <a:latin typeface="Comic Sans MS" pitchFamily="66" charset="0"/>
              </a:rPr>
              <a:t>Jak vypočítáme celek?            </a:t>
            </a:r>
          </a:p>
          <a:p>
            <a:pPr algn="ctr">
              <a:spcBef>
                <a:spcPts val="0"/>
              </a:spcBef>
              <a:buNone/>
              <a:defRPr/>
            </a:pPr>
            <a:r>
              <a:rPr lang="cs-CZ" sz="7300" b="1" dirty="0" smtClean="0">
                <a:latin typeface="Comic Sans MS" pitchFamily="66" charset="0"/>
              </a:rPr>
              <a:t>                 </a:t>
            </a:r>
            <a:endParaRPr lang="cs-CZ" sz="3600" b="1" dirty="0" smtClean="0"/>
          </a:p>
          <a:p>
            <a:pPr>
              <a:buNone/>
              <a:defRPr/>
            </a:pPr>
            <a:r>
              <a:rPr lang="cs-CZ" sz="3600" b="1" dirty="0" smtClean="0">
                <a:latin typeface="Comic Sans MS" pitchFamily="66" charset="0"/>
              </a:rPr>
              <a:t>           </a:t>
            </a:r>
            <a:r>
              <a:rPr lang="cs-CZ" sz="5400" b="1" dirty="0" smtClean="0">
                <a:latin typeface="Comic Sans MS" pitchFamily="66" charset="0"/>
              </a:rPr>
              <a:t>10</a:t>
            </a:r>
            <a:r>
              <a:rPr lang="cs-CZ" sz="3600" b="1" dirty="0" smtClean="0">
                <a:latin typeface="Comic Sans MS" pitchFamily="66" charset="0"/>
              </a:rPr>
              <a:t>    </a:t>
            </a:r>
            <a:r>
              <a:rPr lang="cs-CZ" sz="6000" b="1" dirty="0" smtClean="0">
                <a:latin typeface="Comic Sans MS" pitchFamily="66" charset="0"/>
              </a:rPr>
              <a:t>=</a:t>
            </a:r>
            <a:r>
              <a:rPr lang="cs-CZ" sz="3600" b="1" dirty="0" smtClean="0">
                <a:latin typeface="Comic Sans MS" pitchFamily="66" charset="0"/>
              </a:rPr>
              <a:t>  </a:t>
            </a:r>
            <a:r>
              <a:rPr lang="cs-CZ" sz="6000" b="1" dirty="0" smtClean="0">
                <a:latin typeface="Comic Sans MS" pitchFamily="66" charset="0"/>
              </a:rPr>
              <a:t>5</a:t>
            </a:r>
            <a:r>
              <a:rPr lang="cs-CZ" sz="3600" b="1" dirty="0" smtClean="0">
                <a:latin typeface="Comic Sans MS" pitchFamily="66" charset="0"/>
              </a:rPr>
              <a:t>  </a:t>
            </a:r>
          </a:p>
          <a:p>
            <a:pPr>
              <a:buNone/>
              <a:defRPr/>
            </a:pPr>
            <a:r>
              <a:rPr lang="cs-CZ" sz="3600" b="1" dirty="0" smtClean="0">
                <a:latin typeface="Comic Sans MS" pitchFamily="66" charset="0"/>
              </a:rPr>
              <a:t> </a:t>
            </a:r>
          </a:p>
          <a:p>
            <a:pPr>
              <a:buNone/>
              <a:defRPr/>
            </a:pPr>
            <a:endParaRPr lang="cs-CZ" sz="8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800" b="1" dirty="0" smtClean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47664" y="2564903"/>
            <a:ext cx="9361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7200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4509120"/>
            <a:ext cx="77048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Část celku vyjádřený číslem musíme </a:t>
            </a:r>
            <a:r>
              <a:rPr lang="cs-CZ" sz="2400" b="1" dirty="0" smtClean="0">
                <a:latin typeface="Comic Sans MS" pitchFamily="66" charset="0"/>
              </a:rPr>
              <a:t>vydělit</a:t>
            </a:r>
            <a:r>
              <a:rPr lang="cs-CZ" sz="2400" dirty="0" smtClean="0">
                <a:latin typeface="Comic Sans MS" pitchFamily="66" charset="0"/>
              </a:rPr>
              <a:t> počtem dílků, které jsou z celku vyjmuty, a potom </a:t>
            </a:r>
            <a:r>
              <a:rPr lang="cs-CZ" sz="2400" b="1" dirty="0" smtClean="0">
                <a:latin typeface="Comic Sans MS" pitchFamily="66" charset="0"/>
              </a:rPr>
              <a:t>vynásobit </a:t>
            </a:r>
            <a:r>
              <a:rPr lang="cs-CZ" sz="2400" dirty="0" smtClean="0">
                <a:latin typeface="Comic Sans MS" pitchFamily="66" charset="0"/>
              </a:rPr>
              <a:t>počtem dílků</a:t>
            </a:r>
            <a:r>
              <a:rPr lang="cs-CZ" sz="2400" dirty="0" smtClean="0">
                <a:latin typeface="Comic Sans MS" pitchFamily="66" charset="0"/>
              </a:rPr>
              <a:t>, na </a:t>
            </a:r>
            <a:r>
              <a:rPr lang="cs-CZ" sz="2400" dirty="0" smtClean="0">
                <a:latin typeface="Comic Sans MS" pitchFamily="66" charset="0"/>
              </a:rPr>
              <a:t>který je celkově rozdělen.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99992" y="2132857"/>
            <a:ext cx="3888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latin typeface="Comic Sans MS" pitchFamily="66" charset="0"/>
              </a:rPr>
              <a:t>(5 : 1) </a:t>
            </a:r>
            <a:r>
              <a:rPr lang="en-US" sz="3600" b="1" dirty="0" smtClean="0">
                <a:latin typeface="Comic Sans MS" pitchFamily="66" charset="0"/>
              </a:rPr>
              <a:t>×</a:t>
            </a:r>
            <a:r>
              <a:rPr lang="cs-CZ" sz="3600" b="1" dirty="0" smtClean="0">
                <a:latin typeface="Comic Sans MS" pitchFamily="66" charset="0"/>
              </a:rPr>
              <a:t> 2 = 10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2420888"/>
            <a:ext cx="511954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2051720" y="3140968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z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71800" y="2996952"/>
            <a:ext cx="936104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/>
          <a:lstStyle/>
          <a:p>
            <a:r>
              <a:rPr lang="cs-CZ" sz="4400" cap="all" dirty="0" smtClean="0">
                <a:ln w="0">
                  <a:solidFill>
                    <a:srgbClr val="92D05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Zlomek jako část celku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1772817"/>
            <a:ext cx="576064" cy="2349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4307344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75656" y="2420888"/>
            <a:ext cx="187220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b="1" dirty="0" smtClean="0">
                <a:solidFill>
                  <a:prstClr val="black"/>
                </a:solidFill>
                <a:latin typeface="Comic Sans MS" pitchFamily="66" charset="0"/>
              </a:rPr>
              <a:t>z 32</a:t>
            </a:r>
            <a:endParaRPr lang="cs-CZ" sz="6000" b="1" dirty="0">
              <a:solidFill>
                <a:prstClr val="black"/>
              </a:solidFill>
              <a:latin typeface="Comic Sans MS" pitchFamily="66" charset="0"/>
            </a:endParaRPr>
          </a:p>
        </p:txBody>
      </p:sp>
      <p:cxnSp>
        <p:nvCxnSpPr>
          <p:cNvPr id="28" name="Přímá spojovací čára 27"/>
          <p:cNvCxnSpPr>
            <a:endCxn id="22" idx="3"/>
          </p:cNvCxnSpPr>
          <p:nvPr/>
        </p:nvCxnSpPr>
        <p:spPr>
          <a:xfrm>
            <a:off x="1475656" y="6201308"/>
            <a:ext cx="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5436096" y="1700809"/>
            <a:ext cx="3384376" cy="2523768"/>
          </a:xfrm>
          <a:prstGeom prst="rect">
            <a:avLst/>
          </a:prstGeom>
          <a:solidFill>
            <a:schemeClr val="bg1"/>
          </a:solidFill>
          <a:ln w="5715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latin typeface="Comic Sans MS" pitchFamily="66" charset="0"/>
            </a:endParaRPr>
          </a:p>
          <a:p>
            <a:pPr algn="ctr"/>
            <a:r>
              <a:rPr lang="cs-CZ" sz="2800" dirty="0" smtClean="0">
                <a:latin typeface="Comic Sans MS" pitchFamily="66" charset="0"/>
              </a:rPr>
              <a:t>Část celku musíme vydělit čitatelem</a:t>
            </a:r>
          </a:p>
          <a:p>
            <a:pPr algn="ctr"/>
            <a:r>
              <a:rPr lang="cs-CZ" sz="2800" dirty="0" smtClean="0">
                <a:latin typeface="Comic Sans MS" pitchFamily="66" charset="0"/>
              </a:rPr>
              <a:t>a vynásobit</a:t>
            </a:r>
          </a:p>
          <a:p>
            <a:pPr algn="ctr"/>
            <a:r>
              <a:rPr lang="cs-CZ" sz="2800" dirty="0" smtClean="0">
                <a:latin typeface="Comic Sans MS" pitchFamily="66" charset="0"/>
              </a:rPr>
              <a:t>jmenovatelem.</a:t>
            </a:r>
            <a:endParaRPr lang="cs-CZ" sz="2800" b="1" dirty="0" smtClean="0">
              <a:latin typeface="Comic Sans MS" pitchFamily="66" charset="0"/>
            </a:endParaRPr>
          </a:p>
          <a:p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3059832" y="4721662"/>
            <a:ext cx="36724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(16 : 2) </a:t>
            </a:r>
            <a:r>
              <a:rPr lang="en-US" sz="4000" dirty="0" smtClean="0">
                <a:latin typeface="Comic Sans MS" pitchFamily="66" charset="0"/>
              </a:rPr>
              <a:t>×</a:t>
            </a:r>
            <a:r>
              <a:rPr lang="cs-CZ" sz="4000" dirty="0" smtClean="0">
                <a:latin typeface="Comic Sans MS" pitchFamily="66" charset="0"/>
              </a:rPr>
              <a:t> 4 =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300192" y="4581128"/>
            <a:ext cx="1296144" cy="923330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Comic Sans MS" pitchFamily="66" charset="0"/>
              </a:rPr>
              <a:t>32</a:t>
            </a:r>
            <a:endParaRPr lang="cs-CZ" sz="5400" dirty="0">
              <a:latin typeface="Comic Sans MS" pitchFamily="66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300192" y="4581128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419872" y="2492896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=16</a:t>
            </a:r>
            <a:endParaRPr lang="cs-CZ" sz="6000" b="1" dirty="0"/>
          </a:p>
        </p:txBody>
      </p:sp>
      <p:sp>
        <p:nvSpPr>
          <p:cNvPr id="42" name="Obdélník 41"/>
          <p:cNvSpPr/>
          <p:nvPr/>
        </p:nvSpPr>
        <p:spPr>
          <a:xfrm>
            <a:off x="2267744" y="2492896"/>
            <a:ext cx="115212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8" grpId="0" animBg="1"/>
      <p:bldP spid="41" grpId="0" animBg="1"/>
      <p:bldP spid="4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Procvičení výpočtu zlomku</a:t>
            </a:r>
            <a:r>
              <a:rPr lang="cs-CZ" sz="3600" dirty="0" smtClean="0">
                <a:solidFill>
                  <a:srgbClr val="FF0000"/>
                </a:solidFill>
              </a:rPr>
              <a:t/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jako části celku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11" name="Zástupný symbol pro obsah 10"/>
          <p:cNvGraphicFramePr>
            <a:graphicFrameLocks noGrp="1" noChangeAspect="1"/>
          </p:cNvGraphicFramePr>
          <p:nvPr>
            <p:ph idx="1"/>
          </p:nvPr>
        </p:nvGraphicFramePr>
        <p:xfrm>
          <a:off x="534988" y="1700213"/>
          <a:ext cx="710781" cy="12247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8" name="Rovnice" r:id="rId3" imgW="228600" imgH="393480" progId="Equation.3">
                  <p:embed/>
                </p:oleObj>
              </mc:Choice>
              <mc:Fallback>
                <p:oleObj name="Rovnice" r:id="rId3" imgW="228600" imgH="393480" progId="Equation.3">
                  <p:embed/>
                  <p:pic>
                    <p:nvPicPr>
                      <p:cNvPr id="0" name="Zástupný symbol pro obsah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4988" y="1700213"/>
                        <a:ext cx="710781" cy="122473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3203848" y="1772817"/>
          <a:ext cx="661028" cy="10801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9" name="Rovnice" r:id="rId5" imgW="241200" imgH="393480" progId="Equation.3">
                  <p:embed/>
                </p:oleObj>
              </mc:Choice>
              <mc:Fallback>
                <p:oleObj name="Rovnice" r:id="rId5" imgW="24120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1772817"/>
                        <a:ext cx="661028" cy="108012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3059832" y="3789040"/>
          <a:ext cx="648072" cy="11168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0" name="Rovnice" r:id="rId7" imgW="228600" imgH="393480" progId="Equation.3">
                  <p:embed/>
                </p:oleObj>
              </mc:Choice>
              <mc:Fallback>
                <p:oleObj name="Rovnice" r:id="rId7" imgW="22860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59832" y="3789040"/>
                        <a:ext cx="648072" cy="111684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5580112" y="3717033"/>
          <a:ext cx="662778" cy="10801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1" name="Rovnice" r:id="rId9" imgW="241200" imgH="393480" progId="Equation.3">
                  <p:embed/>
                </p:oleObj>
              </mc:Choice>
              <mc:Fallback>
                <p:oleObj name="Rovnice" r:id="rId9" imgW="24120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80112" y="3717033"/>
                        <a:ext cx="662778" cy="108012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5796136" y="1844824"/>
          <a:ext cx="716061" cy="11685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2" name="Rovnice" r:id="rId11" imgW="241200" imgH="393480" progId="Equation.3">
                  <p:embed/>
                </p:oleObj>
              </mc:Choice>
              <mc:Fallback>
                <p:oleObj name="Rovnice" r:id="rId11" imgW="24120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6136" y="1844824"/>
                        <a:ext cx="716061" cy="116850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468313" y="3789363"/>
          <a:ext cx="719311" cy="11724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3" name="Rovnice" r:id="rId13" imgW="241200" imgH="393480" progId="Equation.3">
                  <p:embed/>
                </p:oleObj>
              </mc:Choice>
              <mc:Fallback>
                <p:oleObj name="Rovnice" r:id="rId13" imgW="24120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3789363"/>
                        <a:ext cx="719311" cy="117249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Obdélník 19"/>
          <p:cNvSpPr/>
          <p:nvPr/>
        </p:nvSpPr>
        <p:spPr>
          <a:xfrm>
            <a:off x="1403648" y="1916832"/>
            <a:ext cx="64807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051721" y="213285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15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03648" y="213285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25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259632" y="407707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81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835696" y="4077072"/>
            <a:ext cx="103695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18</a:t>
            </a:r>
          </a:p>
          <a:p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187624" y="3933056"/>
            <a:ext cx="64807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923928" y="2132856"/>
            <a:ext cx="5725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72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499992" y="2132856"/>
            <a:ext cx="9348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32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3923928" y="1916832"/>
            <a:ext cx="57606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444208" y="2276872"/>
            <a:ext cx="575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12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020272" y="2276872"/>
            <a:ext cx="740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8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6444208" y="2060848"/>
            <a:ext cx="64807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635896" y="4077072"/>
            <a:ext cx="5725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64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139952" y="4077072"/>
            <a:ext cx="12241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je 24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635896" y="3861048"/>
            <a:ext cx="57606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6372200" y="407707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49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020272" y="4077072"/>
            <a:ext cx="936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42</a:t>
            </a:r>
            <a:endParaRPr lang="cs-CZ" sz="2400" dirty="0"/>
          </a:p>
        </p:txBody>
      </p:sp>
      <p:sp>
        <p:nvSpPr>
          <p:cNvPr id="38" name="Obdélník 37"/>
          <p:cNvSpPr/>
          <p:nvPr/>
        </p:nvSpPr>
        <p:spPr>
          <a:xfrm>
            <a:off x="6300192" y="393305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5" grpId="0" animBg="1"/>
      <p:bldP spid="28" grpId="0" animBg="1"/>
      <p:bldP spid="31" grpId="0" animBg="1"/>
      <p:bldP spid="35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512168"/>
          </a:xfrm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/>
            </a:r>
            <a:br>
              <a:rPr lang="cs-CZ" sz="4000" cap="all" dirty="0" smtClean="0">
                <a:ln w="0">
                  <a:solidFill>
                    <a:srgbClr val="92D05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/>
            </a:r>
            <a:br>
              <a:rPr lang="cs-CZ" sz="4000" cap="all" dirty="0" smtClean="0">
                <a:ln w="0">
                  <a:solidFill>
                    <a:srgbClr val="92D05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Procvičení VÝPOČTU zlomku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JAKO ČÁSTI CELKU</a:t>
            </a:r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  </a:t>
            </a:r>
            <a:br>
              <a:rPr lang="cs-CZ" sz="40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/>
            </a:r>
            <a:br>
              <a:rPr lang="cs-CZ" sz="40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    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13"/>
          </a:xfrm>
          <a:ln>
            <a:noFill/>
          </a:ln>
        </p:spPr>
        <p:txBody>
          <a:bodyPr>
            <a:normAutofit fontScale="92500" lnSpcReduction="10000"/>
          </a:bodyPr>
          <a:lstStyle/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r>
              <a:rPr lang="cs-CZ" sz="2800" b="1" dirty="0" smtClean="0"/>
              <a:t>	</a:t>
            </a:r>
            <a:r>
              <a:rPr lang="cs-CZ" sz="2800" dirty="0" smtClean="0"/>
              <a:t>První den závodníci ujeli      trasy závodu.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Kolik kilometrů je trasa dlouhá, když víme, že   trasy je 30 </a:t>
            </a:r>
            <a:r>
              <a:rPr lang="cs-CZ" sz="2800" dirty="0" smtClean="0"/>
              <a:t>kilometrů.</a:t>
            </a:r>
            <a:endParaRPr lang="cs-CZ" sz="2800" dirty="0" smtClean="0"/>
          </a:p>
          <a:p>
            <a:pPr>
              <a:buFont typeface="Arial" charset="0"/>
              <a:buNone/>
            </a:pPr>
            <a:r>
              <a:rPr lang="cs-CZ" sz="2800" dirty="0" smtClean="0"/>
              <a:t>	A kolik kilometrů jim ještě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zbývá ujet do konce závodu?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</a:t>
            </a:r>
            <a:endParaRPr lang="cs-CZ" sz="1000" dirty="0" smtClean="0"/>
          </a:p>
          <a:p>
            <a:pPr>
              <a:buFont typeface="Arial" charset="0"/>
              <a:buNone/>
            </a:pPr>
            <a:r>
              <a:rPr lang="cs-CZ" sz="1000" dirty="0" smtClean="0"/>
              <a:t>	</a:t>
            </a:r>
            <a:endParaRPr lang="cs-CZ" dirty="0" smtClean="0"/>
          </a:p>
          <a:p>
            <a:pPr>
              <a:buFont typeface="Arial" charset="0"/>
              <a:buNone/>
            </a:pPr>
            <a:endParaRPr lang="cs-CZ" sz="2800" dirty="0" smtClean="0"/>
          </a:p>
          <a:p>
            <a:pPr>
              <a:buFont typeface="Arial" charset="0"/>
              <a:buNone/>
            </a:pPr>
            <a:r>
              <a:rPr lang="cs-CZ" sz="2800" dirty="0" smtClean="0"/>
              <a:t>	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</a:t>
            </a:r>
          </a:p>
          <a:p>
            <a:pPr>
              <a:buFont typeface="Arial" charset="0"/>
              <a:buNone/>
            </a:pPr>
            <a:r>
              <a:rPr lang="cs-CZ" sz="2800" b="1" dirty="0" smtClean="0"/>
              <a:t>	</a:t>
            </a:r>
          </a:p>
        </p:txBody>
      </p:sp>
      <p:sp>
        <p:nvSpPr>
          <p:cNvPr id="18436" name="Rectangle 3"/>
          <p:cNvSpPr>
            <a:spLocks noChangeArrowheads="1"/>
          </p:cNvSpPr>
          <p:nvPr/>
        </p:nvSpPr>
        <p:spPr bwMode="auto">
          <a:xfrm>
            <a:off x="467544" y="260648"/>
            <a:ext cx="360040" cy="369332"/>
          </a:xfrm>
          <a:prstGeom prst="rect">
            <a:avLst/>
          </a:prstGeom>
          <a:noFill/>
          <a:ln w="9525">
            <a:solidFill>
              <a:srgbClr val="FFFF00"/>
            </a:solidFill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endParaRPr lang="cs-CZ"/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8532440" y="212807"/>
            <a:ext cx="36004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1700808"/>
            <a:ext cx="2095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Rectangle 6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928688" y="4286250"/>
            <a:ext cx="4183646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Calibri" pitchFamily="34" charset="0"/>
              </a:rPr>
              <a:t>(30 </a:t>
            </a:r>
            <a:r>
              <a:rPr lang="cs-CZ" sz="3200" dirty="0">
                <a:latin typeface="Calibri" pitchFamily="34" charset="0"/>
              </a:rPr>
              <a:t>: </a:t>
            </a:r>
            <a:r>
              <a:rPr lang="cs-CZ" sz="3200" dirty="0" smtClean="0">
                <a:latin typeface="Calibri" pitchFamily="34" charset="0"/>
              </a:rPr>
              <a:t>2) </a:t>
            </a:r>
            <a:r>
              <a:rPr lang="en-US" sz="3200" dirty="0">
                <a:latin typeface="Calibri" pitchFamily="34" charset="0"/>
              </a:rPr>
              <a:t>×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5 </a:t>
            </a:r>
            <a:r>
              <a:rPr lang="cs-CZ" sz="3200" dirty="0">
                <a:latin typeface="Calibri" pitchFamily="34" charset="0"/>
              </a:rPr>
              <a:t>= </a:t>
            </a:r>
            <a:r>
              <a:rPr lang="cs-CZ" sz="3200" dirty="0" smtClean="0">
                <a:latin typeface="Calibri" pitchFamily="34" charset="0"/>
              </a:rPr>
              <a:t>15 </a:t>
            </a:r>
            <a:r>
              <a:rPr lang="en-US" dirty="0"/>
              <a:t>×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5 </a:t>
            </a:r>
            <a:r>
              <a:rPr lang="cs-CZ" sz="3200" dirty="0">
                <a:latin typeface="Calibri" pitchFamily="34" charset="0"/>
              </a:rPr>
              <a:t>= </a:t>
            </a:r>
            <a:r>
              <a:rPr lang="cs-CZ" sz="3200" b="1" dirty="0" smtClean="0">
                <a:latin typeface="Calibri" pitchFamily="34" charset="0"/>
              </a:rPr>
              <a:t>75</a:t>
            </a:r>
            <a:endParaRPr lang="cs-CZ" sz="3200" b="1" dirty="0">
              <a:latin typeface="Calibri" pitchFamily="34" charset="0"/>
            </a:endParaRPr>
          </a:p>
          <a:p>
            <a:r>
              <a:rPr lang="cs-CZ" sz="2800" b="1" dirty="0" smtClean="0">
                <a:solidFill>
                  <a:schemeClr val="bg1"/>
                </a:solidFill>
                <a:latin typeface="Calibri" pitchFamily="34" charset="0"/>
              </a:rPr>
              <a:t>Trasa je dlouhá 75 km.</a:t>
            </a:r>
            <a:endParaRPr lang="cs-CZ" sz="28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000125" y="5357813"/>
            <a:ext cx="747712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Calibri" pitchFamily="34" charset="0"/>
              </a:rPr>
              <a:t>75 </a:t>
            </a:r>
            <a:r>
              <a:rPr lang="cs-CZ" sz="3200" dirty="0">
                <a:latin typeface="Calibri" pitchFamily="34" charset="0"/>
              </a:rPr>
              <a:t>– </a:t>
            </a:r>
            <a:r>
              <a:rPr lang="cs-CZ" sz="3200" dirty="0" smtClean="0">
                <a:latin typeface="Calibri" pitchFamily="34" charset="0"/>
              </a:rPr>
              <a:t>30 </a:t>
            </a:r>
            <a:r>
              <a:rPr lang="cs-CZ" sz="3200" dirty="0">
                <a:latin typeface="Calibri" pitchFamily="34" charset="0"/>
              </a:rPr>
              <a:t>= </a:t>
            </a:r>
            <a:r>
              <a:rPr lang="cs-CZ" sz="3200" b="1" dirty="0" smtClean="0">
                <a:latin typeface="Calibri" pitchFamily="34" charset="0"/>
              </a:rPr>
              <a:t>45</a:t>
            </a:r>
            <a:endParaRPr lang="cs-CZ" sz="3200" b="1" dirty="0">
              <a:latin typeface="Calibri" pitchFamily="34" charset="0"/>
            </a:endParaRPr>
          </a:p>
          <a:p>
            <a:r>
              <a:rPr lang="cs-CZ" sz="3200" b="1" dirty="0">
                <a:solidFill>
                  <a:schemeClr val="bg1"/>
                </a:solidFill>
                <a:latin typeface="Calibri" pitchFamily="34" charset="0"/>
              </a:rPr>
              <a:t>Závodníkům ještě zbývá ujet 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</a:rPr>
              <a:t>45 </a:t>
            </a:r>
            <a:r>
              <a:rPr lang="cs-CZ" sz="3200" b="1" dirty="0">
                <a:solidFill>
                  <a:schemeClr val="bg1"/>
                </a:solidFill>
                <a:latin typeface="Calibri" pitchFamily="34" charset="0"/>
              </a:rPr>
              <a:t>kilometrů. </a:t>
            </a: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7081838" y="6553200"/>
            <a:ext cx="184731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US" sz="1400" dirty="0">
              <a:latin typeface="Calibri" pitchFamily="34" charset="0"/>
              <a:cs typeface="Arial" charset="0"/>
            </a:endParaRPr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316416" y="2132856"/>
            <a:ext cx="2095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 </a:t>
            </a:r>
            <a:r>
              <a:rPr lang="cs-CZ" sz="3600" cap="all" dirty="0" smtClean="0">
                <a:ln w="0">
                  <a:solidFill>
                    <a:srgbClr val="92D05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Procvičení VÝPOČTU zlomku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cap="all" dirty="0" smtClean="0">
                <a:ln w="0">
                  <a:solidFill>
                    <a:srgbClr val="92D050"/>
                  </a:solidFill>
                </a:ln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JAKO ČÁSTI CELKU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4" y="1500188"/>
            <a:ext cx="8535863" cy="5114925"/>
          </a:xfrm>
          <a:ln>
            <a:noFill/>
          </a:ln>
        </p:spPr>
        <p:txBody>
          <a:bodyPr/>
          <a:lstStyle/>
          <a:p>
            <a:pPr>
              <a:buFont typeface="Arial" charset="0"/>
              <a:buNone/>
            </a:pPr>
            <a:endParaRPr lang="cs-CZ" sz="800" dirty="0" smtClean="0"/>
          </a:p>
          <a:p>
            <a:pPr>
              <a:buFont typeface="Arial" charset="0"/>
              <a:buNone/>
            </a:pPr>
            <a:r>
              <a:rPr lang="cs-CZ" sz="800" b="1" dirty="0" smtClean="0"/>
              <a:t>	</a:t>
            </a:r>
          </a:p>
          <a:p>
            <a:pPr>
              <a:buFont typeface="Arial" charset="0"/>
              <a:buNone/>
            </a:pPr>
            <a:r>
              <a:rPr lang="cs-CZ" sz="800" b="1" dirty="0" smtClean="0"/>
              <a:t>	</a:t>
            </a:r>
            <a:r>
              <a:rPr lang="cs-CZ" sz="2800" dirty="0" smtClean="0"/>
              <a:t>V kroužku angličtiny je   </a:t>
            </a:r>
            <a:r>
              <a:rPr lang="cs-CZ" sz="2800" dirty="0" smtClean="0"/>
              <a:t>děvčat, </a:t>
            </a:r>
            <a:r>
              <a:rPr lang="cs-CZ" sz="2800" dirty="0" smtClean="0"/>
              <a:t>to je 18. 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Kolik dětí je v kroužku? Kolik je v kroužku chlapců?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</a:t>
            </a:r>
          </a:p>
        </p:txBody>
      </p:sp>
      <p:sp>
        <p:nvSpPr>
          <p:cNvPr id="1945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1628800"/>
            <a:ext cx="2095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Rectangle 3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28688" y="3643313"/>
            <a:ext cx="408599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Calibri" pitchFamily="34" charset="0"/>
              </a:rPr>
              <a:t>(18 </a:t>
            </a:r>
            <a:r>
              <a:rPr lang="cs-CZ" sz="3200" dirty="0">
                <a:latin typeface="Calibri" pitchFamily="34" charset="0"/>
              </a:rPr>
              <a:t>: </a:t>
            </a:r>
            <a:r>
              <a:rPr lang="cs-CZ" sz="3200" dirty="0" smtClean="0">
                <a:latin typeface="Calibri" pitchFamily="34" charset="0"/>
              </a:rPr>
              <a:t>6) </a:t>
            </a:r>
            <a:r>
              <a:rPr lang="en-US" sz="3200" dirty="0">
                <a:latin typeface="Calibri" pitchFamily="34" charset="0"/>
              </a:rPr>
              <a:t>×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8 </a:t>
            </a:r>
            <a:r>
              <a:rPr lang="cs-CZ" sz="3200" dirty="0">
                <a:latin typeface="Calibri" pitchFamily="34" charset="0"/>
              </a:rPr>
              <a:t>= </a:t>
            </a:r>
            <a:r>
              <a:rPr lang="cs-CZ" sz="3200" dirty="0" smtClean="0">
                <a:latin typeface="Calibri" pitchFamily="34" charset="0"/>
              </a:rPr>
              <a:t>3 </a:t>
            </a:r>
            <a:r>
              <a:rPr lang="en-US" sz="3200" dirty="0">
                <a:latin typeface="Calibri" pitchFamily="34" charset="0"/>
              </a:rPr>
              <a:t>×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8 </a:t>
            </a:r>
            <a:r>
              <a:rPr lang="cs-CZ" sz="3200" dirty="0">
                <a:latin typeface="Calibri" pitchFamily="34" charset="0"/>
              </a:rPr>
              <a:t>= </a:t>
            </a:r>
            <a:r>
              <a:rPr lang="cs-CZ" sz="3200" b="1" dirty="0" smtClean="0">
                <a:latin typeface="Calibri" pitchFamily="34" charset="0"/>
              </a:rPr>
              <a:t>24</a:t>
            </a:r>
            <a:endParaRPr lang="cs-CZ" sz="3200" dirty="0">
              <a:latin typeface="Calibri" pitchFamily="34" charset="0"/>
            </a:endParaRPr>
          </a:p>
          <a:p>
            <a:r>
              <a:rPr lang="cs-CZ" sz="3200" dirty="0">
                <a:latin typeface="Calibri" pitchFamily="34" charset="0"/>
              </a:rPr>
              <a:t>		</a:t>
            </a:r>
            <a:r>
              <a:rPr lang="cs-CZ" sz="3200" dirty="0" smtClean="0">
                <a:latin typeface="Calibri" pitchFamily="34" charset="0"/>
              </a:rPr>
              <a:t>24 </a:t>
            </a:r>
            <a:r>
              <a:rPr lang="cs-CZ" sz="3200" dirty="0">
                <a:latin typeface="Calibri" pitchFamily="34" charset="0"/>
              </a:rPr>
              <a:t>– </a:t>
            </a:r>
            <a:r>
              <a:rPr lang="cs-CZ" sz="3200" dirty="0" smtClean="0">
                <a:latin typeface="Calibri" pitchFamily="34" charset="0"/>
              </a:rPr>
              <a:t>18 </a:t>
            </a:r>
            <a:r>
              <a:rPr lang="cs-CZ" sz="3200" dirty="0">
                <a:latin typeface="Calibri" pitchFamily="34" charset="0"/>
              </a:rPr>
              <a:t>= </a:t>
            </a:r>
            <a:r>
              <a:rPr lang="cs-CZ" sz="3200" dirty="0" smtClean="0">
                <a:latin typeface="Calibri" pitchFamily="34" charset="0"/>
              </a:rPr>
              <a:t>6  </a:t>
            </a:r>
            <a:endParaRPr lang="cs-CZ" sz="3200" u="sng" dirty="0">
              <a:latin typeface="Calibri" pitchFamily="34" charset="0"/>
            </a:endParaRPr>
          </a:p>
          <a:p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</a:rPr>
              <a:t>V kroužku je 6 chlapců.</a:t>
            </a:r>
            <a:endParaRPr lang="cs-CZ" sz="32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57250" y="5429250"/>
            <a:ext cx="288213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latin typeface="Calibri" pitchFamily="34" charset="0"/>
              </a:rPr>
              <a:t>Děvčat je     .      </a:t>
            </a:r>
          </a:p>
        </p:txBody>
      </p:sp>
      <p:sp>
        <p:nvSpPr>
          <p:cNvPr id="19464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43188" y="5357813"/>
            <a:ext cx="2095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6" name="Rectangle 6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500438" y="5572125"/>
            <a:ext cx="180530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Calibri" pitchFamily="34" charset="0"/>
              </a:rPr>
              <a:t>Chlapců je </a:t>
            </a:r>
            <a:endParaRPr lang="cs-CZ" sz="28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946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29313" y="5429250"/>
            <a:ext cx="2095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70" name="Rectangle 9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947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14938" y="5429250"/>
            <a:ext cx="2095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73" name="Rectangle 12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500688" y="5572125"/>
            <a:ext cx="4254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–</a:t>
            </a:r>
            <a:r>
              <a:rPr lang="cs-CZ"/>
              <a:t> 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215063" y="5572125"/>
            <a:ext cx="3873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=</a:t>
            </a:r>
          </a:p>
        </p:txBody>
      </p:sp>
      <p:sp>
        <p:nvSpPr>
          <p:cNvPr id="19476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43688" y="5429250"/>
            <a:ext cx="2095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78" name="Rectangle 15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000625" y="3643313"/>
            <a:ext cx="170027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Calibri" pitchFamily="34" charset="0"/>
              </a:rPr>
              <a:t>Dětí je 24.</a:t>
            </a:r>
            <a:endParaRPr lang="cs-CZ" sz="28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9482" name="Text Box 26"/>
          <p:cNvSpPr txBox="1">
            <a:spLocks noChangeArrowheads="1"/>
          </p:cNvSpPr>
          <p:nvPr/>
        </p:nvSpPr>
        <p:spPr bwMode="auto">
          <a:xfrm>
            <a:off x="7081838" y="6553200"/>
            <a:ext cx="184731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US" sz="1400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500"/>
                            </p:stCondLst>
                            <p:childTnLst>
                              <p:par>
                                <p:cTn id="6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0" grpId="0"/>
      <p:bldP spid="21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000" dirty="0" smtClean="0"/>
          </a:p>
          <a:p>
            <a:r>
              <a:rPr lang="cs-CZ" sz="1000" dirty="0" smtClean="0">
                <a:solidFill>
                  <a:srgbClr val="990000"/>
                </a:solidFill>
              </a:rPr>
              <a:t>VLK, F., MOSKOVÁ, J. Matematika pro 8.ročník zvláštní školy. Praha : SEPTIMA, 1996. ISBN 80-85801-69-8 </a:t>
            </a:r>
          </a:p>
          <a:p>
            <a:r>
              <a:rPr lang="cs-CZ" sz="1000" dirty="0" smtClean="0"/>
              <a:t>[online]. [04-02-2012]. Dostupné z URL: &lt; </a:t>
            </a:r>
            <a:r>
              <a:rPr lang="cs-CZ" sz="1000" dirty="0" smtClean="0">
                <a:hlinkClick r:id="rId2"/>
              </a:rPr>
              <a:t>http://t3.gstatic.com/</a:t>
            </a:r>
            <a:r>
              <a:rPr lang="cs-CZ" sz="1000" dirty="0" err="1" smtClean="0">
                <a:hlinkClick r:id="rId2"/>
              </a:rPr>
              <a:t>images</a:t>
            </a:r>
            <a:r>
              <a:rPr lang="cs-CZ" sz="1000" dirty="0" smtClean="0">
                <a:hlinkClick r:id="rId2"/>
              </a:rPr>
              <a:t>?q=</a:t>
            </a:r>
            <a:r>
              <a:rPr lang="cs-CZ" sz="1000" dirty="0" err="1" smtClean="0">
                <a:hlinkClick r:id="rId2"/>
              </a:rPr>
              <a:t>tbn</a:t>
            </a:r>
            <a:r>
              <a:rPr lang="cs-CZ" sz="1000" dirty="0" smtClean="0">
                <a:hlinkClick r:id="rId2"/>
              </a:rPr>
              <a:t>:ANd9GcTkcrIhEs4csTj7d4fMa0U84VEHLzokfM48FaSgJ8JqOGzrmvwD</a:t>
            </a:r>
            <a:r>
              <a:rPr lang="cs-CZ" sz="1000" dirty="0" smtClean="0"/>
              <a:t>&gt; </a:t>
            </a:r>
          </a:p>
          <a:p>
            <a:endParaRPr lang="cs-CZ" sz="1000" dirty="0" smtClean="0">
              <a:solidFill>
                <a:srgbClr val="990000"/>
              </a:solidFill>
            </a:endParaRPr>
          </a:p>
          <a:p>
            <a:endParaRPr lang="cs-CZ" sz="1000" dirty="0" smtClean="0">
              <a:solidFill>
                <a:srgbClr val="990000"/>
              </a:solidFill>
            </a:endParaRPr>
          </a:p>
          <a:p>
            <a:endParaRPr lang="cs-CZ" sz="1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  <a:solidFill>
            <a:schemeClr val="bg1"/>
          </a:solidFill>
          <a:ln w="76200">
            <a:solidFill>
              <a:srgbClr val="92D050"/>
            </a:solidFill>
          </a:ln>
        </p:spPr>
        <p:txBody>
          <a:bodyPr>
            <a:normAutofit fontScale="90000"/>
          </a:bodyPr>
          <a:lstStyle/>
          <a:p>
            <a:r>
              <a:rPr lang="cs-CZ" sz="53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</a:t>
            </a:r>
            <a:br>
              <a:rPr lang="cs-CZ" sz="53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r>
              <a:rPr lang="cs-CZ" sz="53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  </a:t>
            </a:r>
            <a:r>
              <a:rPr lang="cs-CZ" sz="53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Použité</a:t>
            </a:r>
            <a:r>
              <a:rPr lang="cs-CZ" sz="53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zdroje</a:t>
            </a:r>
            <a:br>
              <a:rPr lang="cs-CZ" sz="53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endParaRPr lang="cs-CZ" sz="5300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2">
      <a:dk1>
        <a:sysClr val="windowText" lastClr="000000"/>
      </a:dk1>
      <a:lt1>
        <a:sysClr val="window" lastClr="FFFFFF"/>
      </a:lt1>
      <a:dk2>
        <a:srgbClr val="464646"/>
      </a:dk2>
      <a:lt2>
        <a:srgbClr val="FFFF00"/>
      </a:lt2>
      <a:accent1>
        <a:srgbClr val="FFFF00"/>
      </a:accent1>
      <a:accent2>
        <a:srgbClr val="DA1F28"/>
      </a:accent2>
      <a:accent3>
        <a:srgbClr val="EB641B"/>
      </a:accent3>
      <a:accent4>
        <a:srgbClr val="FFFF00"/>
      </a:accent4>
      <a:accent5>
        <a:srgbClr val="FFFF00"/>
      </a:accent5>
      <a:accent6>
        <a:srgbClr val="FFFF00"/>
      </a:accent6>
      <a:hlink>
        <a:srgbClr val="FF8119"/>
      </a:hlink>
      <a:folHlink>
        <a:srgbClr val="FFFF0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641</TotalTime>
  <Words>264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Shluk</vt:lpstr>
      <vt:lpstr>Rovnice</vt:lpstr>
      <vt:lpstr>DUM / VYDMUCHOV / POLIAČÍKOVÁ/ MATEMATIKA A JEJÍ APLIKACE/ 018</vt:lpstr>
      <vt:lpstr>  ZLOMEK JAKO ČÁST CELKU</vt:lpstr>
      <vt:lpstr>  ZLOMEK JAKO ČÁST CELKU</vt:lpstr>
      <vt:lpstr> ZLOMeK jako část celku</vt:lpstr>
      <vt:lpstr>Zlomek jako část celku</vt:lpstr>
      <vt:lpstr>Procvičení výpočtu zlomku jako části celku</vt:lpstr>
      <vt:lpstr>  Procvičení VÝPOČTU zlomku JAKO ČÁSTI CELKU               </vt:lpstr>
      <vt:lpstr>    Procvičení VÝPOČTU zlomku JAKO ČÁSTI CELKU</vt:lpstr>
      <vt:lpstr>         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/ VYDMUCHOV / POLIAČÍKOVÁ/ MATEMATIKA A JEJÍ APLIKACE/ 014</dc:title>
  <dc:creator>Poliačíková</dc:creator>
  <cp:lastModifiedBy>Učitel</cp:lastModifiedBy>
  <cp:revision>72</cp:revision>
  <dcterms:created xsi:type="dcterms:W3CDTF">2012-01-31T20:04:00Z</dcterms:created>
  <dcterms:modified xsi:type="dcterms:W3CDTF">2012-03-26T15:00:28Z</dcterms:modified>
</cp:coreProperties>
</file>