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9"/>
  </p:notesMasterIdLst>
  <p:sldIdLst>
    <p:sldId id="256" r:id="rId3"/>
    <p:sldId id="257" r:id="rId4"/>
    <p:sldId id="258" r:id="rId5"/>
    <p:sldId id="259" r:id="rId6"/>
    <p:sldId id="260" r:id="rId7"/>
    <p:sldId id="266" r:id="rId8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3077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3078" name="AutoShape 6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62275" cy="4476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SzPct val="45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10" name="Rectangle 9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62475" cy="3419475"/>
          </a:xfrm>
          <a:prstGeom prst="rect">
            <a:avLst/>
          </a:prstGeom>
          <a:noFill/>
          <a:ln w="126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82" name="Rectangle 10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76875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62275" cy="4476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SzPct val="45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pPr>
              <a:defRPr/>
            </a:pPr>
            <a:fld id="{E617285E-4E21-401F-9C47-25893B734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2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E659A16-9D8F-4473-A833-609E0BF60189}" type="slidenum">
              <a:rPr lang="cs-CZ" smtClean="0">
                <a:latin typeface="Times New Roman" pitchFamily="18" charset="0"/>
                <a:cs typeface="Lucida Sans Unicode" pitchFamily="34" charset="0"/>
              </a:rPr>
              <a:pPr/>
              <a:t>1</a:t>
            </a:fld>
            <a:endParaRPr lang="cs-CZ" smtClean="0">
              <a:latin typeface="Times New Roman" pitchFamily="18" charset="0"/>
              <a:cs typeface="Lucida Sans Unicode" pitchFamily="34" charset="0"/>
            </a:endParaRPr>
          </a:p>
        </p:txBody>
      </p:sp>
      <p:sp>
        <p:nvSpPr>
          <p:cNvPr id="276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76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pPr eaLnBrk="1" hangingPunct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latin typeface="Calibri" pitchFamily="34" charset="0"/>
              <a:ea typeface="Microsoft YaHei"/>
              <a:cs typeface="Microsoft YaHei"/>
            </a:endParaRPr>
          </a:p>
        </p:txBody>
      </p:sp>
      <p:sp>
        <p:nvSpPr>
          <p:cNvPr id="2765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2E214982-AA01-4C6B-B4A4-3AA2C4589D84}" type="slidenum">
              <a:rPr lang="cs-CZ" sz="1200">
                <a:solidFill>
                  <a:srgbClr val="000000"/>
                </a:solidFill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</a:t>
            </a:fld>
            <a:endParaRPr lang="cs-CZ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2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A63E37A-97EE-44C9-B423-0930F2843390}" type="slidenum">
              <a:rPr lang="cs-CZ" smtClean="0">
                <a:latin typeface="Times New Roman" pitchFamily="18" charset="0"/>
                <a:cs typeface="Lucida Sans Unicode" pitchFamily="34" charset="0"/>
              </a:rPr>
              <a:pPr/>
              <a:t>2</a:t>
            </a:fld>
            <a:endParaRPr lang="cs-CZ" smtClean="0">
              <a:latin typeface="Times New Roman" pitchFamily="18" charset="0"/>
              <a:cs typeface="Lucida Sans Unicode" pitchFamily="34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2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60135D4-EF40-46BA-AAF5-7A111E0F4451}" type="slidenum">
              <a:rPr lang="cs-CZ" smtClean="0">
                <a:latin typeface="Times New Roman" pitchFamily="18" charset="0"/>
                <a:cs typeface="Lucida Sans Unicode" pitchFamily="34" charset="0"/>
              </a:rPr>
              <a:pPr/>
              <a:t>3</a:t>
            </a:fld>
            <a:endParaRPr lang="cs-CZ" smtClean="0">
              <a:latin typeface="Times New Roman" pitchFamily="18" charset="0"/>
              <a:cs typeface="Lucida Sans Unicode" pitchFamily="34" charset="0"/>
            </a:endParaRPr>
          </a:p>
        </p:txBody>
      </p:sp>
      <p:sp>
        <p:nvSpPr>
          <p:cNvPr id="31747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CEA2F5DB-26E2-47FC-A83A-ED5C04803B0B}" type="slidenum">
              <a:rPr lang="cs-CZ" sz="1200">
                <a:solidFill>
                  <a:srgbClr val="000000"/>
                </a:solidFill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3</a:t>
            </a:fld>
            <a:endParaRPr lang="cs-CZ" sz="1200">
              <a:solidFill>
                <a:srgbClr val="000000"/>
              </a:solidFill>
            </a:endParaRPr>
          </a:p>
        </p:txBody>
      </p:sp>
      <p:sp>
        <p:nvSpPr>
          <p:cNvPr id="317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/>
        </p:spPr>
      </p:sp>
      <p:sp>
        <p:nvSpPr>
          <p:cNvPr id="317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pPr eaLnBrk="1" hangingPunct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latin typeface="Calibri" pitchFamily="34" charset="0"/>
              <a:ea typeface="Microsoft YaHei"/>
              <a:cs typeface="Microsoft YaHe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2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68EFF474-272C-4464-8FEC-6A9A5D03B7DC}" type="slidenum">
              <a:rPr lang="cs-CZ" smtClean="0">
                <a:latin typeface="Times New Roman" pitchFamily="18" charset="0"/>
                <a:cs typeface="Lucida Sans Unicode" pitchFamily="34" charset="0"/>
              </a:rPr>
              <a:pPr/>
              <a:t>4</a:t>
            </a:fld>
            <a:endParaRPr lang="cs-CZ" smtClean="0">
              <a:latin typeface="Times New Roman" pitchFamily="18" charset="0"/>
              <a:cs typeface="Lucida Sans Unicode" pitchFamily="34" charset="0"/>
            </a:endParaRPr>
          </a:p>
        </p:txBody>
      </p:sp>
      <p:sp>
        <p:nvSpPr>
          <p:cNvPr id="33795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86155E2A-59CB-4193-9655-B73557132730}" type="slidenum">
              <a:rPr lang="cs-CZ" sz="1200">
                <a:solidFill>
                  <a:srgbClr val="000000"/>
                </a:solidFill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4</a:t>
            </a:fld>
            <a:endParaRPr lang="cs-CZ" sz="1200">
              <a:solidFill>
                <a:srgbClr val="000000"/>
              </a:solidFill>
            </a:endParaRPr>
          </a:p>
        </p:txBody>
      </p:sp>
      <p:sp>
        <p:nvSpPr>
          <p:cNvPr id="337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/>
        </p:spPr>
      </p:sp>
      <p:sp>
        <p:nvSpPr>
          <p:cNvPr id="3379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pPr eaLnBrk="1" hangingPunct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latin typeface="Calibri" pitchFamily="34" charset="0"/>
              <a:ea typeface="Microsoft YaHei"/>
              <a:cs typeface="Microsoft YaHe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2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F77E42C5-EDE7-4EF4-B8E3-F375732C0FB7}" type="slidenum">
              <a:rPr lang="cs-CZ" smtClean="0">
                <a:latin typeface="Times New Roman" pitchFamily="18" charset="0"/>
                <a:cs typeface="Lucida Sans Unicode" pitchFamily="34" charset="0"/>
              </a:rPr>
              <a:pPr/>
              <a:t>5</a:t>
            </a:fld>
            <a:endParaRPr lang="cs-CZ" smtClean="0">
              <a:latin typeface="Times New Roman" pitchFamily="18" charset="0"/>
              <a:cs typeface="Lucida Sans Unicode" pitchFamily="34" charset="0"/>
            </a:endParaRPr>
          </a:p>
        </p:txBody>
      </p:sp>
      <p:sp>
        <p:nvSpPr>
          <p:cNvPr id="35843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8883C296-307C-4A2C-8836-2D0D6FCFE7D0}" type="slidenum">
              <a:rPr lang="cs-CZ" sz="1200">
                <a:solidFill>
                  <a:srgbClr val="000000"/>
                </a:solidFill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5</a:t>
            </a:fld>
            <a:endParaRPr lang="cs-CZ" sz="1200">
              <a:solidFill>
                <a:srgbClr val="000000"/>
              </a:solidFill>
            </a:endParaRPr>
          </a:p>
        </p:txBody>
      </p:sp>
      <p:sp>
        <p:nvSpPr>
          <p:cNvPr id="3584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/>
        </p:spPr>
      </p:sp>
      <p:sp>
        <p:nvSpPr>
          <p:cNvPr id="3584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pPr eaLnBrk="1" hangingPunct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latin typeface="Calibri" pitchFamily="34" charset="0"/>
              <a:ea typeface="Microsoft YaHei"/>
              <a:cs typeface="Microsoft YaHei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2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B17F3276-FE15-40E5-BFCA-60A43083C13E}" type="slidenum">
              <a:rPr lang="cs-CZ" smtClean="0">
                <a:latin typeface="Times New Roman" pitchFamily="18" charset="0"/>
                <a:cs typeface="Lucida Sans Unicode" pitchFamily="34" charset="0"/>
              </a:rPr>
              <a:pPr/>
              <a:t>6</a:t>
            </a:fld>
            <a:endParaRPr lang="cs-CZ" smtClean="0">
              <a:latin typeface="Times New Roman" pitchFamily="18" charset="0"/>
              <a:cs typeface="Lucida Sans Unicode" pitchFamily="34" charset="0"/>
            </a:endParaRPr>
          </a:p>
        </p:txBody>
      </p:sp>
      <p:sp>
        <p:nvSpPr>
          <p:cNvPr id="37891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80E968B9-FEBC-4DDD-B2CB-DA215CFDC305}" type="slidenum">
              <a:rPr lang="cs-CZ" sz="1200">
                <a:solidFill>
                  <a:srgbClr val="000000"/>
                </a:solidFill>
              </a:rPr>
              <a:pPr algn="r">
                <a:buSzPct val="100000"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6</a:t>
            </a:fld>
            <a:endParaRPr lang="cs-CZ" sz="1200">
              <a:solidFill>
                <a:srgbClr val="000000"/>
              </a:solidFill>
            </a:endParaRPr>
          </a:p>
        </p:txBody>
      </p:sp>
      <p:sp>
        <p:nvSpPr>
          <p:cNvPr id="3789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/>
        </p:spPr>
      </p:sp>
      <p:sp>
        <p:nvSpPr>
          <p:cNvPr id="3789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pPr eaLnBrk="1" hangingPunct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latin typeface="Calibri" pitchFamily="34" charset="0"/>
              <a:ea typeface="Microsoft YaHei"/>
              <a:cs typeface="Microsoft YaHe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C3C563-018C-4C0D-B67D-91EF238FE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A73F89-2A64-465E-9796-77A0838B2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60888-F274-4A02-B5DB-660EFAC3A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3838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00200"/>
            <a:ext cx="4033837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D9419-F9BD-49A6-8DDE-BF458652E3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EA05C-C114-45C7-8C46-0C79464F2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2ECE3B-C94A-490E-BCBB-7645A7F571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764F95-47BD-41C8-A892-8CC33D2269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9F8202-83B8-4CEC-8FA8-5A05B419A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EBBF80-C6E7-4419-94DE-6BDD767B77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AFF68C-4D3E-48DF-B2DB-BF5FAC182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3050" y="128588"/>
            <a:ext cx="2054225" cy="59880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3450" cy="59880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188A17-15B7-42C8-97F6-E11EF86D6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D2938B-41C7-4A28-9813-A5D5309146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F76E4-36B5-40F8-A1C7-9F5058E1B9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4CF57F-FA22-49C2-83FA-970B5A34AE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3838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00200"/>
            <a:ext cx="4033837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435466-555E-4ADE-BEE9-E6FE3134E5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EE2E5-3B0D-448A-B905-E8FBCA8341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5F70A8-597E-48E6-B01D-68B8241B75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125A79-431E-4703-9CB6-FCC309879E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EDC4D6-ABEB-45C5-8CA0-EE8A9D95A3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964075-3C1F-4DE6-A4C1-810F490420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43E0CD-1F03-4B0A-B2F3-A708C98940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3050" y="128588"/>
            <a:ext cx="2054225" cy="59880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3450" cy="59880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E17BEE-0BDC-4092-AAC4-337E84E7F6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0075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0075" cy="4516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3175"/>
            <a:ext cx="2124075" cy="366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</a:defRPr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18238"/>
            <a:ext cx="2886075" cy="6413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</a:defRPr>
            </a:lvl1pPr>
          </a:lstStyle>
          <a:p>
            <a:pPr>
              <a:defRPr/>
            </a:pPr>
            <a:r>
              <a:rPr lang="cs-CZ"/>
              <a:t>OA a JŠ Jihlava VY_32_INOVACE_021.ICT.34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3175"/>
            <a:ext cx="2124075" cy="371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</a:defRPr>
            </a:lvl1pPr>
          </a:lstStyle>
          <a:p>
            <a:pPr>
              <a:defRPr/>
            </a:pPr>
            <a:fld id="{5C6A0C1F-55A5-4F19-AA11-E1E3105E3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</p:sldLayoutIdLst>
  <p:hf sldNum="0" hdr="0"/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+mj-lt"/>
          <a:ea typeface="Microsoft YaHei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ea typeface="Microsoft YaHei"/>
          <a:cs typeface="Microsoft YaHei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ea typeface="Microsoft YaHei"/>
          <a:cs typeface="Microsoft YaHei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ea typeface="Microsoft YaHei"/>
          <a:cs typeface="Microsoft YaHei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ea typeface="Microsoft YaHei"/>
          <a:cs typeface="Microsoft YaHei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Microsoft YaHei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Microsoft YaHei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Microsoft YaHei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Microsoft YaHei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000000"/>
          </a:solidFill>
          <a:latin typeface="+mn-lt"/>
          <a:ea typeface="Microsoft YaHei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000000"/>
          </a:solidFill>
          <a:latin typeface="+mn-lt"/>
          <a:ea typeface="Microsoft YaHei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Microsoft YaHei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Microsoft YaHei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0075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0075" cy="4516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>
              <a:latin typeface="Calibri" pitchFamily="32" charset="0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4075" cy="35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r">
              <a:buClrTx/>
              <a:buSzPct val="100000"/>
              <a:buFontTx/>
              <a:buNone/>
              <a:tabLst>
                <a:tab pos="723900" algn="l"/>
                <a:tab pos="1447800" algn="l"/>
              </a:tabLst>
              <a:defRPr sz="1200">
                <a:solidFill>
                  <a:srgbClr val="898989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pPr>
              <a:defRPr/>
            </a:pPr>
            <a:fld id="{06CD8472-967C-4BE3-A663-55F30F5BFB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+mj-lt"/>
          <a:ea typeface="Microsoft YaHei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ea typeface="Microsoft YaHei"/>
          <a:cs typeface="Microsoft YaHei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ea typeface="Microsoft YaHei"/>
          <a:cs typeface="Microsoft YaHei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ea typeface="Microsoft YaHei"/>
          <a:cs typeface="Microsoft YaHei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Calibri" pitchFamily="32" charset="0"/>
          <a:ea typeface="Microsoft YaHei"/>
          <a:cs typeface="Microsoft YaHei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Microsoft YaHei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Microsoft YaHei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Microsoft YaHei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Microsoft YaHei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000000"/>
          </a:solidFill>
          <a:latin typeface="+mn-lt"/>
          <a:ea typeface="Microsoft YaHei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000000"/>
          </a:solidFill>
          <a:latin typeface="+mn-lt"/>
          <a:ea typeface="Microsoft YaHei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Microsoft YaHei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Microsoft YaHei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/>
          <p:cNvSpPr>
            <a:spLocks noChangeArrowheads="1"/>
          </p:cNvSpPr>
          <p:nvPr/>
        </p:nvSpPr>
        <p:spPr bwMode="auto">
          <a:xfrm>
            <a:off x="395288" y="3357563"/>
            <a:ext cx="8137525" cy="23098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>
              <a:solidFill>
                <a:srgbClr val="000000"/>
              </a:solidFill>
            </a:endParaRPr>
          </a:p>
          <a:p>
            <a:pPr algn="ct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</a:rPr>
              <a:t>Obchodní akademie a Jazyková škola</a:t>
            </a:r>
            <a:br>
              <a:rPr lang="cs-CZ" sz="2400">
                <a:solidFill>
                  <a:srgbClr val="000000"/>
                </a:solidFill>
              </a:rPr>
            </a:br>
            <a:r>
              <a:rPr lang="cs-CZ" sz="2400">
                <a:solidFill>
                  <a:srgbClr val="000000"/>
                </a:solidFill>
              </a:rPr>
              <a:t>s právem státní jazykové zkoušky Jihlava</a:t>
            </a:r>
          </a:p>
          <a:p>
            <a:pPr algn="ctr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>
              <a:solidFill>
                <a:srgbClr val="000000"/>
              </a:solidFill>
            </a:endParaRPr>
          </a:p>
          <a:p>
            <a:pPr algn="ctr">
              <a:spcBef>
                <a:spcPts val="300"/>
              </a:spcBef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</a:rPr>
              <a:t>Šablona 32</a:t>
            </a:r>
          </a:p>
          <a:p>
            <a:pPr algn="ctr">
              <a:spcBef>
                <a:spcPts val="300"/>
              </a:spcBef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</a:rPr>
              <a:t>VY_32_INOVACE_021.ICT.34</a:t>
            </a:r>
          </a:p>
          <a:p>
            <a:pPr algn="ctr">
              <a:spcBef>
                <a:spcPts val="300"/>
              </a:spcBef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</a:rPr>
              <a:t>Majetek podniku</a:t>
            </a: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2662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/>
          <p:cNvSpPr txBox="1">
            <a:spLocks noChangeArrowheads="1"/>
          </p:cNvSpPr>
          <p:nvPr/>
        </p:nvSpPr>
        <p:spPr bwMode="auto">
          <a:xfrm>
            <a:off x="468313" y="644525"/>
            <a:ext cx="8175625" cy="5808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Číslo projektu: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 CZ.1.07/1.5.00/34.0744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Šablona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VY_32_INOVACE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Číslo DUMU</a:t>
            </a:r>
            <a:r>
              <a:rPr lang="cs-CZ" sz="2200">
                <a:solidFill>
                  <a:srgbClr val="000000"/>
                </a:solidFill>
                <a:ea typeface="Microsoft YaHei"/>
                <a:cs typeface="Microsoft YaHei"/>
              </a:rPr>
              <a:t>: </a:t>
            </a:r>
            <a:r>
              <a:rPr lang="cs-CZ" sz="2200" smtClean="0">
                <a:solidFill>
                  <a:srgbClr val="000000"/>
                </a:solidFill>
                <a:ea typeface="Microsoft YaHei"/>
                <a:cs typeface="Microsoft YaHei"/>
              </a:rPr>
              <a:t>380.UCE.24</a:t>
            </a:r>
            <a:endParaRPr lang="cs-CZ" sz="2200" dirty="0">
              <a:solidFill>
                <a:srgbClr val="000000"/>
              </a:solidFill>
              <a:ea typeface="Microsoft YaHei"/>
              <a:cs typeface="Microsoft YaHei"/>
            </a:endParaRP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Předmět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Ekonomika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Název materiálu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Oběžný majetek podniku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Autor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Ing. Jaroslava Sedláková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Formát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Prezentace Microsoft </a:t>
            </a:r>
            <a:r>
              <a:rPr lang="cs-CZ" sz="2200" dirty="0" err="1">
                <a:solidFill>
                  <a:srgbClr val="000000"/>
                </a:solidFill>
                <a:ea typeface="Microsoft YaHei"/>
                <a:cs typeface="Microsoft YaHei"/>
              </a:rPr>
              <a:t>Powerpoint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 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Velikost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236 kB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Stupeň a typ vzdělávání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SŠ – odborné vzdělávání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Licence k obrazovému materiálu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CC BY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Datum vytvoření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8. 1. 2014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Klíčová slova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 metoda ABC </a:t>
            </a:r>
          </a:p>
          <a:p>
            <a:pPr marL="333375" indent="-333375" algn="just">
              <a:lnSpc>
                <a:spcPct val="80000"/>
              </a:lnSpc>
              <a:spcBef>
                <a:spcPts val="5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3375" algn="l"/>
                <a:tab pos="781050" algn="l"/>
                <a:tab pos="1230313" algn="l"/>
                <a:tab pos="1679575" algn="l"/>
                <a:tab pos="2128838" algn="l"/>
                <a:tab pos="2578100" algn="l"/>
                <a:tab pos="3027363" algn="l"/>
                <a:tab pos="3476625" algn="l"/>
                <a:tab pos="3925888" algn="l"/>
                <a:tab pos="4375150" algn="l"/>
                <a:tab pos="4824413" algn="l"/>
                <a:tab pos="5273675" algn="l"/>
                <a:tab pos="5722938" algn="l"/>
                <a:tab pos="6172200" algn="l"/>
                <a:tab pos="6621463" algn="l"/>
                <a:tab pos="7070725" algn="l"/>
                <a:tab pos="7519988" algn="l"/>
                <a:tab pos="7969250" algn="l"/>
                <a:tab pos="8418513" algn="l"/>
                <a:tab pos="8867775" algn="l"/>
                <a:tab pos="9317038" algn="l"/>
              </a:tabLst>
            </a:pPr>
            <a:r>
              <a:rPr lang="cs-CZ" sz="2200" b="1" u="sng" dirty="0">
                <a:solidFill>
                  <a:srgbClr val="000000"/>
                </a:solidFill>
                <a:ea typeface="Microsoft YaHei"/>
                <a:cs typeface="Microsoft YaHei"/>
              </a:rPr>
              <a:t>Anotace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: Výstup navazuje na základní charakteristiku </a:t>
            </a:r>
            <a:r>
              <a:rPr lang="cs-CZ" sz="2200" dirty="0" smtClean="0">
                <a:solidFill>
                  <a:srgbClr val="000000"/>
                </a:solidFill>
                <a:ea typeface="Microsoft YaHei"/>
                <a:cs typeface="Microsoft YaHei"/>
              </a:rPr>
              <a:t>zásob, 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se kterou se žáci seznámili v 1. ročníku. Ve 2. ročníku následuje podrobnější členění </a:t>
            </a:r>
            <a:r>
              <a:rPr lang="cs-CZ" sz="2200" dirty="0" smtClean="0">
                <a:solidFill>
                  <a:srgbClr val="000000"/>
                </a:solidFill>
                <a:ea typeface="Microsoft YaHei"/>
                <a:cs typeface="Microsoft YaHei"/>
              </a:rPr>
              <a:t>zásob. </a:t>
            </a:r>
            <a:r>
              <a:rPr lang="cs-CZ" sz="2200" dirty="0">
                <a:solidFill>
                  <a:srgbClr val="000000"/>
                </a:solidFill>
                <a:ea typeface="Microsoft YaHei"/>
                <a:cs typeface="Microsoft YaHei"/>
              </a:rPr>
              <a:t>Žáci umí vysvětlit </a:t>
            </a:r>
            <a:r>
              <a:rPr lang="cs-CZ" sz="2200" dirty="0" smtClean="0">
                <a:solidFill>
                  <a:srgbClr val="000000"/>
                </a:solidFill>
                <a:ea typeface="Microsoft YaHei"/>
                <a:cs typeface="Microsoft YaHei"/>
              </a:rPr>
              <a:t>jednotlivé části zásob.</a:t>
            </a:r>
            <a:endParaRPr lang="cs-CZ" sz="2200" dirty="0">
              <a:solidFill>
                <a:srgbClr val="000000"/>
              </a:solidFill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179388" y="360363"/>
            <a:ext cx="5551487" cy="21224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81720" tIns="83880" rIns="81720" bIns="40680"/>
          <a:lstStyle/>
          <a:p>
            <a:pPr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rPr>
              <a:t>Metoda ABC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Lucida Sans Unicode" pitchFamily="34" charset="0"/>
            </a:endParaRPr>
          </a:p>
          <a:p>
            <a:pPr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rPr>
              <a:t>= </a:t>
            </a:r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rPr>
              <a:t>rozdělení nakupovaného materiálu do tří skupin.</a:t>
            </a:r>
          </a:p>
          <a:p>
            <a:pPr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 dirty="0" smtClean="0">
              <a:solidFill>
                <a:srgbClr val="000000"/>
              </a:solidFill>
              <a:latin typeface="Times New Roman" pitchFamily="18" charset="0"/>
              <a:cs typeface="Lucida Sans Unicode" pitchFamily="34" charset="0"/>
            </a:endParaRPr>
          </a:p>
          <a:p>
            <a:pPr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 dirty="0" smtClean="0">
              <a:solidFill>
                <a:srgbClr val="000000"/>
              </a:solidFill>
              <a:latin typeface="Times New Roman" pitchFamily="18" charset="0"/>
              <a:cs typeface="Lucida Sans Unicode" pitchFamily="34" charset="0"/>
            </a:endParaRPr>
          </a:p>
          <a:p>
            <a:pPr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 dirty="0">
              <a:solidFill>
                <a:srgbClr val="000000"/>
              </a:solidFill>
              <a:latin typeface="Times New Roman" pitchFamily="18" charset="0"/>
              <a:cs typeface="Lucida Sans Unicode" pitchFamily="34" charset="0"/>
            </a:endParaRPr>
          </a:p>
        </p:txBody>
      </p:sp>
      <p:sp>
        <p:nvSpPr>
          <p:cNvPr id="30723" name="Text Box 2"/>
          <p:cNvSpPr txBox="1">
            <a:spLocks noChangeArrowheads="1"/>
          </p:cNvSpPr>
          <p:nvPr/>
        </p:nvSpPr>
        <p:spPr bwMode="auto">
          <a:xfrm>
            <a:off x="179388" y="1547813"/>
            <a:ext cx="9351962" cy="54721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spcBef>
                <a:spcPts val="800"/>
              </a:spcBef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>
              <a:solidFill>
                <a:srgbClr val="000000"/>
              </a:solidFill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0" y="-1800225"/>
            <a:ext cx="9197975" cy="74691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/>
          <a:lstStyle/>
          <a:p>
            <a:pPr marL="514350" indent="-514350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b="1" dirty="0" smtClean="0">
                <a:solidFill>
                  <a:srgbClr val="000000"/>
                </a:solidFill>
                <a:ea typeface="Microsoft YaHei"/>
                <a:cs typeface="Microsoft YaHei"/>
              </a:rPr>
              <a:t>Skupina A</a:t>
            </a:r>
          </a:p>
          <a:p>
            <a:pPr marL="514350" indent="-514350">
              <a:buSzPct val="100000"/>
              <a:buFontTx/>
              <a:buChar char="-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dirty="0" smtClean="0">
                <a:solidFill>
                  <a:srgbClr val="000000"/>
                </a:solidFill>
                <a:ea typeface="Microsoft YaHei"/>
                <a:cs typeface="Microsoft YaHei"/>
              </a:rPr>
              <a:t>položky, které jsou nejpoužívanější. Tvoří asi 60 -80 % spotřeby. </a:t>
            </a:r>
          </a:p>
          <a:p>
            <a:pPr marL="514350" indent="-514350">
              <a:buSzPct val="100000"/>
              <a:buFontTx/>
              <a:buChar char="-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dirty="0" smtClean="0">
                <a:solidFill>
                  <a:srgbClr val="000000"/>
                </a:solidFill>
                <a:ea typeface="Microsoft YaHei"/>
                <a:cs typeface="Microsoft YaHei"/>
              </a:rPr>
              <a:t>U nich má význam provádět důkladné propočty velikosti dodávek a norem zásob, případně stanovit minimální zásobu.  </a:t>
            </a:r>
            <a:endParaRPr lang="cs-CZ" sz="2800" dirty="0">
              <a:solidFill>
                <a:srgbClr val="000000"/>
              </a:solidFill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1"/>
          <p:cNvSpPr txBox="1">
            <a:spLocks noChangeArrowheads="1"/>
          </p:cNvSpPr>
          <p:nvPr/>
        </p:nvSpPr>
        <p:spPr bwMode="auto">
          <a:xfrm>
            <a:off x="457200" y="273050"/>
            <a:ext cx="8228013" cy="11461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34819" name="Text Box 2"/>
          <p:cNvSpPr txBox="1">
            <a:spLocks noChangeArrowheads="1"/>
          </p:cNvSpPr>
          <p:nvPr/>
        </p:nvSpPr>
        <p:spPr bwMode="auto">
          <a:xfrm>
            <a:off x="468313" y="476250"/>
            <a:ext cx="8164512" cy="45069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25560" rIns="0" bIns="0"/>
          <a:lstStyle/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2900" b="1" dirty="0" smtClean="0">
                <a:solidFill>
                  <a:srgbClr val="000000"/>
                </a:solidFill>
              </a:rPr>
              <a:t>Skupina B</a:t>
            </a: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2900" dirty="0" smtClean="0">
                <a:solidFill>
                  <a:srgbClr val="000000"/>
                </a:solidFill>
              </a:rPr>
              <a:t>Položky méně používané, které můžeme jednoduše nahradit. </a:t>
            </a: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2900" dirty="0" smtClean="0">
                <a:solidFill>
                  <a:srgbClr val="000000"/>
                </a:solidFill>
              </a:rPr>
              <a:t>Tvoří asi 15 -20 % spotřeby.</a:t>
            </a: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2900" dirty="0" smtClean="0">
                <a:solidFill>
                  <a:srgbClr val="000000"/>
                </a:solidFill>
              </a:rPr>
              <a:t> U nich stačí určit maximální zásobu nebo výši odhadnout. </a:t>
            </a: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2900" b="1" dirty="0" smtClean="0">
                <a:solidFill>
                  <a:srgbClr val="000000"/>
                </a:solidFill>
              </a:rPr>
              <a:t>Skupina C</a:t>
            </a: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2900" dirty="0" smtClean="0">
                <a:solidFill>
                  <a:srgbClr val="000000"/>
                </a:solidFill>
              </a:rPr>
              <a:t>Druhy, které je možné snadno získat nebo se nevyplatí je skladovat.</a:t>
            </a: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2900" dirty="0" smtClean="0">
                <a:solidFill>
                  <a:srgbClr val="000000"/>
                </a:solidFill>
              </a:rPr>
              <a:t>Tvoří asi 5 % spotřeby.</a:t>
            </a: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2900" dirty="0" smtClean="0">
                <a:solidFill>
                  <a:srgbClr val="000000"/>
                </a:solidFill>
              </a:rPr>
              <a:t>Nakupujeme je vždy, je-li právě potřeba, jejich zásobu postačí odhadnout.</a:t>
            </a:r>
            <a:endParaRPr lang="cs-CZ" sz="2900" dirty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 smtClean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 smtClean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 smtClean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 smtClean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 smtClean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 smtClean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 smtClean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Clr>
                <a:srgbClr val="000000"/>
              </a:buClr>
              <a:buSzPct val="100000"/>
              <a:buFontTx/>
              <a:buChar char="-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>
              <a:solidFill>
                <a:srgbClr val="000000"/>
              </a:solidFill>
            </a:endParaRPr>
          </a:p>
          <a:p>
            <a:pPr marL="377825" indent="-290513">
              <a:spcAft>
                <a:spcPts val="1288"/>
              </a:spcAft>
              <a:buSzPct val="100000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29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1"/>
          <p:cNvSpPr txBox="1">
            <a:spLocks noChangeArrowheads="1"/>
          </p:cNvSpPr>
          <p:nvPr/>
        </p:nvSpPr>
        <p:spPr bwMode="auto">
          <a:xfrm>
            <a:off x="457200" y="511175"/>
            <a:ext cx="8228013" cy="1254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35280" rIns="0" bIns="0" anchor="ctr"/>
          <a:lstStyle/>
          <a:p>
            <a:pPr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000" b="1">
              <a:solidFill>
                <a:srgbClr val="000000"/>
              </a:solidFill>
              <a:ea typeface="Microsoft YaHei"/>
              <a:cs typeface="Microsoft YaHei"/>
            </a:endParaRPr>
          </a:p>
          <a:p>
            <a:pPr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 b="1">
                <a:solidFill>
                  <a:srgbClr val="000000"/>
                </a:solidFill>
                <a:ea typeface="Microsoft YaHei"/>
                <a:cs typeface="Microsoft YaHei"/>
              </a:rPr>
              <a:t>Použitá literatura:</a:t>
            </a:r>
            <a:br>
              <a:rPr lang="cs-CZ" sz="4000" b="1">
                <a:solidFill>
                  <a:srgbClr val="000000"/>
                </a:solidFill>
                <a:ea typeface="Microsoft YaHei"/>
                <a:cs typeface="Microsoft YaHei"/>
              </a:rPr>
            </a:br>
            <a:endParaRPr lang="cs-CZ" sz="4000" b="1">
              <a:solidFill>
                <a:srgbClr val="000000"/>
              </a:solidFill>
              <a:ea typeface="Microsoft YaHei"/>
              <a:cs typeface="Microsoft YaHei"/>
            </a:endParaRPr>
          </a:p>
        </p:txBody>
      </p:sp>
      <p:sp>
        <p:nvSpPr>
          <p:cNvPr id="36867" name="Text Box 2"/>
          <p:cNvSpPr txBox="1">
            <a:spLocks noChangeArrowheads="1"/>
          </p:cNvSpPr>
          <p:nvPr/>
        </p:nvSpPr>
        <p:spPr bwMode="auto">
          <a:xfrm>
            <a:off x="457200" y="1719263"/>
            <a:ext cx="8232775" cy="44148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25560" rIns="0" bIns="0"/>
          <a:lstStyle/>
          <a:p>
            <a:pPr marL="377825" indent="-290513">
              <a:lnSpc>
                <a:spcPct val="80000"/>
              </a:lnSpc>
              <a:spcBef>
                <a:spcPts val="750"/>
              </a:spcBef>
              <a:buClr>
                <a:srgbClr val="330066"/>
              </a:buClr>
              <a:buSzPct val="45000"/>
              <a:buFont typeface="Wingdings" pitchFamily="2" charset="2"/>
              <a:buChar char="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3000">
                <a:solidFill>
                  <a:srgbClr val="000000"/>
                </a:solidFill>
                <a:ea typeface="Microsoft YaHei"/>
                <a:cs typeface="Microsoft YaHei"/>
              </a:rPr>
              <a:t>Klínský, P. Münch, O. Ekonomika 2 pro obchodní akademie a ostatní střední školy, 5. upravené vydání. Praha: EDUKO 2012</a:t>
            </a:r>
          </a:p>
          <a:p>
            <a:pPr marL="377825" indent="-290513">
              <a:lnSpc>
                <a:spcPct val="80000"/>
              </a:lnSpc>
              <a:spcBef>
                <a:spcPts val="750"/>
              </a:spcBef>
              <a:buSzPct val="45000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3000">
                <a:solidFill>
                  <a:srgbClr val="000000"/>
                </a:solidFill>
                <a:ea typeface="Microsoft YaHei"/>
                <a:cs typeface="Microsoft YaHei"/>
              </a:rPr>
              <a:t>	184 s. ISBN: 978-80-87204-60-3</a:t>
            </a:r>
          </a:p>
          <a:p>
            <a:pPr marL="377825" indent="-290513">
              <a:lnSpc>
                <a:spcPct val="80000"/>
              </a:lnSpc>
              <a:spcBef>
                <a:spcPts val="750"/>
              </a:spcBef>
              <a:buClr>
                <a:srgbClr val="330066"/>
              </a:buClr>
              <a:buSzPct val="45000"/>
              <a:buFont typeface="Wingdings" pitchFamily="2" charset="2"/>
              <a:buChar char="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3000">
                <a:solidFill>
                  <a:srgbClr val="000000"/>
                </a:solidFill>
                <a:ea typeface="Microsoft YaHei"/>
                <a:cs typeface="Microsoft YaHei"/>
              </a:rPr>
              <a:t>Jaroslava Sedláková – vlastní materiály</a:t>
            </a:r>
          </a:p>
          <a:p>
            <a:pPr marL="377825" indent="-290513">
              <a:lnSpc>
                <a:spcPct val="80000"/>
              </a:lnSpc>
              <a:spcBef>
                <a:spcPts val="750"/>
              </a:spcBef>
              <a:buSzPct val="45000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endParaRPr lang="cs-CZ" sz="3000">
              <a:solidFill>
                <a:srgbClr val="000000"/>
              </a:solidFill>
              <a:ea typeface="Microsoft YaHei"/>
              <a:cs typeface="Microsoft YaHei"/>
            </a:endParaRPr>
          </a:p>
          <a:p>
            <a:pPr marL="377825" indent="-290513">
              <a:lnSpc>
                <a:spcPct val="80000"/>
              </a:lnSpc>
              <a:spcBef>
                <a:spcPts val="750"/>
              </a:spcBef>
              <a:buSzPct val="45000"/>
              <a:tabLst>
                <a:tab pos="377825" algn="l"/>
                <a:tab pos="825500" algn="l"/>
                <a:tab pos="1274763" algn="l"/>
                <a:tab pos="1724025" algn="l"/>
                <a:tab pos="2173288" algn="l"/>
                <a:tab pos="2622550" algn="l"/>
                <a:tab pos="3071813" algn="l"/>
                <a:tab pos="3521075" algn="l"/>
                <a:tab pos="3970338" algn="l"/>
                <a:tab pos="4419600" algn="l"/>
                <a:tab pos="4868863" algn="l"/>
                <a:tab pos="5318125" algn="l"/>
                <a:tab pos="5767388" algn="l"/>
                <a:tab pos="6216650" algn="l"/>
                <a:tab pos="6665913" algn="l"/>
                <a:tab pos="7115175" algn="l"/>
                <a:tab pos="7564438" algn="l"/>
                <a:tab pos="8013700" algn="l"/>
                <a:tab pos="8462963" algn="l"/>
                <a:tab pos="8912225" algn="l"/>
                <a:tab pos="9361488" algn="l"/>
              </a:tabLst>
            </a:pPr>
            <a:r>
              <a:rPr lang="cs-CZ" sz="3000">
                <a:solidFill>
                  <a:srgbClr val="000000"/>
                </a:solidFill>
                <a:ea typeface="Microsoft YaHei"/>
                <a:cs typeface="Microsoft YaHei"/>
              </a:rPr>
              <a:t>	Materiál je určen k bezplatnému používání pro potřeby výuky a vzdělávání na všech typech škol a školských zařízení. Jakékoliv další využití podléhá autorskému zákonu.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alibri"/>
        <a:ea typeface=""/>
        <a:cs typeface="Microsoft YaHei"/>
      </a:majorFont>
      <a:minorFont>
        <a:latin typeface="Calibri"/>
        <a:ea typeface="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  <a:cs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alibri"/>
        <a:ea typeface=""/>
        <a:cs typeface="Microsoft YaHei"/>
      </a:majorFont>
      <a:minorFont>
        <a:latin typeface="Calibri"/>
        <a:ea typeface="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  <a:cs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185</Words>
  <Application>Microsoft Office PowerPoint</Application>
  <PresentationFormat>Předvádění na obrazovce (4:3)</PresentationFormat>
  <Paragraphs>60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1_Motiv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ZFaltusM</dc:creator>
  <cp:lastModifiedBy>ZSedlakJ</cp:lastModifiedBy>
  <cp:revision>79</cp:revision>
  <cp:lastPrinted>1601-01-01T00:00:00Z</cp:lastPrinted>
  <dcterms:created xsi:type="dcterms:W3CDTF">2012-10-03T08:25:35Z</dcterms:created>
  <dcterms:modified xsi:type="dcterms:W3CDTF">2014-01-08T15:45:52Z</dcterms:modified>
</cp:coreProperties>
</file>