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9" r:id="rId4"/>
    <p:sldId id="261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11"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986DD-CDDD-4F64-8FFC-945797A4F1E1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1AC80-DAA0-4C72-9497-A6EFEABA4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1734E-0888-4960-BC3E-B453E3DF001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9BF51-8C9F-4157-8978-53E465166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72936-5193-45D2-8B10-A9E015A5286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5C850-F719-4A8C-ADB1-52A6CF28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57D72-3AFF-4460-8E72-71DACB20348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FC224-E25A-488A-B943-85426928C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AED12-0237-46BB-8155-D520D4479373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CEE3A-F0E2-49F6-8026-E898E3775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DCA6B-B451-4BA7-BACF-4B408820EE54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29CDD-9DFB-4A64-82C2-91CA81010D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3ED3B-5564-4154-B0D9-6FADF231223D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2057A-45AD-4F45-B6AA-EF0BC14D4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70EF9-5D8F-49E2-BFD8-0FED6A1284AE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CAB03-33EE-4479-B9F9-15783BD1A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BC143-E526-45CA-AE00-DFF14F219A5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9256C7-7B9F-43D5-9311-10A03C40BD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75DCE-3F23-4BF9-818D-4BC64759C53A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B4D15-0735-46FA-991D-D5DAA6F4C5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83DF71-2A77-46F0-8F67-D372402F07C1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D2897-5B1E-40DC-81AE-5A053EE089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A0F27-C06E-425C-BCB2-D63BA451E19A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22837-E0D6-434D-820F-F9792DBF91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27880-F51E-401F-B95E-69BC0FA400F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10F8D-D1B1-4277-B8D5-19980FB12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04F21-B57B-4430-9500-C2B7C49BA66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0274A-2ECF-42CA-8B94-4DE58873B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70654-D01D-4337-86AB-07047D7A500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3FAAD-19F7-48F9-92EE-FEB952BE24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57F59-2A1D-454B-9EB7-30C2FFB2B36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D11E7-6160-46A7-BF44-BA1212E6C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F29D4-3AEB-46AE-9508-4F55156A006A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64DCB-1EA7-4DD6-AF65-8D77F82F5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27963-614F-4C05-BE42-D8C31212D211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57C5C-607F-4BCC-8597-5BC222A3B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5880C-5C6E-47E2-A563-CA8F15AE846E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947E3-75BD-4BE0-8002-5967CBFC8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22E48-54DB-4CEB-AE92-932C4A48141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3070E-1305-46A4-968B-FC2244921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D6E7C-6BC8-44C2-9D50-420C373BE17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1F559-2735-4A4F-BA58-9539F0BD2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EEBC7-2581-4F17-B272-626C402B7078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B9ACC-67DB-420F-99C8-636776978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Tm="6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B5996A-9B62-45F2-8F50-6ABA3EA28858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8867C1-954A-44FD-8A3F-75420E004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ransition spd="slow" advTm="6000"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93C6DB-3CF9-409C-A4F6-5FD95A84FBD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43C1C-E31B-4AE7-8F7F-9F884252CE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slow" advTm="6000"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byrint_sveta.jpg?uselang=cs" TargetMode="External"/><Relationship Id="rId2" Type="http://schemas.openxmlformats.org/officeDocument/2006/relationships/hyperlink" Target="http://commons.wikimedia.org/wiki/File:Jan_Vil%C3%ADmek_-_Jan_Amos_Komensk%C3%BD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J.A.Komensk%C3%BD_Krom%C4%9B%C5%99%C3%AD%C5%BE.jpg?uselang=cs" TargetMode="External"/><Relationship Id="rId5" Type="http://schemas.openxmlformats.org/officeDocument/2006/relationships/hyperlink" Target="http://upload.wikimedia.org/wikipedia/commons/7/74/Orbis-pictus-001.jpg?uselang=cs" TargetMode="External"/><Relationship Id="rId4" Type="http://schemas.openxmlformats.org/officeDocument/2006/relationships/hyperlink" Target="http://commons.wikimedia.org/wiki/File:Opera_didactica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algn="l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4000" dirty="0" smtClean="0"/>
              <a:t>Název:		Jan Amos Komenský</a:t>
            </a:r>
            <a:br>
              <a:rPr lang="cs-CZ" sz="4000" dirty="0" smtClean="0"/>
            </a:br>
            <a:r>
              <a:rPr lang="cs-CZ" sz="3200" dirty="0" smtClean="0"/>
              <a:t>Autor: 		Mgr. Andrea Jílková</a:t>
            </a: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235200"/>
          </a:xfrm>
        </p:spPr>
        <p:txBody>
          <a:bodyPr rtlCol="0">
            <a:sp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český jazyk a literatura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	první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	15.11.2013</a:t>
            </a:r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2400" dirty="0" smtClean="0"/>
              <a:t>Prezentace slouží k seznámení s významnou osobností české barokní literatury</a:t>
            </a:r>
          </a:p>
          <a:p>
            <a:pPr eaLnBrk="1" hangingPunct="1">
              <a:defRPr/>
            </a:pPr>
            <a:r>
              <a:rPr lang="cs-CZ" altLang="cs-CZ" sz="2400" dirty="0" smtClean="0"/>
              <a:t>Žáci se seznámí s jeho životem, jeho díly filosofickými, didaktickými a náboženskými</a:t>
            </a:r>
          </a:p>
          <a:p>
            <a:pPr eaLnBrk="1" hangingPunct="1">
              <a:defRPr/>
            </a:pPr>
            <a:r>
              <a:rPr lang="cs-CZ" altLang="cs-CZ" sz="2400" dirty="0" smtClean="0"/>
              <a:t>Na jeho díle se budou snažit pochopit hlavní principy barokní literatury</a:t>
            </a:r>
          </a:p>
          <a:p>
            <a:pPr eaLnBrk="1" hangingPunct="1">
              <a:defRPr/>
            </a:pPr>
            <a:r>
              <a:rPr lang="cs-CZ" altLang="cs-CZ" sz="2400" dirty="0" smtClean="0"/>
              <a:t>Seznámí se s významem Komenského pro dnešek</a:t>
            </a:r>
          </a:p>
          <a:p>
            <a:pPr eaLnBrk="1" hangingPunct="1">
              <a:defRPr/>
            </a:pPr>
            <a:r>
              <a:rPr lang="cs-CZ" altLang="cs-CZ" sz="2400" dirty="0" smtClean="0"/>
              <a:t>Klíčová slova: emigrace, pedagog, filosof, teolog, Pobělohorské období, Jednota bratrská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altLang="cs-CZ" dirty="0" smtClean="0"/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Jan Amos Komenský</a:t>
            </a:r>
          </a:p>
        </p:txBody>
      </p:sp>
      <p:pic>
        <p:nvPicPr>
          <p:cNvPr id="276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628775"/>
            <a:ext cx="4476750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2"/>
          <p:cNvSpPr txBox="1">
            <a:spLocks noChangeArrowheads="1"/>
          </p:cNvSpPr>
          <p:nvPr/>
        </p:nvSpPr>
        <p:spPr bwMode="auto">
          <a:xfrm>
            <a:off x="1619250" y="1773238"/>
            <a:ext cx="2667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1)</a:t>
            </a:r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Jeho život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cs-CZ" sz="2800" b="1" smtClean="0"/>
              <a:t>narodil se r. 1592 v Nivnici na Moravě, další možné místo jeho narození je Uherský Brod nebo Komňa (odtud Komenský)</a:t>
            </a:r>
          </a:p>
          <a:p>
            <a:pPr eaLnBrk="1" hangingPunct="1"/>
            <a:r>
              <a:rPr lang="cs-CZ" sz="2800" b="1" smtClean="0"/>
              <a:t>otec byl drobný podnikatel</a:t>
            </a:r>
          </a:p>
          <a:p>
            <a:pPr eaLnBrk="1" hangingPunct="1"/>
            <a:r>
              <a:rPr lang="cs-CZ" sz="2800" b="1" smtClean="0"/>
              <a:t>byl bratrským knězem v Přerově a ve Fulneku</a:t>
            </a:r>
          </a:p>
          <a:p>
            <a:pPr eaLnBrk="1" hangingPunct="1"/>
            <a:r>
              <a:rPr lang="cs-CZ" sz="2800" b="1" smtClean="0"/>
              <a:t>též byl filosofem, pedagogem, překladatelem</a:t>
            </a:r>
          </a:p>
          <a:p>
            <a:pPr eaLnBrk="1" hangingPunct="1"/>
            <a:r>
              <a:rPr lang="cs-CZ" sz="2800" b="1" smtClean="0"/>
              <a:t>pobýval v emigraci (Polsko – Lešno, Anglie, Švédsko, Uhry, Nizozemí – zde od r. 1656 natrvalo)</a:t>
            </a:r>
          </a:p>
          <a:p>
            <a:pPr eaLnBrk="1" hangingPunct="1"/>
            <a:r>
              <a:rPr lang="cs-CZ" sz="2800" b="1" smtClean="0"/>
              <a:t>jeho myšlenky moderní výchovy a vzdělání začala realizovat až moderní věda ( systém vědění zpřístupnit všem…)</a:t>
            </a:r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Jeho dílo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000" b="1" dirty="0" smtClean="0"/>
              <a:t>1. období: Jeho počátky – do r. 1628</a:t>
            </a:r>
          </a:p>
          <a:p>
            <a:pPr eaLnBrk="1" hangingPunct="1">
              <a:defRPr/>
            </a:pPr>
            <a:r>
              <a:rPr lang="cs-CZ" sz="2000" dirty="0" smtClean="0"/>
              <a:t>do tohoto období řadíme jeho dílo náboženské a filozofické</a:t>
            </a:r>
          </a:p>
          <a:p>
            <a:pPr eaLnBrk="1" hangingPunct="1">
              <a:defRPr/>
            </a:pPr>
            <a:r>
              <a:rPr lang="cs-CZ" sz="2000" dirty="0" smtClean="0"/>
              <a:t>např.	</a:t>
            </a:r>
            <a:r>
              <a:rPr lang="cs-CZ" sz="2000" b="1" dirty="0" err="1" smtClean="0"/>
              <a:t>Přemyšlování</a:t>
            </a:r>
            <a:r>
              <a:rPr lang="cs-CZ" sz="2000" b="1" dirty="0" smtClean="0"/>
              <a:t> o dokonalosti </a:t>
            </a:r>
            <a:r>
              <a:rPr lang="cs-CZ" sz="2000" b="1" dirty="0" err="1" smtClean="0"/>
              <a:t>křestanské</a:t>
            </a:r>
            <a:endParaRPr lang="cs-CZ" sz="2000" b="1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000" dirty="0"/>
              <a:t>	</a:t>
            </a:r>
            <a:r>
              <a:rPr lang="cs-CZ" sz="2000" b="1" dirty="0" smtClean="0"/>
              <a:t>Listové do nebe </a:t>
            </a:r>
            <a:r>
              <a:rPr lang="cs-CZ" sz="2000" dirty="0" smtClean="0"/>
              <a:t>( </a:t>
            </a:r>
            <a:r>
              <a:rPr lang="cs-CZ" sz="2000" i="1" dirty="0" smtClean="0"/>
              <a:t>Jedná se o 5 fiktivních dopisů, kdy lid píše Bohu, ten 			kárá bohaté, nabádá chudé a bohaté, aby se 			smířili).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000" i="1" dirty="0"/>
              <a:t>	</a:t>
            </a:r>
            <a:r>
              <a:rPr lang="cs-CZ" sz="2000" b="1" dirty="0" smtClean="0"/>
              <a:t>Hlubina bezpečnosti </a:t>
            </a:r>
            <a:r>
              <a:rPr lang="cs-CZ" sz="2000" i="1" dirty="0" smtClean="0"/>
              <a:t>( myšlenka odevzdanosti do boží vůle )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000" i="1" dirty="0"/>
              <a:t>	</a:t>
            </a:r>
            <a:endParaRPr lang="cs-CZ" sz="2000" i="1" dirty="0" smtClean="0"/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b="1" i="1" dirty="0"/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b="1" i="1" dirty="0" smtClean="0"/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b="1" i="1" dirty="0"/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b="1" i="1" dirty="0" smtClean="0"/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b="1" i="1" dirty="0"/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cs-CZ" smtClean="0"/>
              <a:t>Labyrint světa a Ráj srdce</a:t>
            </a:r>
          </a:p>
        </p:txBody>
      </p:sp>
      <p:sp>
        <p:nvSpPr>
          <p:cNvPr id="30722" name="Zástupný symbol pro obsah 4"/>
          <p:cNvSpPr>
            <a:spLocks noGrp="1"/>
          </p:cNvSpPr>
          <p:nvPr>
            <p:ph sz="half" idx="1"/>
          </p:nvPr>
        </p:nvSpPr>
        <p:spPr>
          <a:xfrm>
            <a:off x="468313" y="1497013"/>
            <a:ext cx="4038600" cy="5257800"/>
          </a:xfrm>
        </p:spPr>
        <p:txBody>
          <a:bodyPr/>
          <a:lstStyle/>
          <a:p>
            <a:pPr eaLnBrk="1" hangingPunct="1"/>
            <a:r>
              <a:rPr lang="cs-CZ" sz="1800" smtClean="0"/>
              <a:t>Hlavní postavou je </a:t>
            </a:r>
            <a:r>
              <a:rPr lang="cs-CZ" sz="1800" b="1" smtClean="0"/>
              <a:t>poutník</a:t>
            </a:r>
            <a:r>
              <a:rPr lang="cs-CZ" sz="1800" smtClean="0"/>
              <a:t>, který  bloudí městem a hledá si povolání. Doprovází ho </a:t>
            </a:r>
            <a:r>
              <a:rPr lang="cs-CZ" sz="1800" b="1" smtClean="0"/>
              <a:t>Všudybud</a:t>
            </a:r>
            <a:r>
              <a:rPr lang="cs-CZ" sz="1800" smtClean="0"/>
              <a:t>, který mu radí, aby vše příliš nekritizoval. Poutník ve městě vidí lidi, jak jsou na sebe zlí, jak se honí za ziskem a postavením. Přidá se k nim </a:t>
            </a:r>
            <a:r>
              <a:rPr lang="cs-CZ" sz="1800" b="1" smtClean="0"/>
              <a:t>Mámení</a:t>
            </a:r>
            <a:r>
              <a:rPr lang="cs-CZ" sz="1800" smtClean="0"/>
              <a:t>, které poutníkovi nasadí růžové brýle, které mu mají dělat pohled na svět hezčí. Jenže brýle mu nedoléhají a on vidí svět stále takový, jaký ve skutečnosti je.</a:t>
            </a:r>
            <a:r>
              <a:rPr lang="cs-CZ" sz="1800" smtClean="0">
                <a:latin typeface="Arial" charset="0"/>
              </a:rPr>
              <a:t> </a:t>
            </a:r>
            <a:r>
              <a:rPr lang="cs-CZ" sz="1800" smtClean="0"/>
              <a:t>Tzn. bez předsudků. Autor všude vidí nepoctivost, faleš, podvod. Poutník je z toho zoufalý. Jediné místo, kam se může uchýlit, je Bůh.</a:t>
            </a:r>
          </a:p>
          <a:p>
            <a:pPr eaLnBrk="1" hangingPunct="1"/>
            <a:r>
              <a:rPr lang="cs-CZ" sz="2000" smtClean="0"/>
              <a:t>Všudybud = lidská vnímavost</a:t>
            </a:r>
          </a:p>
          <a:p>
            <a:pPr eaLnBrk="1" hangingPunct="1"/>
            <a:r>
              <a:rPr lang="cs-CZ" sz="1800" smtClean="0"/>
              <a:t>vyhrocený protiklad fikce a reality     </a:t>
            </a:r>
            <a:r>
              <a:rPr lang="cs-CZ" sz="800" smtClean="0"/>
              <a:t>2)</a:t>
            </a:r>
            <a:endParaRPr lang="cs-CZ" sz="1800" smtClean="0"/>
          </a:p>
          <a:p>
            <a:pPr eaLnBrk="1" hangingPunct="1"/>
            <a:endParaRPr lang="cs-CZ" sz="2000" smtClean="0"/>
          </a:p>
        </p:txBody>
      </p:sp>
      <p:sp>
        <p:nvSpPr>
          <p:cNvPr id="30723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0724" name="Obdélník 3"/>
          <p:cNvSpPr>
            <a:spLocks noChangeArrowheads="1"/>
          </p:cNvSpPr>
          <p:nvPr/>
        </p:nvSpPr>
        <p:spPr bwMode="auto">
          <a:xfrm>
            <a:off x="468313" y="1628775"/>
            <a:ext cx="8496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. </a:t>
            </a:r>
            <a:endParaRPr lang="cs-CZ">
              <a:latin typeface="Calibri" pitchFamily="34" charset="0"/>
            </a:endParaRPr>
          </a:p>
        </p:txBody>
      </p:sp>
      <p:pic>
        <p:nvPicPr>
          <p:cNvPr id="307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5650" y="1616075"/>
            <a:ext cx="4398963" cy="501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650" y="404813"/>
            <a:ext cx="7993063" cy="3416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2. období: 1628 – 1648</a:t>
            </a:r>
            <a:r>
              <a:rPr lang="cs-CZ" sz="2400" dirty="0">
                <a:latin typeface="+mn-lt"/>
                <a:cs typeface="+mn-cs"/>
              </a:rPr>
              <a:t> ( Vestfálský mír )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v tomto období pobývá převážně v polském Lešně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věnuje tvorbě pedagogických spisů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dílo např.: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b="1" dirty="0">
                <a:latin typeface="+mn-lt"/>
                <a:cs typeface="+mn-cs"/>
              </a:rPr>
              <a:t>Didaktika</a:t>
            </a:r>
            <a:r>
              <a:rPr lang="cs-CZ" sz="2400" dirty="0">
                <a:latin typeface="+mn-lt"/>
                <a:cs typeface="+mn-cs"/>
              </a:rPr>
              <a:t> ( 1632 ) ( </a:t>
            </a:r>
            <a:r>
              <a:rPr lang="cs-CZ" sz="2400" i="1" dirty="0">
                <a:latin typeface="+mn-lt"/>
                <a:cs typeface="+mn-cs"/>
              </a:rPr>
              <a:t>Radí, jak učit, rozdělil vzdělání na 4 stupně – škola mateřská, školní docházka do 12 let, gymnázium, univerzita </a:t>
            </a:r>
            <a:r>
              <a:rPr lang="cs-CZ" sz="2400" dirty="0">
                <a:latin typeface="+mn-lt"/>
                <a:cs typeface="+mn-cs"/>
              </a:rPr>
              <a:t>)                    </a:t>
            </a:r>
            <a:r>
              <a:rPr lang="cs-CZ" sz="800" dirty="0">
                <a:latin typeface="+mn-lt"/>
                <a:cs typeface="+mn-cs"/>
              </a:rPr>
              <a:t>3)</a:t>
            </a:r>
            <a:endParaRPr lang="cs-CZ" sz="2400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b="1" dirty="0">
                <a:latin typeface="+mn-lt"/>
                <a:cs typeface="+mn-cs"/>
              </a:rPr>
              <a:t>Informatorium školy mateřské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b="1" dirty="0">
                <a:latin typeface="+mn-lt"/>
                <a:cs typeface="+mn-cs"/>
              </a:rPr>
              <a:t>Brána jazyků otevřená </a:t>
            </a:r>
            <a:r>
              <a:rPr lang="cs-CZ" sz="2400" dirty="0">
                <a:latin typeface="+mn-lt"/>
                <a:cs typeface="+mn-cs"/>
              </a:rPr>
              <a:t>( 1631 )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2636838"/>
            <a:ext cx="2643188" cy="422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988" y="620713"/>
            <a:ext cx="7850187" cy="3416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3. období: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zažil požár v Lešně, kde byla zničena značná část jeho tvorby, umřela mu jeho 2. žena, odchází do Amsterodamu, kde zůstává až do své smrti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dílo: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>
                <a:latin typeface="+mn-lt"/>
                <a:cs typeface="+mn-cs"/>
              </a:rPr>
              <a:t>pansofické = vševědné spisy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>
                <a:latin typeface="+mn-lt"/>
                <a:cs typeface="+mn-cs"/>
              </a:rPr>
              <a:t>Orbis pictus </a:t>
            </a:r>
            <a:r>
              <a:rPr lang="cs-CZ" dirty="0">
                <a:latin typeface="+mn-lt"/>
                <a:cs typeface="+mn-cs"/>
              </a:rPr>
              <a:t>= Svět v obrazech  ( </a:t>
            </a:r>
            <a:r>
              <a:rPr lang="cs-CZ" i="1" dirty="0">
                <a:latin typeface="+mn-lt"/>
                <a:cs typeface="+mn-cs"/>
              </a:rPr>
              <a:t>latinská učebnice, později vzorem dalším učebnicím )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>
                <a:latin typeface="+mn-lt"/>
                <a:cs typeface="+mn-cs"/>
              </a:rPr>
              <a:t>Anděl míru </a:t>
            </a:r>
            <a:r>
              <a:rPr lang="cs-CZ" i="1" dirty="0">
                <a:latin typeface="+mn-lt"/>
                <a:cs typeface="+mn-cs"/>
              </a:rPr>
              <a:t>( usiluje o mír mezi národy )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>
                <a:latin typeface="+mn-lt"/>
                <a:cs typeface="+mn-cs"/>
              </a:rPr>
              <a:t>Všeobecná porada o nápravě věcí lidských </a:t>
            </a:r>
            <a:r>
              <a:rPr lang="cs-CZ" i="1" dirty="0">
                <a:latin typeface="+mn-lt"/>
                <a:cs typeface="+mn-cs"/>
              </a:rPr>
              <a:t> ( stěžejní filozofické dílo, programem světa bez válek, světa lásky a moudrosti 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i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</p:txBody>
      </p:sp>
      <p:pic>
        <p:nvPicPr>
          <p:cNvPr id="3277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3500438"/>
            <a:ext cx="2592387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1" name="TextovéPole 2"/>
          <p:cNvSpPr txBox="1">
            <a:spLocks noChangeArrowheads="1"/>
          </p:cNvSpPr>
          <p:nvPr/>
        </p:nvSpPr>
        <p:spPr bwMode="auto">
          <a:xfrm>
            <a:off x="3492500" y="3644900"/>
            <a:ext cx="26511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4)</a:t>
            </a:r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 Komenského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eaLnBrk="1" hangingPunct="1"/>
            <a:r>
              <a:rPr lang="cs-CZ" sz="2800" smtClean="0"/>
              <a:t>snažil se reformu školství, o zvýšení vzdělanosti</a:t>
            </a:r>
          </a:p>
          <a:p>
            <a:pPr eaLnBrk="1" hangingPunct="1"/>
            <a:r>
              <a:rPr lang="cs-CZ" sz="2800" smtClean="0"/>
              <a:t>snažil se o mírové soužití mezi národy</a:t>
            </a:r>
          </a:p>
          <a:p>
            <a:pPr eaLnBrk="1" hangingPunct="1"/>
            <a:r>
              <a:rPr lang="cs-CZ" sz="2800" smtClean="0"/>
              <a:t>snažil se o odstranění sociálních rozporů ve společnosti</a:t>
            </a:r>
          </a:p>
          <a:p>
            <a:pPr eaLnBrk="1" hangingPunct="1"/>
            <a:r>
              <a:rPr lang="cs-CZ" sz="2800" smtClean="0"/>
              <a:t>snaha o vytvoření české vědy v jazyce lidu srozumitelnému</a:t>
            </a:r>
          </a:p>
          <a:p>
            <a:pPr eaLnBrk="1" hangingPunct="1"/>
            <a:r>
              <a:rPr lang="cs-CZ" sz="2800" smtClean="0"/>
              <a:t>ve vzdělání učit od jednoduchého ke složitému</a:t>
            </a:r>
          </a:p>
          <a:p>
            <a:pPr eaLnBrk="1" hangingPunct="1"/>
            <a:r>
              <a:rPr lang="cs-CZ" sz="2800" smtClean="0"/>
              <a:t>v dětech probouzel cit a vůli</a:t>
            </a:r>
          </a:p>
          <a:p>
            <a:pPr eaLnBrk="1" hangingPunct="1"/>
            <a:r>
              <a:rPr lang="cs-CZ" sz="2800" smtClean="0"/>
              <a:t>škola má být přístupna všem bez rozdílu sociálního původu a pohlaví</a:t>
            </a:r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00300" y="333375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TextovéPole 3"/>
          <p:cNvSpPr txBox="1">
            <a:spLocks noChangeArrowheads="1"/>
          </p:cNvSpPr>
          <p:nvPr/>
        </p:nvSpPr>
        <p:spPr bwMode="auto">
          <a:xfrm>
            <a:off x="1692275" y="333375"/>
            <a:ext cx="69215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                  5 )</a:t>
            </a:r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1200" dirty="0" smtClean="0">
                <a:hlinkClick r:id="rId2"/>
              </a:rPr>
              <a:t>obrázky:</a:t>
            </a:r>
          </a:p>
          <a:p>
            <a:pPr eaLnBrk="1" hangingPunct="1">
              <a:defRPr/>
            </a:pPr>
            <a:r>
              <a:rPr lang="cs-CZ" sz="1200" dirty="0" smtClean="0">
                <a:hlinkClick r:id="rId2"/>
              </a:rPr>
              <a:t>1)http://commons.wikimedia.org/wiki/File:Jan_Vil%C3%ADmek_-_Jan_Amos_Komensk%C3%BD.jpg?uselang=cs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>
                <a:hlinkClick r:id="rId3"/>
              </a:rPr>
              <a:t>2)http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commons.wikimedia.org/wiki/File:Labyrint_sveta.jpg?uselang=cs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>
                <a:hlinkClick r:id="rId4"/>
              </a:rPr>
              <a:t>3)http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commons.wikimedia.org/wiki/File:Opera_didactica.jpg?uselang=cs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>
                <a:hlinkClick r:id="rId5"/>
              </a:rPr>
              <a:t>4)http</a:t>
            </a:r>
            <a:r>
              <a:rPr lang="cs-CZ" sz="1200" dirty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upload.wikimedia.org/wikipedia/commons/7/74/Orbis-pictus-001.jpg?uselang=cs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>
                <a:hlinkClick r:id="rId6"/>
              </a:rPr>
              <a:t>5)http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commons.wikimedia.org/wiki/File:J.A.Komensk%C3%BD_Krom%C4%9B%C5%99%C3%AD%C5%BE.jpg?uselang=cs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err="1" smtClean="0"/>
              <a:t>Prokop,V</a:t>
            </a:r>
            <a:r>
              <a:rPr lang="cs-CZ" sz="1200" dirty="0" smtClean="0"/>
              <a:t>. </a:t>
            </a:r>
            <a:r>
              <a:rPr lang="cs-CZ" sz="1200" i="1" dirty="0" smtClean="0"/>
              <a:t>Dějiny literatury od starověku do počátku 19.století</a:t>
            </a:r>
            <a:r>
              <a:rPr lang="cs-CZ" sz="1200" dirty="0"/>
              <a:t>.</a:t>
            </a:r>
            <a:r>
              <a:rPr lang="cs-CZ" sz="1200" dirty="0" smtClean="0"/>
              <a:t> 1.vyd. Karlovy Vary: O.K</a:t>
            </a:r>
            <a:r>
              <a:rPr lang="cs-CZ" sz="1200" smtClean="0"/>
              <a:t>.-Soft,2011.s.56-58.</a:t>
            </a: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509</Words>
  <Application>Microsoft Office PowerPoint</Application>
  <PresentationFormat>On-screen Show (4:3)</PresentationFormat>
  <Paragraphs>70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1_Motiv systému Office</vt:lpstr>
      <vt:lpstr>2_Motiv systému Office</vt:lpstr>
      <vt:lpstr>Název:  Jan Amos Komenský Autor:   Mgr. Andrea Jílková</vt:lpstr>
      <vt:lpstr>Anotace </vt:lpstr>
      <vt:lpstr>Jan Amos Komenský</vt:lpstr>
      <vt:lpstr>Jeho život</vt:lpstr>
      <vt:lpstr>Jeho dílo</vt:lpstr>
      <vt:lpstr>Labyrint světa a Ráj srdce</vt:lpstr>
      <vt:lpstr>Snímek 7</vt:lpstr>
      <vt:lpstr>Snímek 8</vt:lpstr>
      <vt:lpstr>Význam Komenského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Název:Jan Amos Komenský Autor: Mgr. Andrea Jílková</dc:title>
  <dc:creator>Ládík</dc:creator>
  <cp:lastModifiedBy>DUM</cp:lastModifiedBy>
  <cp:revision>14</cp:revision>
  <dcterms:created xsi:type="dcterms:W3CDTF">2013-11-30T10:33:12Z</dcterms:created>
  <dcterms:modified xsi:type="dcterms:W3CDTF">2014-02-03T10:10:49Z</dcterms:modified>
</cp:coreProperties>
</file>