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BFB8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24" autoAdjust="0"/>
  </p:normalViewPr>
  <p:slideViewPr>
    <p:cSldViewPr>
      <p:cViewPr>
        <p:scale>
          <a:sx n="77" d="100"/>
          <a:sy n="77" d="100"/>
        </p:scale>
        <p:origin x="-1164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DF2297-760B-44DB-B3AA-255CCFEAFE11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A83C5F-7B56-4C17-BD49-6A44D92F0A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76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A83C5F-7B56-4C17-BD49-6A44D92F0AF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med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888650A-C0FE-4134-83A4-FFACDC7B3327}" type="datetimeFigureOut">
              <a:rPr lang="cs-CZ" smtClean="0"/>
              <a:pPr/>
              <a:t>26.3.2012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A54583-6035-418D-82FA-929E86B693B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>
    <p:zoom dir="in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86l7L3JbZo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MQfoxqlM3s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Y3SVctAAW_w&amp;feature=related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Tuz_Mt0iGmE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YBSeAxNTyT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AVjS6e7S5BE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Y84ivFONoYk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muriZoPEOxk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EtB6_yDU9fo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oh%C3%A1dk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2790056" cy="44881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15816" y="5805264"/>
            <a:ext cx="45719" cy="216024"/>
          </a:xfrm>
        </p:spPr>
        <p:txBody>
          <a:bodyPr>
            <a:normAutofit fontScale="55000" lnSpcReduction="20000"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6211669"/>
            <a:ext cx="8964488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r>
              <a:rPr lang="cs-CZ" sz="2000" dirty="0" smtClean="0"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                                                                   </a:t>
            </a:r>
          </a:p>
          <a:p>
            <a:r>
              <a:rPr lang="cs-CZ" sz="2000" b="1" dirty="0" smtClean="0"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  <a:cs typeface="Times New Roman" pitchFamily="18" charset="0"/>
              </a:rPr>
              <a:t>                                              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ING. JANA POLIAČÍKOVÁ 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>
              <a:effectLst>
                <a:outerShdw blurRad="50800" dist="50800" dir="5400000" algn="ctr" rotWithShape="0">
                  <a:schemeClr val="tx1"/>
                </a:outerShdw>
              </a:effectLst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971600" y="2636912"/>
            <a:ext cx="7128792" cy="2123658"/>
          </a:xfrm>
          <a:prstGeom prst="rect">
            <a:avLst/>
          </a:prstGeom>
          <a:solidFill>
            <a:schemeClr val="bg2">
              <a:lumMod val="75000"/>
            </a:schemeClr>
          </a:solidFill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cs-CZ" sz="66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POHÁDKOVÝ</a:t>
            </a:r>
          </a:p>
          <a:p>
            <a:r>
              <a:rPr lang="cs-CZ" sz="66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    SVĚT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11560" y="188640"/>
            <a:ext cx="83529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DUM / VYDMUCHOV / POLIAČÍKOVÁ/ JAZYK A  JAZYKOVÁ KOMUNIKACE/ 034</a:t>
            </a:r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 b="46214"/>
          <a:stretch>
            <a:fillRect/>
          </a:stretch>
        </p:blipFill>
        <p:spPr bwMode="auto">
          <a:xfrm>
            <a:off x="1691680" y="764704"/>
            <a:ext cx="57626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568952" cy="792088"/>
          </a:xfrm>
          <a:solidFill>
            <a:schemeClr val="bg2">
              <a:lumMod val="75000"/>
            </a:schemeClr>
          </a:solidFill>
          <a:ln w="76200">
            <a:solidFill>
              <a:srgbClr val="FFFF66"/>
            </a:solidFill>
          </a:ln>
        </p:spPr>
        <p:txBody>
          <a:bodyPr>
            <a:normAutofit fontScale="90000"/>
          </a:bodyPr>
          <a:lstStyle/>
          <a:p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9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49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9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cs-CZ" sz="4900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4900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900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    </a:t>
            </a:r>
            <a:br>
              <a:rPr lang="cs-CZ" sz="4900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900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cs-CZ" sz="6000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POHÁDKOVÝ SVĚT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640960" cy="5349208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  <a:latin typeface="Comic Sans MS" pitchFamily="66" charset="0"/>
              </a:rPr>
              <a:t>Motto: „V pohádkách, které jsem slýchával v dětství, spočívá hlubší význam než v pravdě, kterou učí život.“ Schiller</a:t>
            </a:r>
          </a:p>
          <a:p>
            <a:pPr algn="ctr">
              <a:buNone/>
            </a:pPr>
            <a:endParaRPr lang="cs-CZ" b="1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cs-CZ" sz="3600" b="1" dirty="0" smtClean="0">
                <a:latin typeface="Comic Sans MS" pitchFamily="66" charset="0"/>
              </a:rPr>
              <a:t>Základním motivem pohádek bývá obvykle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boj dobra se zlem</a:t>
            </a:r>
            <a:r>
              <a:rPr lang="cs-CZ" sz="3600" b="1" dirty="0" smtClean="0">
                <a:latin typeface="Comic Sans MS" pitchFamily="66" charset="0"/>
              </a:rPr>
              <a:t>.</a:t>
            </a:r>
            <a:r>
              <a:rPr lang="pl-PL" sz="3600" b="1" dirty="0" smtClean="0">
                <a:latin typeface="Comic Sans MS" pitchFamily="66" charset="0"/>
              </a:rPr>
              <a:t> </a:t>
            </a:r>
            <a:r>
              <a:rPr lang="pl-PL" sz="3600" b="1" dirty="0" smtClean="0">
                <a:latin typeface="Comic Sans MS" pitchFamily="66" charset="0"/>
              </a:rPr>
              <a:t>         </a:t>
            </a:r>
            <a:r>
              <a:rPr lang="pl-PL" sz="3600" b="1" dirty="0" smtClean="0">
                <a:latin typeface="Comic Sans MS" pitchFamily="66" charset="0"/>
              </a:rPr>
              <a:t>V </a:t>
            </a:r>
            <a:r>
              <a:rPr lang="pl-PL" sz="3600" b="1" dirty="0" smtClean="0">
                <a:latin typeface="Comic Sans MS" pitchFamily="66" charset="0"/>
              </a:rPr>
              <a:t>českých pohádkách </a:t>
            </a:r>
            <a:r>
              <a:rPr lang="pl-PL" sz="3600" b="1" dirty="0" smtClean="0">
                <a:latin typeface="Comic Sans MS" pitchFamily="66" charset="0"/>
              </a:rPr>
              <a:t>je </a:t>
            </a:r>
            <a:r>
              <a:rPr lang="pl-PL" sz="3600" b="1" dirty="0" smtClean="0">
                <a:latin typeface="Comic Sans MS" pitchFamily="66" charset="0"/>
              </a:rPr>
              <a:t>zlo  </a:t>
            </a:r>
            <a:r>
              <a:rPr lang="pl-PL" sz="3600" b="1" dirty="0" smtClean="0">
                <a:latin typeface="Comic Sans MS" pitchFamily="66" charset="0"/>
              </a:rPr>
              <a:t>málokdy zničeno, </a:t>
            </a:r>
            <a:r>
              <a:rPr lang="pl-PL" sz="3600" b="1" dirty="0" smtClean="0">
                <a:latin typeface="Comic Sans MS" pitchFamily="66" charset="0"/>
              </a:rPr>
              <a:t>ale téměř vždy </a:t>
            </a:r>
            <a:r>
              <a:rPr lang="pl-PL" sz="3600" b="1" dirty="0" smtClean="0">
                <a:latin typeface="Comic Sans MS" pitchFamily="66" charset="0"/>
              </a:rPr>
              <a:t>napraveno.</a:t>
            </a:r>
            <a:endParaRPr lang="cs-CZ" sz="36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075240" cy="1268760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0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HISTORIE ČESKÝCH POHÁDEK</a:t>
            </a:r>
            <a:endParaRPr lang="cs-CZ" sz="4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48737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800" dirty="0" smtClean="0">
                <a:latin typeface="Comic Sans MS" pitchFamily="66" charset="0"/>
              </a:rPr>
              <a:t>Pohádka se v české literatuře v písemné podobě začíná objevovat koncem 18. – 1. poloviny 19. stol. V té době se sběratelské činnosti věnovali především Božena Němcová a Karel Jaromír Erben. </a:t>
            </a:r>
          </a:p>
          <a:p>
            <a:pPr>
              <a:buNone/>
            </a:pPr>
            <a:r>
              <a:rPr lang="cs-CZ" sz="1800" dirty="0" smtClean="0">
                <a:latin typeface="Comic Sans MS" pitchFamily="66" charset="0"/>
              </a:rPr>
              <a:t>Ve 2. polovině 19. stol. dominuje sběratelství, zájem o lidovou pohádku a její adaptace.</a:t>
            </a:r>
          </a:p>
          <a:p>
            <a:pPr>
              <a:buNone/>
            </a:pPr>
            <a:r>
              <a:rPr lang="cs-CZ" sz="1800" dirty="0" smtClean="0">
                <a:latin typeface="Comic Sans MS" pitchFamily="66" charset="0"/>
              </a:rPr>
              <a:t>Výrazný zájem o lidovou pohádku se projevil v době 1. světové války (Marie Majerová a Karel Čapek). </a:t>
            </a:r>
          </a:p>
          <a:p>
            <a:pPr>
              <a:buNone/>
            </a:pPr>
            <a:r>
              <a:rPr lang="cs-CZ" sz="1800" dirty="0" smtClean="0">
                <a:latin typeface="Comic Sans MS" pitchFamily="66" charset="0"/>
              </a:rPr>
              <a:t>V době meziválečné, tedy ve 20. až 40. letech 20. stol., dochází k prvnímu velkému rozkvětu autorských pohádek. K autorům pohádek tohoto období patří  například Jiří Mahen, Karel Čapek, Josef Čapek, Vladislav Vančura, Josef Lada a Ondřej Sekora. Některé pohádky vycházely časopisecky ve formě komiksu a až později byly vydány knižně.</a:t>
            </a:r>
          </a:p>
          <a:p>
            <a:pPr>
              <a:buNone/>
            </a:pPr>
            <a:r>
              <a:rPr lang="cs-CZ" sz="1800" dirty="0" smtClean="0">
                <a:latin typeface="Comic Sans MS" pitchFamily="66" charset="0"/>
              </a:rPr>
              <a:t>60. léta 20. století bývají označována jako „Zlatá éra autorské pohádky“. K autorům pohádek tohoto období patří například Václav Čtvrtek</a:t>
            </a:r>
            <a:r>
              <a:rPr lang="cs-CZ" sz="1800" dirty="0" smtClean="0">
                <a:latin typeface="Comic Sans MS" pitchFamily="66" charset="0"/>
              </a:rPr>
              <a:t>, Jan </a:t>
            </a:r>
            <a:r>
              <a:rPr lang="cs-CZ" sz="1800" dirty="0" smtClean="0">
                <a:latin typeface="Comic Sans MS" pitchFamily="66" charset="0"/>
              </a:rPr>
              <a:t>Werich, Ota Hoffman a Miloš Macourek. </a:t>
            </a:r>
          </a:p>
          <a:p>
            <a:pPr>
              <a:buNone/>
            </a:pPr>
            <a:r>
              <a:rPr lang="cs-CZ" sz="1800" dirty="0" smtClean="0">
                <a:latin typeface="Comic Sans MS" pitchFamily="66" charset="0"/>
              </a:rPr>
              <a:t>V dnešní době píše pohádky mnoho současných spisovatelů, avšak nejstarší pohádky patří právem do zlatého fondu české literatury.  </a:t>
            </a:r>
          </a:p>
          <a:p>
            <a:pPr>
              <a:buNone/>
            </a:pPr>
            <a:r>
              <a:rPr lang="cs-CZ" sz="1800" dirty="0" smtClean="0">
                <a:latin typeface="Comic Sans MS" pitchFamily="66" charset="0"/>
              </a:rPr>
              <a:t> </a:t>
            </a:r>
          </a:p>
          <a:p>
            <a:endParaRPr lang="cs-CZ" sz="20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1417638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44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NEJZNÁMĚJŠÍ ČESKÉ POHÁDKY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2132856"/>
            <a:ext cx="4032448" cy="47251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Veselé příběhy taťuldy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Spejbla, který všechno zná a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 umí, ale nikdy jeho počínání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 nekončí bez komplikací </a:t>
            </a:r>
            <a:r>
              <a:rPr lang="cs-CZ" dirty="0" smtClean="0">
                <a:latin typeface="Comic Sans MS" pitchFamily="66" charset="0"/>
              </a:rPr>
              <a:t>            a jeho </a:t>
            </a:r>
            <a:r>
              <a:rPr lang="cs-CZ" dirty="0" smtClean="0">
                <a:latin typeface="Comic Sans MS" pitchFamily="66" charset="0"/>
              </a:rPr>
              <a:t>“vzorného” synka 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Hurvínka, kamarádky 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Máničky a její bábinky – paní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 Kateřiny a chlupatého psa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 Žeryka znají děti skoro </a:t>
            </a:r>
            <a:r>
              <a:rPr lang="cs-CZ" dirty="0" smtClean="0">
                <a:latin typeface="Comic Sans MS" pitchFamily="66" charset="0"/>
              </a:rPr>
              <a:t>     na celém </a:t>
            </a:r>
            <a:r>
              <a:rPr lang="cs-CZ" dirty="0" smtClean="0">
                <a:latin typeface="Comic Sans MS" pitchFamily="66" charset="0"/>
              </a:rPr>
              <a:t>světě. </a:t>
            </a:r>
            <a:endParaRPr lang="cs-CZ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Loutka </a:t>
            </a:r>
            <a:r>
              <a:rPr lang="cs-CZ" dirty="0" smtClean="0">
                <a:latin typeface="Comic Sans MS" pitchFamily="66" charset="0"/>
              </a:rPr>
              <a:t>Spejbla 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vznikla v roce 1919 a loutka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 Hurvínka v roce 1926. 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Autorem je </a:t>
            </a:r>
            <a:r>
              <a:rPr lang="cs-CZ" b="1" dirty="0" smtClean="0">
                <a:latin typeface="Comic Sans MS" pitchFamily="66" charset="0"/>
              </a:rPr>
              <a:t>Josef Skupa</a:t>
            </a:r>
            <a:r>
              <a:rPr lang="cs-CZ" dirty="0" smtClean="0">
                <a:latin typeface="Comic Sans MS" pitchFamily="66" charset="0"/>
              </a:rPr>
              <a:t>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9512" y="1556793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  LOUTKOVÉ POHÁDKY</a:t>
            </a:r>
          </a:p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               </a:t>
            </a:r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SPEJBL </a:t>
            </a:r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A HURVÍNEK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508104" y="3105835"/>
            <a:ext cx="2448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?v=86l7L3JbZoE</a:t>
            </a:r>
            <a:endParaRPr lang="cs-CZ" dirty="0"/>
          </a:p>
        </p:txBody>
      </p:sp>
      <p:sp>
        <p:nvSpPr>
          <p:cNvPr id="14" name="Veselý obličej 13"/>
          <p:cNvSpPr/>
          <p:nvPr/>
        </p:nvSpPr>
        <p:spPr>
          <a:xfrm>
            <a:off x="4716016" y="3140968"/>
            <a:ext cx="864096" cy="86409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1417638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44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NEJZNÁMĚJŠÍ ČESKÉ POHÁDKY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2132856"/>
            <a:ext cx="4392488" cy="4392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000" b="1" dirty="0" smtClean="0">
                <a:latin typeface="Comic Sans MS" pitchFamily="66" charset="0"/>
              </a:rPr>
              <a:t>Pro děti napsal a</a:t>
            </a:r>
          </a:p>
          <a:p>
            <a:pPr>
              <a:buNone/>
            </a:pPr>
            <a:r>
              <a:rPr lang="cs-CZ" sz="2000" b="1" dirty="0" smtClean="0">
                <a:latin typeface="Comic Sans MS" pitchFamily="66" charset="0"/>
              </a:rPr>
              <a:t>nakreslil Josef Čapek.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Veselá vyprávění o dvou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nerozlučných kamarádech 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pejskovi a kočičce. V pohádkách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se skrývá poučení pro děti, aby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se zbavily svých nectností jako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například špinavé ruce, nepořádek,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roztrhané oblečení, aby nedělaly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venku nepořádek, aby nezapomínaly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na kamarády nebo nemocné přátele.</a:t>
            </a:r>
          </a:p>
        </p:txBody>
      </p:sp>
      <p:sp>
        <p:nvSpPr>
          <p:cNvPr id="6" name="Obdélník 5"/>
          <p:cNvSpPr/>
          <p:nvPr/>
        </p:nvSpPr>
        <p:spPr>
          <a:xfrm>
            <a:off x="0" y="1484784"/>
            <a:ext cx="8748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      ANIMOVANÉ POHÁDKY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47864" y="2060848"/>
            <a:ext cx="57961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prstClr val="white"/>
                </a:solidFill>
                <a:latin typeface="Comic Sans MS" pitchFamily="66" charset="0"/>
              </a:rPr>
              <a:t>POVÍDÁNÍ O PEJSKOVI </a:t>
            </a:r>
          </a:p>
          <a:p>
            <a:r>
              <a:rPr lang="cs-CZ" sz="3200" b="1" dirty="0" smtClean="0">
                <a:solidFill>
                  <a:prstClr val="white"/>
                </a:solidFill>
                <a:latin typeface="Comic Sans MS" pitchFamily="66" charset="0"/>
              </a:rPr>
              <a:t>         A KOČIČCE</a:t>
            </a:r>
            <a:endParaRPr lang="cs-CZ" sz="3200" dirty="0"/>
          </a:p>
        </p:txBody>
      </p:sp>
      <p:sp>
        <p:nvSpPr>
          <p:cNvPr id="9" name="Obdélník 8"/>
          <p:cNvSpPr/>
          <p:nvPr/>
        </p:nvSpPr>
        <p:spPr>
          <a:xfrm>
            <a:off x="5940152" y="4221088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?v=MQfoxqlM3sM</a:t>
            </a:r>
            <a:endParaRPr lang="cs-CZ" dirty="0"/>
          </a:p>
        </p:txBody>
      </p:sp>
      <p:sp>
        <p:nvSpPr>
          <p:cNvPr id="11" name="Veselý obličej 10"/>
          <p:cNvSpPr/>
          <p:nvPr/>
        </p:nvSpPr>
        <p:spPr>
          <a:xfrm>
            <a:off x="5004048" y="4221088"/>
            <a:ext cx="864096" cy="86409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1417638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44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NEJZNÁMĚJŠÍ ČESKÉ POHÁDKY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2132856"/>
            <a:ext cx="8712968" cy="472514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2000" b="1" dirty="0" smtClean="0">
                <a:latin typeface="Comic Sans MS" pitchFamily="66" charset="0"/>
              </a:rPr>
              <a:t>Zdeněk Miler</a:t>
            </a:r>
            <a:r>
              <a:rPr lang="cs-CZ" sz="2000" dirty="0" smtClean="0">
                <a:latin typeface="Comic Sans MS" pitchFamily="66" charset="0"/>
              </a:rPr>
              <a:t> se nejvíce proslavil,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a to jak u nás, tak v zahraničí 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svými animovanými filmy o 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Krtečkovi. Nejznámější díl </a:t>
            </a:r>
            <a:r>
              <a:rPr lang="cs-CZ" b="1" dirty="0" smtClean="0">
                <a:solidFill>
                  <a:schemeClr val="bg1"/>
                </a:solidFill>
                <a:latin typeface="Comic Sans MS" pitchFamily="66" charset="0"/>
              </a:rPr>
              <a:t>„Jak</a:t>
            </a:r>
          </a:p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  <a:latin typeface="Comic Sans MS" pitchFamily="66" charset="0"/>
              </a:rPr>
              <a:t>krtek ke kalhotkám přišel“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byl uveden roku 1956 na filmovém 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festivalu v Benátkách a byl oceněn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řádem </a:t>
            </a:r>
            <a:r>
              <a:rPr lang="cs-CZ" sz="2000" dirty="0" smtClean="0">
                <a:latin typeface="Comic Sans MS" pitchFamily="66" charset="0"/>
              </a:rPr>
              <a:t>Benátského </a:t>
            </a:r>
            <a:r>
              <a:rPr lang="cs-CZ" sz="2000" dirty="0" smtClean="0">
                <a:latin typeface="Comic Sans MS" pitchFamily="66" charset="0"/>
              </a:rPr>
              <a:t>lva. Nadčasovou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postavičku si oblíbili diváci všech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generací. Krteček si je získává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svou laskavostí a úsměvem.</a:t>
            </a:r>
          </a:p>
        </p:txBody>
      </p:sp>
      <p:sp>
        <p:nvSpPr>
          <p:cNvPr id="6" name="Obdélník 5"/>
          <p:cNvSpPr/>
          <p:nvPr/>
        </p:nvSpPr>
        <p:spPr>
          <a:xfrm>
            <a:off x="0" y="1484784"/>
            <a:ext cx="8748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      ANIMOVANÉ POHÁDKY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2120" y="2132856"/>
            <a:ext cx="3491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endParaRPr lang="cs-CZ" sz="3200" b="1" dirty="0" smtClean="0">
              <a:solidFill>
                <a:prstClr val="white"/>
              </a:solidFill>
              <a:latin typeface="Comic Sans MS" pitchFamily="66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619672" y="6550223"/>
            <a:ext cx="60486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http://</a:t>
            </a:r>
            <a:r>
              <a:rPr lang="cs-CZ" sz="1400" dirty="0" smtClean="0">
                <a:hlinkClick r:id="rId2"/>
              </a:rPr>
              <a:t>www.</a:t>
            </a:r>
            <a:r>
              <a:rPr lang="cs-CZ" sz="1400" dirty="0" err="1" smtClean="0">
                <a:hlinkClick r:id="rId2"/>
              </a:rPr>
              <a:t>youtube.com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watch</a:t>
            </a:r>
            <a:r>
              <a:rPr lang="cs-CZ" sz="1400" dirty="0" smtClean="0">
                <a:hlinkClick r:id="rId2"/>
              </a:rPr>
              <a:t>?v=Y3SVctAAW_w&amp;feature=</a:t>
            </a:r>
            <a:r>
              <a:rPr lang="cs-CZ" sz="1400" dirty="0" err="1" smtClean="0">
                <a:hlinkClick r:id="rId2"/>
              </a:rPr>
              <a:t>related</a:t>
            </a:r>
            <a:endParaRPr lang="cs-CZ" sz="1400" dirty="0"/>
          </a:p>
        </p:txBody>
      </p:sp>
      <p:sp>
        <p:nvSpPr>
          <p:cNvPr id="12" name="Veselý obličej 11"/>
          <p:cNvSpPr/>
          <p:nvPr/>
        </p:nvSpPr>
        <p:spPr>
          <a:xfrm>
            <a:off x="755576" y="5993904"/>
            <a:ext cx="864096" cy="86409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1417638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44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NEJZNÁMĚJŠÍ ČESKÉ POHÁDKY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2132856"/>
            <a:ext cx="8568952" cy="472514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chemeClr val="bg1"/>
                </a:solidFill>
                <a:latin typeface="Comic Sans MS" pitchFamily="66" charset="0"/>
              </a:rPr>
              <a:t>Ferda Mravenec</a:t>
            </a:r>
            <a:r>
              <a:rPr lang="cs-CZ" sz="32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000" dirty="0" smtClean="0">
                <a:latin typeface="Comic Sans MS" pitchFamily="66" charset="0"/>
              </a:rPr>
              <a:t>je komiksová,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literární i filmová postava sympatického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mravence, který vystupuje v komiksech </a:t>
            </a:r>
            <a:r>
              <a:rPr lang="cs-CZ" sz="2000" dirty="0" smtClean="0">
                <a:latin typeface="Comic Sans MS" pitchFamily="66" charset="0"/>
              </a:rPr>
              <a:t>                                               a knihách </a:t>
            </a:r>
            <a:r>
              <a:rPr lang="cs-CZ" sz="2000" b="1" dirty="0" smtClean="0">
                <a:latin typeface="Comic Sans MS" pitchFamily="66" charset="0"/>
              </a:rPr>
              <a:t>Ondřeje Sekory</a:t>
            </a:r>
            <a:r>
              <a:rPr lang="cs-CZ" sz="2000" dirty="0" smtClean="0">
                <a:latin typeface="Comic Sans MS" pitchFamily="66" charset="0"/>
              </a:rPr>
              <a:t> od roku 1933.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Ferda je vždy optimisticky naladěný 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chlapík s červenou puntíkovanou mašlí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kolem krku. Je nebojácný, chytrý </a:t>
            </a:r>
            <a:r>
              <a:rPr lang="cs-CZ" sz="2000" dirty="0" smtClean="0">
                <a:latin typeface="Comic Sans MS" pitchFamily="66" charset="0"/>
              </a:rPr>
              <a:t>                                                                a vynalézavý</a:t>
            </a:r>
            <a:r>
              <a:rPr lang="cs-CZ" sz="2000" dirty="0" smtClean="0">
                <a:latin typeface="Comic Sans MS" pitchFamily="66" charset="0"/>
              </a:rPr>
              <a:t>, vždy si ví rady na rozdíl </a:t>
            </a:r>
            <a:r>
              <a:rPr lang="cs-CZ" sz="2000" dirty="0" smtClean="0">
                <a:latin typeface="Comic Sans MS" pitchFamily="66" charset="0"/>
              </a:rPr>
              <a:t>                                                       od svého </a:t>
            </a:r>
            <a:r>
              <a:rPr lang="cs-CZ" sz="2000" dirty="0" smtClean="0">
                <a:latin typeface="Comic Sans MS" pitchFamily="66" charset="0"/>
              </a:rPr>
              <a:t>kolegy brouka Pytlíka. Brouk Pytlík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sice všude byl a všechno zná, převážně však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jen teoreticky.</a:t>
            </a:r>
          </a:p>
          <a:p>
            <a:pPr algn="ctr">
              <a:buNone/>
            </a:pPr>
            <a:endParaRPr lang="cs-CZ" sz="2000" dirty="0" smtClean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1484784"/>
            <a:ext cx="8748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     ANIMOVANÉ POHÁDKY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2120" y="2132856"/>
            <a:ext cx="3491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endParaRPr lang="cs-CZ" sz="3200" b="1" dirty="0" smtClean="0">
              <a:solidFill>
                <a:prstClr val="white"/>
              </a:solidFill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286000" y="6451592"/>
            <a:ext cx="588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</a:t>
            </a:r>
            <a:r>
              <a:rPr lang="cs-CZ" dirty="0" err="1" smtClean="0">
                <a:hlinkClick r:id="rId2"/>
              </a:rPr>
              <a:t>Tuz</a:t>
            </a:r>
            <a:r>
              <a:rPr lang="cs-CZ" dirty="0" smtClean="0">
                <a:hlinkClick r:id="rId2"/>
              </a:rPr>
              <a:t>_Mt0iGmE</a:t>
            </a:r>
            <a:endParaRPr lang="cs-CZ" dirty="0"/>
          </a:p>
        </p:txBody>
      </p:sp>
      <p:sp>
        <p:nvSpPr>
          <p:cNvPr id="11" name="Veselý obličej 10"/>
          <p:cNvSpPr/>
          <p:nvPr/>
        </p:nvSpPr>
        <p:spPr>
          <a:xfrm>
            <a:off x="1475656" y="5993904"/>
            <a:ext cx="864096" cy="86409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1417638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44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NEJZNÁMĚJŠÍ ČESKÉ POHÁDKY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2132856"/>
            <a:ext cx="4824536" cy="47251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Příběhy pojednávají o loupežníku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Rumcajsovi žijícím v lese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Řáholci u Jičína</a:t>
            </a:r>
            <a:r>
              <a:rPr lang="pt-BR" dirty="0" smtClean="0">
                <a:latin typeface="Comic Sans MS" pitchFamily="66" charset="0"/>
              </a:rPr>
              <a:t> se svou</a:t>
            </a:r>
            <a:endParaRPr lang="cs-CZ" dirty="0" smtClean="0">
              <a:latin typeface="Comic Sans MS" pitchFamily="66" charset="0"/>
            </a:endParaRPr>
          </a:p>
          <a:p>
            <a:pPr>
              <a:buNone/>
            </a:pPr>
            <a:r>
              <a:rPr lang="pt-BR" dirty="0" smtClean="0">
                <a:latin typeface="Comic Sans MS" pitchFamily="66" charset="0"/>
              </a:rPr>
              <a:t>manželkou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pt-BR" dirty="0" smtClean="0">
                <a:latin typeface="Comic Sans MS" pitchFamily="66" charset="0"/>
              </a:rPr>
              <a:t>Mankou a synkem </a:t>
            </a:r>
            <a:endParaRPr lang="cs-CZ" dirty="0" smtClean="0">
              <a:latin typeface="Comic Sans MS" pitchFamily="66" charset="0"/>
            </a:endParaRPr>
          </a:p>
          <a:p>
            <a:pPr>
              <a:buNone/>
            </a:pPr>
            <a:r>
              <a:rPr lang="pt-BR" dirty="0" smtClean="0">
                <a:latin typeface="Comic Sans MS" pitchFamily="66" charset="0"/>
              </a:rPr>
              <a:t>Cipískem</a:t>
            </a:r>
            <a:r>
              <a:rPr lang="cs-CZ" dirty="0" smtClean="0">
                <a:latin typeface="Comic Sans MS" pitchFamily="66" charset="0"/>
              </a:rPr>
              <a:t>. Rumcajs jako kladný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hrdina bojuje proti 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vrchnosti. Napsal Václav Čtvrtek</a:t>
            </a:r>
          </a:p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a nakreslil Radek Pilař (1967</a:t>
            </a:r>
            <a:r>
              <a:rPr lang="cs-CZ" dirty="0" smtClean="0">
                <a:latin typeface="Comic Sans MS" pitchFamily="66" charset="0"/>
              </a:rPr>
              <a:t>).</a:t>
            </a:r>
            <a:endParaRPr lang="cs-CZ" dirty="0" smtClean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1484784"/>
            <a:ext cx="8748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   ANIMOVANÉ POHÁDKY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04048" y="2132856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O loupežníku</a:t>
            </a:r>
          </a:p>
          <a:p>
            <a:pPr algn="ctr"/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Rumcajsovi</a:t>
            </a:r>
          </a:p>
        </p:txBody>
      </p:sp>
      <p:sp>
        <p:nvSpPr>
          <p:cNvPr id="7" name="Obdélník 6"/>
          <p:cNvSpPr/>
          <p:nvPr/>
        </p:nvSpPr>
        <p:spPr>
          <a:xfrm>
            <a:off x="5868144" y="3645022"/>
            <a:ext cx="2592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</a:t>
            </a:r>
            <a:r>
              <a:rPr lang="cs-CZ" dirty="0" err="1" smtClean="0">
                <a:hlinkClick r:id="rId2"/>
              </a:rPr>
              <a:t>YBSeAxNTyTc</a:t>
            </a:r>
            <a:endParaRPr lang="cs-CZ" dirty="0"/>
          </a:p>
        </p:txBody>
      </p:sp>
      <p:sp>
        <p:nvSpPr>
          <p:cNvPr id="11" name="Veselý obličej 10"/>
          <p:cNvSpPr/>
          <p:nvPr/>
        </p:nvSpPr>
        <p:spPr>
          <a:xfrm>
            <a:off x="4932040" y="3645024"/>
            <a:ext cx="864096" cy="86409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1417638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44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NEJZNÁMĚJŠÍ ČESKÉ POHÁDKY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2132856"/>
            <a:ext cx="8280920" cy="472514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O kocouru Mikešovi </a:t>
            </a:r>
            <a:r>
              <a:rPr lang="cs-CZ" dirty="0" smtClean="0">
                <a:latin typeface="Comic Sans MS" pitchFamily="66" charset="0"/>
              </a:rPr>
              <a:t>– </a:t>
            </a: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  podle </a:t>
            </a:r>
            <a:r>
              <a:rPr lang="cs-CZ" dirty="0" smtClean="0">
                <a:latin typeface="Comic Sans MS" pitchFamily="66" charset="0"/>
              </a:rPr>
              <a:t>knihy </a:t>
            </a:r>
            <a:r>
              <a:rPr lang="cs-CZ" b="1" dirty="0" smtClean="0">
                <a:latin typeface="Comic Sans MS" pitchFamily="66" charset="0"/>
              </a:rPr>
              <a:t>Josefa Lady </a:t>
            </a:r>
            <a:r>
              <a:rPr lang="cs-CZ" dirty="0" smtClean="0">
                <a:latin typeface="Comic Sans MS" pitchFamily="66" charset="0"/>
              </a:rPr>
              <a:t>(1934</a:t>
            </a:r>
            <a:r>
              <a:rPr lang="cs-CZ" dirty="0" smtClean="0">
                <a:latin typeface="Comic Sans MS" pitchFamily="66" charset="0"/>
              </a:rPr>
              <a:t>).</a:t>
            </a:r>
            <a:endParaRPr lang="cs-CZ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Umí chodit po dvou a dokonce </a:t>
            </a:r>
            <a:r>
              <a:rPr lang="cs-CZ" dirty="0" smtClean="0">
                <a:latin typeface="Comic Sans MS" pitchFamily="66" charset="0"/>
              </a:rPr>
              <a:t>                                                  i mluví</a:t>
            </a:r>
            <a:r>
              <a:rPr lang="cs-CZ" dirty="0" smtClean="0">
                <a:latin typeface="Comic Sans MS" pitchFamily="66" charset="0"/>
              </a:rPr>
              <a:t>. Se svými kamarády, </a:t>
            </a: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vepříkem Pašíkem, kozlem</a:t>
            </a: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Bobšem a Pepíkem z rodiny</a:t>
            </a: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Ševců, zažívá spoustu </a:t>
            </a: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dobrodružství.</a:t>
            </a:r>
          </a:p>
        </p:txBody>
      </p:sp>
      <p:sp>
        <p:nvSpPr>
          <p:cNvPr id="6" name="Obdélník 5"/>
          <p:cNvSpPr/>
          <p:nvPr/>
        </p:nvSpPr>
        <p:spPr>
          <a:xfrm>
            <a:off x="0" y="1484784"/>
            <a:ext cx="8748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     ANIMOVANÉ POHÁDKY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18089" y="2147956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</a:t>
            </a:r>
          </a:p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.</a:t>
            </a:r>
            <a:endParaRPr lang="cs-CZ" sz="3600" b="1" dirty="0" smtClean="0">
              <a:solidFill>
                <a:prstClr val="white"/>
              </a:solidFill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286000" y="6093296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?v=AVjS6e7S5BE</a:t>
            </a:r>
            <a:endParaRPr lang="cs-CZ" dirty="0"/>
          </a:p>
        </p:txBody>
      </p:sp>
      <p:sp>
        <p:nvSpPr>
          <p:cNvPr id="11" name="Veselý obličej 10"/>
          <p:cNvSpPr/>
          <p:nvPr/>
        </p:nvSpPr>
        <p:spPr>
          <a:xfrm>
            <a:off x="1403648" y="5805264"/>
            <a:ext cx="864096" cy="86409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1417638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44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NEJZNÁMĚJŠÍ ČESKÉ POHÁDKY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2132856"/>
            <a:ext cx="8424936" cy="472514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Pyšná princezna</a:t>
            </a:r>
            <a:r>
              <a:rPr lang="cs-CZ" dirty="0" smtClean="0">
                <a:latin typeface="Comic Sans MS" pitchFamily="66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byla </a:t>
            </a:r>
            <a:r>
              <a:rPr lang="cs-CZ" dirty="0" smtClean="0">
                <a:latin typeface="Comic Sans MS" pitchFamily="66" charset="0"/>
              </a:rPr>
              <a:t>natočena podle jedné </a:t>
            </a:r>
            <a:r>
              <a:rPr lang="cs-CZ" dirty="0" smtClean="0">
                <a:latin typeface="Comic Sans MS" pitchFamily="66" charset="0"/>
              </a:rPr>
              <a:t>                                                        z nejkrásnějších </a:t>
            </a:r>
            <a:r>
              <a:rPr lang="cs-CZ" dirty="0" smtClean="0">
                <a:latin typeface="Comic Sans MS" pitchFamily="66" charset="0"/>
              </a:rPr>
              <a:t>pohádek </a:t>
            </a:r>
          </a:p>
          <a:p>
            <a:pPr algn="ctr">
              <a:buNone/>
            </a:pPr>
            <a:r>
              <a:rPr lang="cs-CZ" b="1" dirty="0" smtClean="0">
                <a:latin typeface="Comic Sans MS" pitchFamily="66" charset="0"/>
              </a:rPr>
              <a:t>Boženy Němcové </a:t>
            </a:r>
            <a:r>
              <a:rPr lang="cs-CZ" dirty="0" smtClean="0">
                <a:latin typeface="Comic Sans MS" pitchFamily="66" charset="0"/>
              </a:rPr>
              <a:t>Potrestaná </a:t>
            </a: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pýcha. Pohádka vypráví o tom, </a:t>
            </a: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jak dobrý král Miroslav </a:t>
            </a: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probudil v pyšném srdci krásné </a:t>
            </a: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princezny Krasomily úctu </a:t>
            </a:r>
            <a:r>
              <a:rPr lang="cs-CZ" dirty="0" smtClean="0">
                <a:latin typeface="Comic Sans MS" pitchFamily="66" charset="0"/>
              </a:rPr>
              <a:t>k</a:t>
            </a:r>
            <a:endParaRPr lang="cs-CZ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cs-CZ" dirty="0" smtClean="0">
                <a:latin typeface="Comic Sans MS" pitchFamily="66" charset="0"/>
              </a:rPr>
              <a:t>práci a lásku k </a:t>
            </a:r>
            <a:r>
              <a:rPr lang="cs-CZ" dirty="0" smtClean="0">
                <a:latin typeface="Comic Sans MS" pitchFamily="66" charset="0"/>
              </a:rPr>
              <a:t>lidem </a:t>
            </a:r>
            <a:r>
              <a:rPr lang="cs-CZ" dirty="0" smtClean="0">
                <a:latin typeface="Comic Sans MS" pitchFamily="66" charset="0"/>
              </a:rPr>
              <a:t>(1952</a:t>
            </a:r>
            <a:r>
              <a:rPr lang="cs-CZ" dirty="0" smtClean="0">
                <a:latin typeface="Comic Sans MS" pitchFamily="66" charset="0"/>
              </a:rPr>
              <a:t>).</a:t>
            </a:r>
            <a:endParaRPr lang="cs-CZ" dirty="0" smtClean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1484784"/>
            <a:ext cx="8748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      FILMOVÉ POHÁDKY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16016" y="2132856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</a:t>
            </a:r>
          </a:p>
          <a:p>
            <a:endParaRPr lang="cs-CZ" sz="3600" b="1" dirty="0" smtClean="0">
              <a:solidFill>
                <a:prstClr val="white"/>
              </a:solidFill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286000" y="6237313"/>
            <a:ext cx="5670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?v=Y84ivFONoYk</a:t>
            </a:r>
            <a:endParaRPr lang="cs-CZ" dirty="0"/>
          </a:p>
        </p:txBody>
      </p:sp>
      <p:sp>
        <p:nvSpPr>
          <p:cNvPr id="12" name="Veselý obličej 11"/>
          <p:cNvSpPr/>
          <p:nvPr/>
        </p:nvSpPr>
        <p:spPr>
          <a:xfrm>
            <a:off x="1403648" y="5993904"/>
            <a:ext cx="864096" cy="86409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1417638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44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NEJZNÁMĚJŠÍ ČESKÉ POHÁDKY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2132856"/>
            <a:ext cx="8640960" cy="3528392"/>
          </a:xfrm>
        </p:spPr>
        <p:txBody>
          <a:bodyPr anchor="t">
            <a:noAutofit/>
          </a:bodyPr>
          <a:lstStyle/>
          <a:p>
            <a:pPr algn="ctr">
              <a:buNone/>
            </a:pPr>
            <a:endParaRPr lang="cs-CZ" sz="36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Princezna se zlatou hvězdou na čele</a:t>
            </a: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natočená podle pohádky </a:t>
            </a:r>
            <a:r>
              <a:rPr lang="cs-CZ" sz="2000" b="1" dirty="0" smtClean="0">
                <a:latin typeface="Comic Sans MS" pitchFamily="66" charset="0"/>
              </a:rPr>
              <a:t>Boženy </a:t>
            </a:r>
            <a:r>
              <a:rPr lang="cs-CZ" sz="2000" b="1" dirty="0" smtClean="0">
                <a:latin typeface="Comic Sans MS" pitchFamily="66" charset="0"/>
              </a:rPr>
              <a:t>Němcové</a:t>
            </a:r>
            <a:r>
              <a:rPr lang="cs-CZ" sz="2000" dirty="0">
                <a:latin typeface="Comic Sans MS" pitchFamily="66" charset="0"/>
              </a:rPr>
              <a:t> </a:t>
            </a:r>
            <a:r>
              <a:rPr lang="cs-CZ" sz="2000" dirty="0" smtClean="0">
                <a:latin typeface="Comic Sans MS" pitchFamily="66" charset="0"/>
              </a:rPr>
              <a:t>(1959). </a:t>
            </a:r>
            <a:r>
              <a:rPr lang="cs-CZ" sz="2000" dirty="0" smtClean="0">
                <a:latin typeface="Comic Sans MS" pitchFamily="66" charset="0"/>
              </a:rPr>
              <a:t>O </a:t>
            </a:r>
            <a:r>
              <a:rPr lang="cs-CZ" sz="2000" dirty="0" smtClean="0">
                <a:latin typeface="Comic Sans MS" pitchFamily="66" charset="0"/>
              </a:rPr>
              <a:t>princeznu </a:t>
            </a:r>
            <a:r>
              <a:rPr lang="cs-CZ" sz="2000" dirty="0" smtClean="0">
                <a:latin typeface="Comic Sans MS" pitchFamily="66" charset="0"/>
              </a:rPr>
              <a:t>Ladu </a:t>
            </a:r>
            <a:r>
              <a:rPr lang="cs-CZ" sz="2000" dirty="0" smtClean="0">
                <a:latin typeface="Comic Sans MS" pitchFamily="66" charset="0"/>
              </a:rPr>
              <a:t>   se uchází zlý </a:t>
            </a:r>
            <a:r>
              <a:rPr lang="cs-CZ" sz="2000" dirty="0" smtClean="0">
                <a:latin typeface="Comic Sans MS" pitchFamily="66" charset="0"/>
              </a:rPr>
              <a:t>král Kazisvět. V přestrojení do myšího kožíšku utíká </a:t>
            </a:r>
            <a:r>
              <a:rPr lang="cs-CZ" sz="2000" dirty="0" smtClean="0">
                <a:latin typeface="Comic Sans MS" pitchFamily="66" charset="0"/>
              </a:rPr>
              <a:t>    do </a:t>
            </a:r>
            <a:r>
              <a:rPr lang="cs-CZ" sz="2000" dirty="0" smtClean="0">
                <a:latin typeface="Comic Sans MS" pitchFamily="66" charset="0"/>
              </a:rPr>
              <a:t>světa. Na zámku u prince Radovana pracuje jako kuchařka. </a:t>
            </a:r>
            <a:endParaRPr lang="cs-CZ" sz="2000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cs-CZ" sz="2000" dirty="0" smtClean="0">
                <a:latin typeface="Comic Sans MS" pitchFamily="66" charset="0"/>
              </a:rPr>
              <a:t>Princ </a:t>
            </a:r>
            <a:r>
              <a:rPr lang="cs-CZ" sz="2000" dirty="0" smtClean="0">
                <a:latin typeface="Comic Sans MS" pitchFamily="66" charset="0"/>
              </a:rPr>
              <a:t>se </a:t>
            </a:r>
            <a:r>
              <a:rPr lang="cs-CZ" sz="2000" dirty="0" smtClean="0">
                <a:latin typeface="Comic Sans MS" pitchFamily="66" charset="0"/>
              </a:rPr>
              <a:t>do Lady zamiluje </a:t>
            </a:r>
            <a:r>
              <a:rPr lang="cs-CZ" sz="2000" dirty="0" smtClean="0">
                <a:latin typeface="Comic Sans MS" pitchFamily="66" charset="0"/>
              </a:rPr>
              <a:t>a </a:t>
            </a:r>
            <a:r>
              <a:rPr lang="cs-CZ" sz="2000" dirty="0" smtClean="0">
                <a:latin typeface="Comic Sans MS" pitchFamily="66" charset="0"/>
              </a:rPr>
              <a:t>pohádka končí slavnou svatbou.</a:t>
            </a:r>
            <a:endParaRPr lang="cs-CZ" sz="2000" dirty="0" smtClean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1484784"/>
            <a:ext cx="8748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        FILMOVÉ POHÁDKY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16016" y="2132856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</a:t>
            </a:r>
          </a:p>
          <a:p>
            <a:endParaRPr lang="cs-CZ" sz="3600" b="1" dirty="0" smtClean="0">
              <a:solidFill>
                <a:prstClr val="white"/>
              </a:solidFill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286000" y="5691157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</a:t>
            </a:r>
            <a:r>
              <a:rPr lang="cs-CZ" dirty="0" err="1" smtClean="0">
                <a:hlinkClick r:id="rId2"/>
              </a:rPr>
              <a:t>muriZoPEOxk</a:t>
            </a:r>
            <a:endParaRPr lang="cs-CZ" dirty="0"/>
          </a:p>
        </p:txBody>
      </p:sp>
      <p:sp>
        <p:nvSpPr>
          <p:cNvPr id="11" name="Veselý obličej 10"/>
          <p:cNvSpPr/>
          <p:nvPr/>
        </p:nvSpPr>
        <p:spPr>
          <a:xfrm>
            <a:off x="1403648" y="5517232"/>
            <a:ext cx="864096" cy="86409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1417638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cs-CZ" sz="44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NEJZNÁMĚJŠÍ ČESKÉ POHÁDKY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2132856"/>
            <a:ext cx="4896544" cy="47251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Obušku, z pytle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ven!</a:t>
            </a:r>
            <a:endParaRPr lang="cs-CZ" sz="36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Pohádka natočená podle </a:t>
            </a:r>
            <a:r>
              <a:rPr lang="cs-CZ" sz="2000" b="1" dirty="0" smtClean="0">
                <a:latin typeface="Comic Sans MS" pitchFamily="66" charset="0"/>
              </a:rPr>
              <a:t>Karla</a:t>
            </a:r>
          </a:p>
          <a:p>
            <a:pPr>
              <a:buNone/>
            </a:pPr>
            <a:r>
              <a:rPr lang="cs-CZ" sz="2000" b="1" dirty="0" smtClean="0">
                <a:latin typeface="Comic Sans MS" pitchFamily="66" charset="0"/>
              </a:rPr>
              <a:t>Jaromíra Erbena</a:t>
            </a:r>
            <a:r>
              <a:rPr lang="cs-CZ" sz="2000" dirty="0" smtClean="0">
                <a:latin typeface="Comic Sans MS" pitchFamily="66" charset="0"/>
              </a:rPr>
              <a:t>. </a:t>
            </a:r>
            <a:endParaRPr lang="cs-CZ" sz="20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Příběh </a:t>
            </a:r>
            <a:r>
              <a:rPr lang="cs-CZ" sz="2000" dirty="0" smtClean="0">
                <a:latin typeface="Comic Sans MS" pitchFamily="66" charset="0"/>
              </a:rPr>
              <a:t>o chudém 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muzikantovi se zlatým srdcem, který se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rozdělí o poslední kousek chleba. Jako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odměnu dostane kouzelný ubrousek </a:t>
            </a:r>
            <a:r>
              <a:rPr lang="cs-CZ" sz="2000" dirty="0" smtClean="0">
                <a:latin typeface="Comic Sans MS" pitchFamily="66" charset="0"/>
              </a:rPr>
              <a:t>      a oslíka. Vše </a:t>
            </a:r>
            <a:r>
              <a:rPr lang="cs-CZ" sz="2000" dirty="0" smtClean="0">
                <a:latin typeface="Comic Sans MS" pitchFamily="66" charset="0"/>
              </a:rPr>
              <a:t>mu </a:t>
            </a:r>
            <a:r>
              <a:rPr lang="cs-CZ" sz="2000" dirty="0" smtClean="0">
                <a:latin typeface="Comic Sans MS" pitchFamily="66" charset="0"/>
              </a:rPr>
              <a:t>ukradne </a:t>
            </a:r>
            <a:r>
              <a:rPr lang="cs-CZ" sz="2000" dirty="0" smtClean="0">
                <a:latin typeface="Comic Sans MS" pitchFamily="66" charset="0"/>
              </a:rPr>
              <a:t>hostinský</a:t>
            </a:r>
            <a:r>
              <a:rPr lang="cs-CZ" sz="20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Nakonec je muzikant spravedlivě</a:t>
            </a:r>
          </a:p>
          <a:p>
            <a:pPr>
              <a:buNone/>
            </a:pPr>
            <a:r>
              <a:rPr lang="cs-CZ" sz="2000" dirty="0" smtClean="0">
                <a:latin typeface="Comic Sans MS" pitchFamily="66" charset="0"/>
              </a:rPr>
              <a:t>odměněn a lakotný hostinský </a:t>
            </a:r>
            <a:r>
              <a:rPr lang="cs-CZ" sz="2000" dirty="0" smtClean="0">
                <a:latin typeface="Comic Sans MS" pitchFamily="66" charset="0"/>
              </a:rPr>
              <a:t>              po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smtClean="0">
                <a:latin typeface="Comic Sans MS" pitchFamily="66" charset="0"/>
              </a:rPr>
              <a:t>zásluze potrestán</a:t>
            </a:r>
            <a:r>
              <a:rPr lang="cs-CZ" sz="2000" dirty="0">
                <a:latin typeface="Comic Sans MS" pitchFamily="66" charset="0"/>
              </a:rPr>
              <a:t> </a:t>
            </a:r>
            <a:r>
              <a:rPr lang="cs-CZ" sz="2000" dirty="0" smtClean="0">
                <a:latin typeface="Comic Sans MS" pitchFamily="66" charset="0"/>
              </a:rPr>
              <a:t>(1955).</a:t>
            </a:r>
            <a:endParaRPr lang="cs-CZ" sz="2000" dirty="0" smtClean="0">
              <a:latin typeface="Comic Sans MS" pitchFamily="66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1484784"/>
            <a:ext cx="8748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          FILMOVÉ POHÁDKY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16016" y="2132856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prstClr val="white"/>
                </a:solidFill>
                <a:latin typeface="Comic Sans MS" pitchFamily="66" charset="0"/>
              </a:rPr>
              <a:t> </a:t>
            </a:r>
          </a:p>
          <a:p>
            <a:endParaRPr lang="cs-CZ" sz="3600" b="1" dirty="0" smtClean="0">
              <a:solidFill>
                <a:prstClr val="white"/>
              </a:solidFill>
              <a:latin typeface="Comic Sans MS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868144" y="4725144"/>
            <a:ext cx="2808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  <a:hlinkClick r:id="rId2"/>
              </a:rPr>
              <a:t>http://www.</a:t>
            </a:r>
            <a:r>
              <a:rPr lang="cs-CZ" dirty="0" err="1" smtClean="0">
                <a:solidFill>
                  <a:srgbClr val="00B0F0"/>
                </a:solidFill>
                <a:hlinkClick r:id="rId2"/>
              </a:rPr>
              <a:t>youtube.com</a:t>
            </a:r>
            <a:r>
              <a:rPr lang="cs-CZ" dirty="0" smtClean="0">
                <a:solidFill>
                  <a:srgbClr val="00B0F0"/>
                </a:solidFill>
                <a:hlinkClick r:id="rId2"/>
              </a:rPr>
              <a:t>/</a:t>
            </a:r>
            <a:r>
              <a:rPr lang="cs-CZ" dirty="0" err="1" smtClean="0">
                <a:solidFill>
                  <a:srgbClr val="00B0F0"/>
                </a:solidFill>
                <a:hlinkClick r:id="rId2"/>
              </a:rPr>
              <a:t>watch</a:t>
            </a:r>
            <a:r>
              <a:rPr lang="cs-CZ" dirty="0" smtClean="0">
                <a:solidFill>
                  <a:srgbClr val="00B0F0"/>
                </a:solidFill>
                <a:hlinkClick r:id="rId2"/>
              </a:rPr>
              <a:t>?v=EtB6_yDU9fo</a:t>
            </a:r>
            <a:endParaRPr lang="cs-CZ" dirty="0" smtClean="0">
              <a:solidFill>
                <a:srgbClr val="00B0F0"/>
              </a:solidFill>
            </a:endParaRPr>
          </a:p>
        </p:txBody>
      </p:sp>
      <p:sp>
        <p:nvSpPr>
          <p:cNvPr id="11" name="Veselý obličej 10"/>
          <p:cNvSpPr/>
          <p:nvPr/>
        </p:nvSpPr>
        <p:spPr>
          <a:xfrm>
            <a:off x="5004048" y="4653136"/>
            <a:ext cx="864096" cy="86409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  <a:solidFill>
            <a:srgbClr val="FFFF66"/>
          </a:solidFill>
          <a:ln>
            <a:solidFill>
              <a:srgbClr val="FFFF00"/>
            </a:solidFill>
          </a:ln>
        </p:spPr>
        <p:txBody>
          <a:bodyPr>
            <a:normAutofit fontScale="90000"/>
          </a:bodyPr>
          <a:lstStyle/>
          <a:p>
            <a:r>
              <a:rPr lang="cs-CZ" sz="4800" b="1" spc="50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   POUŽITÉ ZDROJE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980728"/>
            <a:ext cx="8964488" cy="58772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       [online]. [2012-03-07]. Dostupné z URL: &lt; </a:t>
            </a:r>
            <a:r>
              <a:rPr lang="cs-CZ" sz="16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http://cs.wikipedia.org/wiki/Poh%C3%A1dka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buNone/>
            </a:pPr>
            <a:endParaRPr lang="cs-CZ" sz="800" dirty="0" smtClean="0"/>
          </a:p>
          <a:p>
            <a:pPr>
              <a:buNone/>
            </a:pPr>
            <a:endParaRPr lang="cs-CZ" sz="800" dirty="0" smtClean="0"/>
          </a:p>
          <a:p>
            <a:pPr>
              <a:buNone/>
            </a:pPr>
            <a:endParaRPr lang="cs-CZ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757</TotalTime>
  <Words>687</Words>
  <Application>Microsoft Office PowerPoint</Application>
  <PresentationFormat>Předvádění na obrazovce (4:3)</PresentationFormat>
  <Paragraphs>145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 </vt:lpstr>
      <vt:lpstr>                       POHÁDKOVÝ SVĚT</vt:lpstr>
      <vt:lpstr>     HISTORIE ČESKÝCH POHÁDEK</vt:lpstr>
      <vt:lpstr>NEJZNÁMĚJŠÍ ČESKÉ POHÁDKY</vt:lpstr>
      <vt:lpstr>NEJZNÁMĚJŠÍ ČESKÉ POHÁDKY</vt:lpstr>
      <vt:lpstr>NEJZNÁMĚJŠÍ ČESKÉ POHÁDKY</vt:lpstr>
      <vt:lpstr>NEJZNÁMĚJŠÍ ČESKÉ POHÁDKY</vt:lpstr>
      <vt:lpstr>NEJZNÁMĚJŠÍ ČESKÉ POHÁDKY</vt:lpstr>
      <vt:lpstr>NEJZNÁMĚJŠÍ ČESKÉ POHÁDKY</vt:lpstr>
      <vt:lpstr>NEJZNÁMĚJŠÍ ČESKÉ POHÁDKY</vt:lpstr>
      <vt:lpstr>NEJZNÁMĚJŠÍ ČESKÉ POHÁDKY</vt:lpstr>
      <vt:lpstr>NEJZNÁMĚJŠÍ ČESKÉ POHÁDKY</vt:lpstr>
      <vt:lpstr>    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Poliačíková</dc:creator>
  <cp:lastModifiedBy>Učitel</cp:lastModifiedBy>
  <cp:revision>87</cp:revision>
  <dcterms:created xsi:type="dcterms:W3CDTF">2012-03-08T18:12:26Z</dcterms:created>
  <dcterms:modified xsi:type="dcterms:W3CDTF">2012-03-26T15:27:23Z</dcterms:modified>
</cp:coreProperties>
</file>