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7" r:id="rId3"/>
    <p:sldId id="256" r:id="rId4"/>
    <p:sldId id="268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81E740-AAC8-40E6-A89A-6C365E7C774E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8B1914-DF0B-4673-9978-E24631F6D0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5C84-F083-4F8A-A062-518C9739BBB9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F28F4-5510-491E-BD8D-9FA36E329F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5C84-F083-4F8A-A062-518C9739BBB9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F28F4-5510-491E-BD8D-9FA36E329F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5C84-F083-4F8A-A062-518C9739BBB9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F28F4-5510-491E-BD8D-9FA36E329F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5C84-F083-4F8A-A062-518C9739BBB9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F28F4-5510-491E-BD8D-9FA36E329F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5C84-F083-4F8A-A062-518C9739BBB9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F28F4-5510-491E-BD8D-9FA36E329F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5C84-F083-4F8A-A062-518C9739BBB9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F28F4-5510-491E-BD8D-9FA36E329F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5C84-F083-4F8A-A062-518C9739BBB9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F28F4-5510-491E-BD8D-9FA36E329F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5C84-F083-4F8A-A062-518C9739BBB9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F28F4-5510-491E-BD8D-9FA36E329F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5C84-F083-4F8A-A062-518C9739BBB9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F28F4-5510-491E-BD8D-9FA36E329F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5C84-F083-4F8A-A062-518C9739BBB9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F28F4-5510-491E-BD8D-9FA36E329F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5C84-F083-4F8A-A062-518C9739BBB9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F28F4-5510-491E-BD8D-9FA36E329F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635C84-F083-4F8A-A062-518C9739BBB9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F28F4-5510-491E-BD8D-9FA36E329F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ebnice.krynicky.cz/Matematika/" TargetMode="External"/><Relationship Id="rId2" Type="http://schemas.openxmlformats.org/officeDocument/2006/relationships/hyperlink" Target="http://vyuka.odbskmb.cz/v%C3%BDroky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atweb.cz/vyroky" TargetMode="External"/><Relationship Id="rId4" Type="http://schemas.openxmlformats.org/officeDocument/2006/relationships/hyperlink" Target="http://cs.wikipedia.org/wiki/V%C3%BDrok_(logika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 081.MAT.01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Výroková logika - pojmy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081.MAT.01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Výroková logika – pojmy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Mgr. David Sedlák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211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1. 11. 2012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výrok, výroková logika, hypotéza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úvodní pojmy – výroková logika a výroky, pravdivostní hodnoty výroků,  pojem hypotéza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Výroková logika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cs-CZ" dirty="0" smtClean="0"/>
              <a:t>David Sedlák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</a:p>
          <a:p>
            <a:r>
              <a:rPr lang="cs-CZ" dirty="0" smtClean="0"/>
              <a:t>Výrok</a:t>
            </a:r>
          </a:p>
          <a:p>
            <a:r>
              <a:rPr lang="cs-CZ" dirty="0" smtClean="0"/>
              <a:t>Příklady</a:t>
            </a:r>
          </a:p>
          <a:p>
            <a:r>
              <a:rPr lang="cs-CZ" smtClean="0"/>
              <a:t>Hypotéza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Výroková logika </a:t>
            </a:r>
          </a:p>
          <a:p>
            <a:pPr>
              <a:buNone/>
            </a:pPr>
            <a:r>
              <a:rPr lang="cs-CZ" dirty="0" smtClean="0"/>
              <a:t>– obecný soubor pravidel správného usuzování</a:t>
            </a:r>
          </a:p>
          <a:p>
            <a:endParaRPr lang="cs-CZ" b="1" dirty="0" smtClean="0"/>
          </a:p>
          <a:p>
            <a:r>
              <a:rPr lang="cs-CZ" b="1" dirty="0" smtClean="0"/>
              <a:t>Výrok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– každá oznamovací věta o jejíž pravdivosti lze rozhodnout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Dělení:</a:t>
            </a:r>
          </a:p>
          <a:p>
            <a:pPr lvl="1"/>
            <a:r>
              <a:rPr lang="cs-CZ" dirty="0" smtClean="0"/>
              <a:t>Pravdivý (značíme P), pravdivostní hodnota 1</a:t>
            </a:r>
          </a:p>
          <a:p>
            <a:pPr lvl="1"/>
            <a:r>
              <a:rPr lang="cs-CZ" dirty="0" smtClean="0"/>
              <a:t>Nepravdivý (značíme N), pravdivostní hodnota 0</a:t>
            </a:r>
          </a:p>
          <a:p>
            <a:pPr marL="971550" lvl="1" indent="-514350">
              <a:buFont typeface="+mj-lt"/>
              <a:buAutoNum type="arabicPeriod"/>
            </a:pPr>
            <a:endParaRPr lang="cs-CZ" dirty="0"/>
          </a:p>
          <a:p>
            <a:pPr marL="571500" indent="-514350">
              <a:buNone/>
            </a:pPr>
            <a:r>
              <a:rPr lang="cs-CZ" dirty="0" smtClean="0"/>
              <a:t>Výroky označujeme velkými písmeny</a:t>
            </a:r>
          </a:p>
          <a:p>
            <a:pPr marL="571500" indent="-514350">
              <a:buFontTx/>
              <a:buChar char="-"/>
            </a:pPr>
            <a:r>
              <a:rPr lang="cs-CZ" dirty="0" smtClean="0"/>
              <a:t>Př. A, B, C …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Karina je nejhezčí holka na škole.</a:t>
            </a:r>
          </a:p>
          <a:p>
            <a:r>
              <a:rPr lang="cs-CZ" dirty="0" smtClean="0"/>
              <a:t>Jdi!</a:t>
            </a:r>
          </a:p>
          <a:p>
            <a:r>
              <a:rPr lang="cs-CZ" dirty="0" smtClean="0"/>
              <a:t>Kolik je hodin?</a:t>
            </a:r>
          </a:p>
          <a:p>
            <a:r>
              <a:rPr lang="cs-CZ" dirty="0" smtClean="0"/>
              <a:t>Je (-2)</a:t>
            </a:r>
            <a:r>
              <a:rPr lang="cs-CZ" baseline="30000" dirty="0" smtClean="0"/>
              <a:t>2</a:t>
            </a:r>
            <a:r>
              <a:rPr lang="cs-CZ" dirty="0" smtClean="0"/>
              <a:t> &gt; 0 ?</a:t>
            </a:r>
          </a:p>
          <a:p>
            <a:endParaRPr lang="cs-CZ" dirty="0"/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Nejsou výroky, nelze rozhodnout o pravdivosti.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16" name="Skupina 15"/>
          <p:cNvGrpSpPr/>
          <p:nvPr/>
        </p:nvGrpSpPr>
        <p:grpSpPr>
          <a:xfrm>
            <a:off x="5143504" y="2000240"/>
            <a:ext cx="3643306" cy="1370593"/>
            <a:chOff x="5143504" y="2000240"/>
            <a:chExt cx="3643306" cy="1370593"/>
          </a:xfrm>
        </p:grpSpPr>
        <p:sp>
          <p:nvSpPr>
            <p:cNvPr id="8" name="TextovéPole 7"/>
            <p:cNvSpPr txBox="1"/>
            <p:nvPr/>
          </p:nvSpPr>
          <p:spPr>
            <a:xfrm>
              <a:off x="6000760" y="2786058"/>
              <a:ext cx="278605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Jde o věc vkusu</a:t>
              </a:r>
              <a:endParaRPr lang="cs-CZ" dirty="0"/>
            </a:p>
          </p:txBody>
        </p:sp>
        <p:cxnSp>
          <p:nvCxnSpPr>
            <p:cNvPr id="10" name="Přímá spojovací šipka 9"/>
            <p:cNvCxnSpPr>
              <a:stCxn id="8" idx="1"/>
            </p:cNvCxnSpPr>
            <p:nvPr/>
          </p:nvCxnSpPr>
          <p:spPr>
            <a:xfrm rot="10800000">
              <a:off x="5143504" y="2000240"/>
              <a:ext cx="857256" cy="1078206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stealth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2214546" y="2500306"/>
            <a:ext cx="6286544" cy="1656345"/>
            <a:chOff x="2214546" y="2500306"/>
            <a:chExt cx="6286544" cy="1656345"/>
          </a:xfrm>
        </p:grpSpPr>
        <p:sp>
          <p:nvSpPr>
            <p:cNvPr id="14" name="TextovéPole 13"/>
            <p:cNvSpPr txBox="1"/>
            <p:nvPr/>
          </p:nvSpPr>
          <p:spPr>
            <a:xfrm>
              <a:off x="5000628" y="3571876"/>
              <a:ext cx="350046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Rozkazovací věta</a:t>
              </a:r>
              <a:endParaRPr lang="cs-CZ" dirty="0"/>
            </a:p>
          </p:txBody>
        </p:sp>
        <p:cxnSp>
          <p:nvCxnSpPr>
            <p:cNvPr id="15" name="Přímá spojovací šipka 14"/>
            <p:cNvCxnSpPr/>
            <p:nvPr/>
          </p:nvCxnSpPr>
          <p:spPr>
            <a:xfrm rot="10800000">
              <a:off x="2214546" y="2500306"/>
              <a:ext cx="2857520" cy="1221082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stealth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Skupina 26"/>
          <p:cNvGrpSpPr/>
          <p:nvPr/>
        </p:nvGrpSpPr>
        <p:grpSpPr>
          <a:xfrm>
            <a:off x="2000232" y="3143248"/>
            <a:ext cx="3214678" cy="1584907"/>
            <a:chOff x="2000232" y="3143248"/>
            <a:chExt cx="3214678" cy="1584907"/>
          </a:xfrm>
        </p:grpSpPr>
        <p:sp>
          <p:nvSpPr>
            <p:cNvPr id="21" name="TextovéPole 20"/>
            <p:cNvSpPr txBox="1"/>
            <p:nvPr/>
          </p:nvSpPr>
          <p:spPr>
            <a:xfrm>
              <a:off x="2428860" y="4143380"/>
              <a:ext cx="278605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Tázací věty</a:t>
              </a:r>
              <a:endParaRPr lang="cs-CZ" dirty="0"/>
            </a:p>
          </p:txBody>
        </p:sp>
        <p:cxnSp>
          <p:nvCxnSpPr>
            <p:cNvPr id="22" name="Přímá spojovací šipka 21"/>
            <p:cNvCxnSpPr/>
            <p:nvPr/>
          </p:nvCxnSpPr>
          <p:spPr>
            <a:xfrm rot="16200000" flipV="1">
              <a:off x="1893075" y="3964785"/>
              <a:ext cx="714380" cy="500066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stealth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šipka 24"/>
            <p:cNvCxnSpPr/>
            <p:nvPr/>
          </p:nvCxnSpPr>
          <p:spPr>
            <a:xfrm rot="16200000" flipV="1">
              <a:off x="2607455" y="3464719"/>
              <a:ext cx="1071570" cy="428628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stealth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tabLst>
                <a:tab pos="6457950" algn="l"/>
              </a:tabLst>
            </a:pPr>
            <a:r>
              <a:rPr lang="cs-CZ" dirty="0" smtClean="0"/>
              <a:t>7 = </a:t>
            </a:r>
            <a:r>
              <a:rPr lang="cs-CZ" dirty="0" err="1" smtClean="0"/>
              <a:t>7</a:t>
            </a:r>
            <a:r>
              <a:rPr lang="cs-CZ" dirty="0" smtClean="0"/>
              <a:t>	</a:t>
            </a:r>
          </a:p>
          <a:p>
            <a:pPr>
              <a:tabLst>
                <a:tab pos="6457950" algn="l"/>
              </a:tabLst>
            </a:pPr>
            <a:r>
              <a:rPr lang="cs-CZ" dirty="0" smtClean="0"/>
              <a:t>5 + 2 = 6 	</a:t>
            </a:r>
          </a:p>
          <a:p>
            <a:pPr>
              <a:tabLst>
                <a:tab pos="6457950" algn="l"/>
              </a:tabLst>
            </a:pPr>
            <a:r>
              <a:rPr lang="cs-CZ" dirty="0" smtClean="0"/>
              <a:t>2*5 ≥ 6 	</a:t>
            </a:r>
          </a:p>
          <a:p>
            <a:r>
              <a:rPr lang="cs-CZ" dirty="0" smtClean="0"/>
              <a:t>Jihlava je hlavní město ČR.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00B050"/>
                </a:solidFill>
              </a:rPr>
              <a:t>Jsou výroky, lze rozhodnout o jejich pravdivosti. Dále rozhodneme o jejich pravdivosti.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572132" y="1643050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Pravdivý - P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132" y="2214554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Nepravdivý - N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72132" y="2786058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Pravdivý - P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72132" y="3357562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Nepravdivý - N</a:t>
            </a:r>
            <a:endParaRPr lang="cs-CZ" sz="32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Dnes je středa.</a:t>
            </a:r>
          </a:p>
          <a:p>
            <a:r>
              <a:rPr lang="cs-CZ" dirty="0" smtClean="0"/>
              <a:t>Dnes prší.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Jsou výroky, lze rozhodnout o jejich pravdivosti. </a:t>
            </a:r>
            <a:r>
              <a:rPr lang="cs-CZ" b="1" dirty="0" smtClean="0">
                <a:solidFill>
                  <a:srgbClr val="002060"/>
                </a:solidFill>
              </a:rPr>
              <a:t>Pravdivostní hodnota je ovšem časově podmíněna.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Hypotéza (</a:t>
            </a:r>
            <a:r>
              <a:rPr lang="cs-CZ" dirty="0" smtClean="0"/>
              <a:t>domněnka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– neumíme o pravdivosti rozhodnout</a:t>
            </a:r>
          </a:p>
          <a:p>
            <a:endParaRPr lang="cs-CZ" dirty="0"/>
          </a:p>
          <a:p>
            <a:r>
              <a:rPr lang="cs-CZ" dirty="0" smtClean="0"/>
              <a:t>Př. </a:t>
            </a:r>
          </a:p>
          <a:p>
            <a:pPr lvl="1"/>
            <a:r>
              <a:rPr lang="cs-CZ" dirty="0" smtClean="0"/>
              <a:t>Na Marsu je život.</a:t>
            </a:r>
          </a:p>
          <a:p>
            <a:pPr lvl="1"/>
            <a:r>
              <a:rPr lang="cs-CZ" dirty="0" smtClean="0"/>
              <a:t>Existuje sněžný muž YETTI.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http://vyuka.odbskmb.cz/v%C3%BDroky.htm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ucebnice.krynicky.cz</a:t>
            </a:r>
            <a:r>
              <a:rPr lang="cs-CZ" dirty="0" smtClean="0">
                <a:hlinkClick r:id="rId3"/>
              </a:rPr>
              <a:t>/Matematika/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http://cs.wikipedia.org/wiki/V%C3%BDrok_%28logika%29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matweb.cz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vyroky</a:t>
            </a:r>
            <a:endParaRPr lang="cs-CZ" dirty="0" smtClean="0"/>
          </a:p>
          <a:p>
            <a:endParaRPr lang="cs-CZ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/>
              <a:t>Veškerý obsah včetně </a:t>
            </a:r>
            <a:r>
              <a:rPr lang="cs-CZ" dirty="0" smtClean="0"/>
              <a:t>obrázků, </a:t>
            </a:r>
            <a:r>
              <a:rPr lang="cs-CZ" dirty="0" smtClean="0"/>
              <a:t>pokud není uvedeno </a:t>
            </a:r>
            <a:r>
              <a:rPr lang="cs-CZ" dirty="0" smtClean="0"/>
              <a:t>jinak, </a:t>
            </a:r>
            <a:r>
              <a:rPr lang="cs-CZ" dirty="0" smtClean="0"/>
              <a:t>je dílem autora.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250</Words>
  <Application>Microsoft Office PowerPoint</Application>
  <PresentationFormat>Předvádění na obrazovce (4:3)</PresentationFormat>
  <Paragraphs>83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Výroková logika</vt:lpstr>
      <vt:lpstr>Obsah</vt:lpstr>
      <vt:lpstr>Pojmy</vt:lpstr>
      <vt:lpstr>Výrok</vt:lpstr>
      <vt:lpstr>Příklady </vt:lpstr>
      <vt:lpstr>Příklady</vt:lpstr>
      <vt:lpstr>Příklady</vt:lpstr>
      <vt:lpstr>Hypotéza (domněnka)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Výroková logika</dc:title>
  <dc:creator>David</dc:creator>
  <cp:lastModifiedBy>Dum</cp:lastModifiedBy>
  <cp:revision>25</cp:revision>
  <dcterms:created xsi:type="dcterms:W3CDTF">2012-10-30T20:42:04Z</dcterms:created>
  <dcterms:modified xsi:type="dcterms:W3CDTF">2014-02-03T11:38:01Z</dcterms:modified>
</cp:coreProperties>
</file>