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C7041BE-A27B-4F59-A818-EDBC89F2DDFE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B2E9224-9B6B-491E-A63D-CC1226F214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6B2F09A-1803-43FE-ABF3-8C6A0655EC3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1F2C1-C70C-4461-8E41-ADC1EFD5C740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97AA5-B4EA-48FF-85F1-6E4C7B0169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5CE49-E072-439C-8E70-6A788E190354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32353-7B5C-499A-A115-7B904F4831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7B283-44F2-405E-A099-C85A9FF39FF8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5B9B2-3873-4A01-B79D-88F280910C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67B1D-F45A-455E-9054-E701B0B1F9A7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BE7A4-A9F1-4C99-AC70-EFD1928A30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EAAF3-76FA-49B6-B641-EF7A688F4A06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86870-F2BF-4E09-8CCA-67EFBF85C4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B714C-2C77-40CF-AC7A-140DDF4C719B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6D82B-43DA-4F3C-870C-08916FEA95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7492B-ECFD-4F3A-B884-8A3E7B6731A5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C4BBC-D400-4527-8809-2B398E5F66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3DFF8-0E7E-463E-A056-0B312CC461E6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32EEF-D4E2-4C73-9B37-7393D8FE5F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306BB-B818-4D93-BCE1-9C3386ADC1CE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E9B0D-443D-43F2-ACFC-DCBCBAB850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14FF1-9C5C-4704-B120-F75F43B2B447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07206-4AD6-4F86-907A-65759618A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70FF0-DB7F-4EF9-926A-140001B705CC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69BF4-DD2D-47C9-92C1-E54D58ED11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354045-B16F-4654-9FD4-7AFD55D68B37}" type="datetimeFigureOut">
              <a:rPr lang="cs-CZ"/>
              <a:pPr>
                <a:defRPr/>
              </a:pPr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12D6B3-4551-4F1E-87EB-B3DFDF0594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bdélník 2"/>
          <p:cNvSpPr>
            <a:spLocks noChangeArrowheads="1"/>
          </p:cNvSpPr>
          <p:nvPr/>
        </p:nvSpPr>
        <p:spPr bwMode="auto">
          <a:xfrm>
            <a:off x="395288" y="3357563"/>
            <a:ext cx="813752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>
              <a:latin typeface="Calibri" pitchFamily="34" charset="0"/>
            </a:endParaRPr>
          </a:p>
          <a:p>
            <a:pPr algn="ctr"/>
            <a:r>
              <a:rPr lang="cs-CZ" sz="2400">
                <a:latin typeface="Calibri" pitchFamily="34" charset="0"/>
              </a:rPr>
              <a:t>Obchodní akademie a Jazyková škola</a:t>
            </a:r>
            <a:br>
              <a:rPr lang="cs-CZ" sz="2400">
                <a:latin typeface="Calibri" pitchFamily="34" charset="0"/>
              </a:rPr>
            </a:br>
            <a:r>
              <a:rPr lang="cs-CZ" sz="2400">
                <a:latin typeface="Calibri" pitchFamily="34" charset="0"/>
              </a:rPr>
              <a:t>s právem státní jazykové zkoušky Jihlava</a:t>
            </a:r>
          </a:p>
          <a:p>
            <a:pPr algn="ctr"/>
            <a:endParaRPr lang="cs-CZ">
              <a:latin typeface="Calibri" pitchFamily="34" charset="0"/>
            </a:endParaRPr>
          </a:p>
          <a:p>
            <a:pPr algn="ctr">
              <a:spcBef>
                <a:spcPts val="300"/>
              </a:spcBef>
            </a:pPr>
            <a:r>
              <a:rPr lang="cs-CZ">
                <a:latin typeface="Calibri" pitchFamily="34" charset="0"/>
              </a:rPr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>
                <a:latin typeface="Calibri" pitchFamily="34" charset="0"/>
              </a:rPr>
              <a:t>VY_32_INOVACE_087.MAT.01</a:t>
            </a:r>
          </a:p>
          <a:p>
            <a:pPr algn="ctr">
              <a:spcBef>
                <a:spcPts val="300"/>
              </a:spcBef>
            </a:pPr>
            <a:r>
              <a:rPr lang="cs-CZ">
                <a:latin typeface="Calibri" pitchFamily="34" charset="0"/>
              </a:rPr>
              <a:t>Množiny – Vennovy diagramy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4463" y="2420938"/>
            <a:ext cx="10191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Obrázek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9138" y="542925"/>
            <a:ext cx="7489825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644525"/>
            <a:ext cx="8175625" cy="5808663"/>
          </a:xfrm>
        </p:spPr>
        <p:txBody>
          <a:bodyPr rtlCol="0">
            <a:normAutofit fontScale="92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Číslo projektu:</a:t>
            </a:r>
            <a:r>
              <a:rPr lang="cs-CZ" sz="2800" dirty="0" smtClean="0"/>
              <a:t> </a:t>
            </a:r>
            <a:r>
              <a:rPr lang="cs-CZ" sz="2800" dirty="0" err="1" smtClean="0"/>
              <a:t>CZ.1.07</a:t>
            </a:r>
            <a:r>
              <a:rPr lang="cs-CZ" sz="2800" dirty="0" smtClean="0"/>
              <a:t>/1.5.00/34.0744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err="1" smtClean="0"/>
              <a:t>VY_32_INOVACE</a:t>
            </a:r>
            <a:endParaRPr lang="cs-CZ" sz="2800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 dirty="0"/>
              <a:t>: </a:t>
            </a:r>
            <a:r>
              <a:rPr lang="cs-CZ" sz="2800" dirty="0" smtClean="0"/>
              <a:t>087.MAT.01</a:t>
            </a:r>
            <a:endParaRPr lang="cs-CZ" sz="2800" dirty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/>
              <a:t>Předmět</a:t>
            </a:r>
            <a:r>
              <a:rPr lang="cs-CZ" sz="2800" dirty="0"/>
              <a:t>: </a:t>
            </a:r>
            <a:r>
              <a:rPr lang="cs-CZ" sz="2800" dirty="0" smtClean="0"/>
              <a:t>Matematika</a:t>
            </a:r>
            <a:endParaRPr lang="cs-CZ" sz="2800" dirty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Název materiálu</a:t>
            </a:r>
            <a:r>
              <a:rPr lang="cs-CZ" sz="2800" dirty="0" smtClean="0"/>
              <a:t>: Množiny – </a:t>
            </a:r>
            <a:r>
              <a:rPr lang="cs-CZ" sz="2800" dirty="0" err="1" smtClean="0"/>
              <a:t>Vennovy</a:t>
            </a:r>
            <a:r>
              <a:rPr lang="cs-CZ" sz="2800" dirty="0" smtClean="0"/>
              <a:t> diagramy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Autor</a:t>
            </a:r>
            <a:r>
              <a:rPr lang="cs-CZ" sz="2800" dirty="0" smtClean="0"/>
              <a:t>: Mgr. David Sedlák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Formát</a:t>
            </a:r>
            <a:r>
              <a:rPr lang="cs-CZ" sz="2800" dirty="0" smtClean="0"/>
              <a:t>: Prezentace Microsoft </a:t>
            </a:r>
            <a:r>
              <a:rPr lang="cs-CZ" sz="2800" dirty="0" err="1" smtClean="0"/>
              <a:t>Powerpoint</a:t>
            </a:r>
            <a:r>
              <a:rPr lang="cs-CZ" sz="2800" dirty="0" smtClean="0"/>
              <a:t> 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Velikost</a:t>
            </a:r>
            <a:r>
              <a:rPr lang="cs-CZ" sz="2800" smtClean="0"/>
              <a:t>: 263 </a:t>
            </a:r>
            <a:r>
              <a:rPr lang="cs-CZ" sz="2800" dirty="0" smtClean="0"/>
              <a:t>kB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odborné vzdělávání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CC BY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Datum vytvoření</a:t>
            </a:r>
            <a:r>
              <a:rPr lang="cs-CZ" sz="2800" dirty="0" smtClean="0"/>
              <a:t>: 27. 11. 2012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Klíčová slova</a:t>
            </a:r>
            <a:r>
              <a:rPr lang="cs-CZ" sz="2800" dirty="0" smtClean="0"/>
              <a:t>: </a:t>
            </a:r>
            <a:r>
              <a:rPr lang="cs-CZ" sz="2800" dirty="0" err="1" smtClean="0"/>
              <a:t>Vennův</a:t>
            </a:r>
            <a:r>
              <a:rPr lang="cs-CZ" sz="2800" dirty="0" smtClean="0"/>
              <a:t> diagram, diagramy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/>
              <a:t>Anotace</a:t>
            </a:r>
            <a:r>
              <a:rPr lang="cs-CZ" sz="2800" dirty="0" smtClean="0"/>
              <a:t>: 	Definice diagramů, užití </a:t>
            </a:r>
            <a:r>
              <a:rPr lang="cs-CZ" sz="2800" dirty="0" err="1" smtClean="0"/>
              <a:t>Vennových</a:t>
            </a:r>
            <a:r>
              <a:rPr lang="cs-CZ" sz="2800" dirty="0" smtClean="0"/>
              <a:t> diagramů, diagram pro dvě a tři množiny, příklady </a:t>
            </a:r>
            <a:endParaRPr lang="cs-CZ" sz="2800" dirty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Množiny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Vennovy</a:t>
            </a:r>
            <a:r>
              <a:rPr lang="cs-CZ" dirty="0" smtClean="0"/>
              <a:t> diagramy</a:t>
            </a:r>
          </a:p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mtClean="0"/>
              <a:t>David Sedlák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Diagramy</a:t>
            </a:r>
          </a:p>
          <a:p>
            <a:r>
              <a:rPr lang="cs-CZ" smtClean="0"/>
              <a:t>Diagram pro dvě množiny</a:t>
            </a:r>
          </a:p>
          <a:p>
            <a:r>
              <a:rPr lang="cs-CZ" smtClean="0"/>
              <a:t>Diagram pro tři množiny </a:t>
            </a:r>
          </a:p>
          <a:p>
            <a:r>
              <a:rPr lang="cs-CZ" smtClean="0"/>
              <a:t>Příklady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Diagramy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Vennův diagram (Vennův graf) je grafické vyjádření prvků v množinách a vztahů mezi množinami</a:t>
            </a:r>
          </a:p>
          <a:p>
            <a:endParaRPr lang="cs-CZ" smtClean="0"/>
          </a:p>
          <a:p>
            <a:r>
              <a:rPr lang="cs-CZ" smtClean="0"/>
              <a:t>Užití Vennových diagramů:</a:t>
            </a:r>
          </a:p>
          <a:p>
            <a:pPr lvl="1"/>
            <a:r>
              <a:rPr lang="cs-CZ" smtClean="0"/>
              <a:t>zobrazení vztahů mezi množinami</a:t>
            </a:r>
          </a:p>
          <a:p>
            <a:pPr lvl="1"/>
            <a:r>
              <a:rPr lang="cs-CZ" smtClean="0"/>
              <a:t>zobrazení množinových operací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Diagram pro dvě množiny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 – množina celých čísel na kterých je úloha řešena</a:t>
            </a:r>
          </a:p>
          <a:p>
            <a:r>
              <a:rPr lang="cs-CZ" smtClean="0"/>
              <a:t>Je rozdělena na části a, b, c, d</a:t>
            </a:r>
          </a:p>
          <a:p>
            <a:endParaRPr lang="cs-CZ" smtClean="0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75" y="3929063"/>
            <a:ext cx="35147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Diagram pro dvě množiny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45259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cs-CZ" smtClean="0"/>
              <a:t>a – množina prvků patřící do množiny A a zároveň nepatřící do B</a:t>
            </a:r>
          </a:p>
          <a:p>
            <a:pPr>
              <a:spcBef>
                <a:spcPct val="0"/>
              </a:spcBef>
            </a:pPr>
            <a:r>
              <a:rPr lang="cs-CZ" smtClean="0"/>
              <a:t>b – množina prvků patřící do množin A a B</a:t>
            </a:r>
          </a:p>
          <a:p>
            <a:pPr>
              <a:spcBef>
                <a:spcPct val="0"/>
              </a:spcBef>
            </a:pPr>
            <a:r>
              <a:rPr lang="cs-CZ" smtClean="0"/>
              <a:t>c – množina prvků patřící pouze do množiny B a zároveň nepatřící do A</a:t>
            </a:r>
          </a:p>
          <a:p>
            <a:pPr>
              <a:spcBef>
                <a:spcPct val="0"/>
              </a:spcBef>
            </a:pPr>
            <a:r>
              <a:rPr lang="cs-CZ" smtClean="0"/>
              <a:t>d – množina prvků nepatřící do množiny A nebo B</a:t>
            </a:r>
          </a:p>
          <a:p>
            <a:endParaRPr lang="cs-CZ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5" y="4286250"/>
            <a:ext cx="43942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Diagram pro tři množiny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 – množina celých čísel na kterých je úloha řešena</a:t>
            </a:r>
          </a:p>
          <a:p>
            <a:r>
              <a:rPr lang="cs-CZ" smtClean="0"/>
              <a:t>Je rozdělena na části a, b, c, d, e, f, g, h</a:t>
            </a:r>
          </a:p>
          <a:p>
            <a:endParaRPr lang="cs-CZ" smtClean="0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313" y="3214688"/>
            <a:ext cx="428625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Příklady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a) (A     B)    C</a:t>
            </a:r>
          </a:p>
          <a:p>
            <a:r>
              <a:rPr lang="cs-CZ" smtClean="0"/>
              <a:t>b) A     (B     C)</a:t>
            </a:r>
          </a:p>
          <a:p>
            <a:r>
              <a:rPr lang="cs-CZ" smtClean="0"/>
              <a:t>c) A‘      C</a:t>
            </a:r>
          </a:p>
          <a:p>
            <a:r>
              <a:rPr lang="cs-CZ" smtClean="0"/>
              <a:t>d) B      (A      C‘)</a:t>
            </a:r>
          </a:p>
        </p:txBody>
      </p:sp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grpSp>
        <p:nvGrpSpPr>
          <p:cNvPr id="23556" name="Skupina 18"/>
          <p:cNvGrpSpPr>
            <a:grpSpLocks/>
          </p:cNvGrpSpPr>
          <p:nvPr/>
        </p:nvGrpSpPr>
        <p:grpSpPr bwMode="auto">
          <a:xfrm>
            <a:off x="1714500" y="1785938"/>
            <a:ext cx="285750" cy="500062"/>
            <a:chOff x="2428860" y="2857496"/>
            <a:chExt cx="285752" cy="500066"/>
          </a:xfrm>
        </p:grpSpPr>
        <p:sp>
          <p:nvSpPr>
            <p:cNvPr id="20" name="Oblouk 19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1" name="Oblouk 20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23557" name="Skupina 21"/>
          <p:cNvGrpSpPr>
            <a:grpSpLocks/>
          </p:cNvGrpSpPr>
          <p:nvPr/>
        </p:nvGrpSpPr>
        <p:grpSpPr bwMode="auto">
          <a:xfrm flipV="1">
            <a:off x="2500313" y="1571625"/>
            <a:ext cx="285750" cy="500063"/>
            <a:chOff x="2428860" y="2857496"/>
            <a:chExt cx="285752" cy="500066"/>
          </a:xfrm>
        </p:grpSpPr>
        <p:sp>
          <p:nvSpPr>
            <p:cNvPr id="23" name="Oblouk 22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4" name="Oblouk 23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23558" name="Skupina 24"/>
          <p:cNvGrpSpPr>
            <a:grpSpLocks/>
          </p:cNvGrpSpPr>
          <p:nvPr/>
        </p:nvGrpSpPr>
        <p:grpSpPr bwMode="auto">
          <a:xfrm>
            <a:off x="2428875" y="2357438"/>
            <a:ext cx="285750" cy="500062"/>
            <a:chOff x="2428860" y="2857496"/>
            <a:chExt cx="285752" cy="500066"/>
          </a:xfrm>
        </p:grpSpPr>
        <p:sp>
          <p:nvSpPr>
            <p:cNvPr id="26" name="Oblouk 25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7" name="Oblouk 26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23559" name="Skupina 30"/>
          <p:cNvGrpSpPr>
            <a:grpSpLocks/>
          </p:cNvGrpSpPr>
          <p:nvPr/>
        </p:nvGrpSpPr>
        <p:grpSpPr bwMode="auto">
          <a:xfrm>
            <a:off x="1643063" y="2928938"/>
            <a:ext cx="285750" cy="500062"/>
            <a:chOff x="2428860" y="2857496"/>
            <a:chExt cx="285752" cy="500066"/>
          </a:xfrm>
        </p:grpSpPr>
        <p:sp>
          <p:nvSpPr>
            <p:cNvPr id="32" name="Oblouk 31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3" name="Oblouk 32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23560" name="Skupina 33"/>
          <p:cNvGrpSpPr>
            <a:grpSpLocks/>
          </p:cNvGrpSpPr>
          <p:nvPr/>
        </p:nvGrpSpPr>
        <p:grpSpPr bwMode="auto">
          <a:xfrm>
            <a:off x="1643063" y="3500438"/>
            <a:ext cx="285750" cy="500062"/>
            <a:chOff x="2428860" y="2857496"/>
            <a:chExt cx="285752" cy="500066"/>
          </a:xfrm>
        </p:grpSpPr>
        <p:sp>
          <p:nvSpPr>
            <p:cNvPr id="35" name="Oblouk 34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6" name="Oblouk 35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23561" name="Skupina 36"/>
          <p:cNvGrpSpPr>
            <a:grpSpLocks/>
          </p:cNvGrpSpPr>
          <p:nvPr/>
        </p:nvGrpSpPr>
        <p:grpSpPr bwMode="auto">
          <a:xfrm>
            <a:off x="2571750" y="3500438"/>
            <a:ext cx="285750" cy="500062"/>
            <a:chOff x="2428860" y="2857496"/>
            <a:chExt cx="285752" cy="500066"/>
          </a:xfrm>
        </p:grpSpPr>
        <p:sp>
          <p:nvSpPr>
            <p:cNvPr id="38" name="Oblouk 37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9" name="Oblouk 38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23562" name="Skupina 39"/>
          <p:cNvGrpSpPr>
            <a:grpSpLocks/>
          </p:cNvGrpSpPr>
          <p:nvPr/>
        </p:nvGrpSpPr>
        <p:grpSpPr bwMode="auto">
          <a:xfrm>
            <a:off x="1643063" y="2357438"/>
            <a:ext cx="285750" cy="500062"/>
            <a:chOff x="2428860" y="2857496"/>
            <a:chExt cx="285752" cy="500066"/>
          </a:xfrm>
        </p:grpSpPr>
        <p:sp>
          <p:nvSpPr>
            <p:cNvPr id="41" name="Oblouk 40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2" name="Oblouk 41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   (A     B)    C</a:t>
            </a:r>
          </a:p>
        </p:txBody>
      </p:sp>
      <p:sp>
        <p:nvSpPr>
          <p:cNvPr id="2457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grpSp>
        <p:nvGrpSpPr>
          <p:cNvPr id="24579" name="Skupina 21"/>
          <p:cNvGrpSpPr>
            <a:grpSpLocks/>
          </p:cNvGrpSpPr>
          <p:nvPr/>
        </p:nvGrpSpPr>
        <p:grpSpPr bwMode="auto">
          <a:xfrm flipV="1">
            <a:off x="5357813" y="571500"/>
            <a:ext cx="285750" cy="500063"/>
            <a:chOff x="2428860" y="2857496"/>
            <a:chExt cx="285752" cy="500066"/>
          </a:xfrm>
        </p:grpSpPr>
        <p:sp>
          <p:nvSpPr>
            <p:cNvPr id="23" name="Oblouk 22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4" name="Oblouk 23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24580" name="Skupina 33"/>
          <p:cNvGrpSpPr>
            <a:grpSpLocks/>
          </p:cNvGrpSpPr>
          <p:nvPr/>
        </p:nvGrpSpPr>
        <p:grpSpPr bwMode="auto">
          <a:xfrm>
            <a:off x="4286250" y="785813"/>
            <a:ext cx="285750" cy="500062"/>
            <a:chOff x="2428860" y="2857496"/>
            <a:chExt cx="285752" cy="500066"/>
          </a:xfrm>
        </p:grpSpPr>
        <p:sp>
          <p:nvSpPr>
            <p:cNvPr id="35" name="Oblouk 34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6" name="Oblouk 35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pic>
        <p:nvPicPr>
          <p:cNvPr id="3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43188" y="2071688"/>
            <a:ext cx="4286250" cy="3463925"/>
          </a:xfrm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2071688"/>
            <a:ext cx="4357688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50" y="2071688"/>
            <a:ext cx="4357688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     (B     C)</a:t>
            </a:r>
          </a:p>
        </p:txBody>
      </p:sp>
      <p:sp>
        <p:nvSpPr>
          <p:cNvPr id="25602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grpSp>
        <p:nvGrpSpPr>
          <p:cNvPr id="25603" name="Skupina 30"/>
          <p:cNvGrpSpPr>
            <a:grpSpLocks/>
          </p:cNvGrpSpPr>
          <p:nvPr/>
        </p:nvGrpSpPr>
        <p:grpSpPr bwMode="auto">
          <a:xfrm>
            <a:off x="4929188" y="714375"/>
            <a:ext cx="285750" cy="500063"/>
            <a:chOff x="2428860" y="2857496"/>
            <a:chExt cx="285752" cy="500066"/>
          </a:xfrm>
        </p:grpSpPr>
        <p:sp>
          <p:nvSpPr>
            <p:cNvPr id="32" name="Oblouk 31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3" name="Oblouk 32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0" y="2071688"/>
            <a:ext cx="3976688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5" name="Skupina 30"/>
          <p:cNvGrpSpPr>
            <a:grpSpLocks/>
          </p:cNvGrpSpPr>
          <p:nvPr/>
        </p:nvGrpSpPr>
        <p:grpSpPr bwMode="auto">
          <a:xfrm>
            <a:off x="3786188" y="714375"/>
            <a:ext cx="285750" cy="500063"/>
            <a:chOff x="2428860" y="2857496"/>
            <a:chExt cx="285752" cy="500066"/>
          </a:xfrm>
        </p:grpSpPr>
        <p:sp>
          <p:nvSpPr>
            <p:cNvPr id="40" name="Oblouk 39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1" name="Oblouk 40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0" y="2071688"/>
            <a:ext cx="40005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0" y="2071688"/>
            <a:ext cx="4000500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A‘     C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grpSp>
        <p:nvGrpSpPr>
          <p:cNvPr id="26628" name="Skupina 30"/>
          <p:cNvGrpSpPr>
            <a:grpSpLocks/>
          </p:cNvGrpSpPr>
          <p:nvPr/>
        </p:nvGrpSpPr>
        <p:grpSpPr bwMode="auto">
          <a:xfrm>
            <a:off x="4500563" y="785813"/>
            <a:ext cx="285750" cy="500062"/>
            <a:chOff x="2428860" y="2857496"/>
            <a:chExt cx="285752" cy="500066"/>
          </a:xfrm>
        </p:grpSpPr>
        <p:sp>
          <p:nvSpPr>
            <p:cNvPr id="32" name="Oblouk 31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3" name="Oblouk 32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0" y="2428875"/>
            <a:ext cx="3976688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0" y="2428875"/>
            <a:ext cx="4000500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0" y="2428875"/>
            <a:ext cx="4000500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      (A      C‘)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grpSp>
        <p:nvGrpSpPr>
          <p:cNvPr id="27652" name="Skupina 30"/>
          <p:cNvGrpSpPr>
            <a:grpSpLocks/>
          </p:cNvGrpSpPr>
          <p:nvPr/>
        </p:nvGrpSpPr>
        <p:grpSpPr bwMode="auto">
          <a:xfrm>
            <a:off x="3643313" y="785813"/>
            <a:ext cx="285750" cy="500062"/>
            <a:chOff x="2428860" y="2857496"/>
            <a:chExt cx="285752" cy="500066"/>
          </a:xfrm>
        </p:grpSpPr>
        <p:sp>
          <p:nvSpPr>
            <p:cNvPr id="32" name="Oblouk 31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3" name="Oblouk 32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0" y="2428875"/>
            <a:ext cx="3976688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654" name="Skupina 30"/>
          <p:cNvGrpSpPr>
            <a:grpSpLocks/>
          </p:cNvGrpSpPr>
          <p:nvPr/>
        </p:nvGrpSpPr>
        <p:grpSpPr bwMode="auto">
          <a:xfrm>
            <a:off x="4929188" y="785813"/>
            <a:ext cx="285750" cy="500062"/>
            <a:chOff x="2428860" y="2857496"/>
            <a:chExt cx="285752" cy="500066"/>
          </a:xfrm>
        </p:grpSpPr>
        <p:sp>
          <p:nvSpPr>
            <p:cNvPr id="10" name="Oblouk 9"/>
            <p:cNvSpPr/>
            <p:nvPr/>
          </p:nvSpPr>
          <p:spPr>
            <a:xfrm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1" name="Oblouk 10"/>
            <p:cNvSpPr/>
            <p:nvPr/>
          </p:nvSpPr>
          <p:spPr>
            <a:xfrm flipH="1">
              <a:off x="2428860" y="2857496"/>
              <a:ext cx="285752" cy="500066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0" y="2428875"/>
            <a:ext cx="4000500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0" y="2428875"/>
            <a:ext cx="400685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0" y="2428875"/>
            <a:ext cx="4000500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0" hangingPunct="0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Materiál je určen pro bezplatné používání pro potřeby výuky a vzdělávání na všech typech škol a školských zařízeních. Jakékoliv další využití podléhá autorskému zákonu. </a:t>
            </a:r>
          </a:p>
          <a:p>
            <a:pPr eaLnBrk="0" hangingPunct="0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Veškerý obsah včetně obrázků</a:t>
            </a:r>
            <a:r>
              <a:rPr lang="cs-CZ" smtClean="0">
                <a:latin typeface="Arial" charset="0"/>
                <a:ea typeface="Calibri" pitchFamily="34" charset="0"/>
                <a:cs typeface="Times New Roman" pitchFamily="18" charset="0"/>
              </a:rPr>
              <a:t>,</a:t>
            </a:r>
            <a:r>
              <a:rPr lang="cs-CZ" smtClean="0">
                <a:ea typeface="Calibri" pitchFamily="34" charset="0"/>
                <a:cs typeface="Times New Roman" pitchFamily="18" charset="0"/>
              </a:rPr>
              <a:t> pokud není uvedeno jinak</a:t>
            </a:r>
            <a:r>
              <a:rPr lang="cs-CZ" smtClean="0">
                <a:latin typeface="Arial" charset="0"/>
                <a:cs typeface="Times New Roman" pitchFamily="18" charset="0"/>
              </a:rPr>
              <a:t>,</a:t>
            </a:r>
            <a:r>
              <a:rPr lang="cs-CZ" smtClean="0">
                <a:ea typeface="Calibri" pitchFamily="34" charset="0"/>
                <a:cs typeface="Calibri" pitchFamily="34" charset="0"/>
              </a:rPr>
              <a:t> je dílem autora.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277</Words>
  <Application>Microsoft Office PowerPoint</Application>
  <PresentationFormat>On-screen Show (4:3)</PresentationFormat>
  <Paragraphs>57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Calibri</vt:lpstr>
      <vt:lpstr>Arial</vt:lpstr>
      <vt:lpstr>Times New Roman</vt:lpstr>
      <vt:lpstr>Motiv sady Office</vt:lpstr>
      <vt:lpstr>Snímek 1</vt:lpstr>
      <vt:lpstr>Snímek 2</vt:lpstr>
      <vt:lpstr>Množiny</vt:lpstr>
      <vt:lpstr>Obsah</vt:lpstr>
      <vt:lpstr>Diagramy</vt:lpstr>
      <vt:lpstr>Diagram pro dvě množiny</vt:lpstr>
      <vt:lpstr>Diagram pro dvě množiny</vt:lpstr>
      <vt:lpstr>Diagram pro tři množiny</vt:lpstr>
      <vt:lpstr>Příklady</vt:lpstr>
      <vt:lpstr>    (A     B)    C</vt:lpstr>
      <vt:lpstr>A     (B     C)</vt:lpstr>
      <vt:lpstr>A‘     C</vt:lpstr>
      <vt:lpstr>B      (A      C‘)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Množiny</dc:title>
  <dc:creator>David</dc:creator>
  <cp:lastModifiedBy>DUM</cp:lastModifiedBy>
  <cp:revision>18</cp:revision>
  <dcterms:created xsi:type="dcterms:W3CDTF">2012-11-27T22:40:16Z</dcterms:created>
  <dcterms:modified xsi:type="dcterms:W3CDTF">2014-02-03T11:27:21Z</dcterms:modified>
</cp:coreProperties>
</file>