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77" r:id="rId2"/>
    <p:sldId id="256" r:id="rId3"/>
    <p:sldId id="275" r:id="rId4"/>
    <p:sldId id="279" r:id="rId5"/>
    <p:sldId id="280" r:id="rId6"/>
    <p:sldId id="282" r:id="rId7"/>
    <p:sldId id="283" r:id="rId8"/>
    <p:sldId id="284" r:id="rId9"/>
    <p:sldId id="285" r:id="rId10"/>
    <p:sldId id="286" r:id="rId11"/>
    <p:sldId id="287" r:id="rId12"/>
    <p:sldId id="289" r:id="rId13"/>
    <p:sldId id="291" r:id="rId14"/>
    <p:sldId id="290" r:id="rId15"/>
    <p:sldId id="292" r:id="rId16"/>
    <p:sldId id="293" r:id="rId17"/>
    <p:sldId id="294" r:id="rId18"/>
    <p:sldId id="295" r:id="rId19"/>
    <p:sldId id="296" r:id="rId20"/>
    <p:sldId id="297" r:id="rId21"/>
    <p:sldId id="300" r:id="rId22"/>
    <p:sldId id="298" r:id="rId23"/>
    <p:sldId id="26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5A4512-08F1-4230-A7F3-0C4ADB04EDBF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C409BE-AE00-4443-BE76-FA7865F33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3851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56607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792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7929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274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17136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78FE8F-6A43-4FF3-9D4F-AD727C150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08837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2982887694"/>
              </p:ext>
            </p:extLst>
          </p:nvPr>
        </p:nvGraphicFramePr>
        <p:xfrm>
          <a:off x="1331913" y="1196975"/>
          <a:ext cx="6707187" cy="4102939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VY_32_INOVACE_30-03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RNDr. Vladimír Kostka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ICT pro 1.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3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12. 1. 2013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084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výklad  nové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látky,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cvičení a zhodnocení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vyučující má k dispozici podrobný výkladový text, který umožňuje průběžné procvičování látky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99240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Vkládání obsahu a rejstříku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946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Vkládání obsahu dokumentu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z</a:t>
            </a:r>
            <a:r>
              <a:rPr lang="cs-CZ" dirty="0" smtClean="0"/>
              <a:t>ejména pro rozsáhlejší dokumenty je vhodné vložit do dokumentu obsah</a:t>
            </a:r>
          </a:p>
          <a:p>
            <a:r>
              <a:rPr lang="cs-CZ" dirty="0" smtClean="0"/>
              <a:t>obsah můžeme vytvořit ručně nebo použít automatizované tvorby obsahu</a:t>
            </a:r>
          </a:p>
          <a:p>
            <a:r>
              <a:rPr lang="cs-CZ" dirty="0" smtClean="0"/>
              <a:t>ručně vytvářený obsah vkládáme tehdy, pokud nám Word neumožní automatické vytvoření obsahu, tj. pokud nedodržujeme pravidla a požadavky pro automatizovanou tvorbu obsahu</a:t>
            </a:r>
          </a:p>
        </p:txBody>
      </p:sp>
    </p:spTree>
    <p:extLst>
      <p:ext uri="{BB962C8B-B14F-4D97-AF65-F5344CB8AC3E}">
        <p14:creationId xmlns:p14="http://schemas.microsoft.com/office/powerpoint/2010/main" xmlns="" val="1515324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nejjednodušším způsobem, </a:t>
            </a:r>
            <a:r>
              <a:rPr lang="cs-CZ" dirty="0"/>
              <a:t>jak vytvořit obsah, </a:t>
            </a:r>
            <a:r>
              <a:rPr lang="cs-CZ" dirty="0" smtClean="0"/>
              <a:t>je použití </a:t>
            </a:r>
            <a:r>
              <a:rPr lang="cs-CZ" dirty="0"/>
              <a:t>předdefinovaných stylů </a:t>
            </a:r>
            <a:r>
              <a:rPr lang="cs-CZ" dirty="0" smtClean="0"/>
              <a:t>„nadpis“</a:t>
            </a:r>
          </a:p>
          <a:p>
            <a:r>
              <a:rPr lang="cs-CZ" dirty="0" smtClean="0"/>
              <a:t>pokud </a:t>
            </a:r>
            <a:r>
              <a:rPr lang="cs-CZ" dirty="0"/>
              <a:t>jste </a:t>
            </a:r>
            <a:r>
              <a:rPr lang="cs-CZ" dirty="0" smtClean="0"/>
              <a:t>pro </a:t>
            </a:r>
            <a:r>
              <a:rPr lang="cs-CZ" dirty="0"/>
              <a:t>nadpisy použili vlastní </a:t>
            </a:r>
            <a:r>
              <a:rPr lang="cs-CZ" dirty="0" smtClean="0"/>
              <a:t>styly (nikoliv předdefinované), je možno vybrat tyto styly a určit je pro sestavení obsahu</a:t>
            </a:r>
          </a:p>
          <a:p>
            <a:r>
              <a:rPr lang="cs-CZ" dirty="0" smtClean="0"/>
              <a:t>také je možné přiřadit </a:t>
            </a:r>
            <a:r>
              <a:rPr lang="cs-CZ" dirty="0"/>
              <a:t>úroveň obsahu vybraným částem </a:t>
            </a:r>
            <a:r>
              <a:rPr lang="cs-CZ" dirty="0" smtClean="0"/>
              <a:t>textu</a:t>
            </a:r>
          </a:p>
        </p:txBody>
      </p:sp>
    </p:spTree>
    <p:extLst>
      <p:ext uri="{BB962C8B-B14F-4D97-AF65-F5344CB8AC3E}">
        <p14:creationId xmlns:p14="http://schemas.microsoft.com/office/powerpoint/2010/main" xmlns="" val="633923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Označení položek obsahu použitím předdefinovaných stylů</a:t>
            </a:r>
          </a:p>
          <a:p>
            <a:r>
              <a:rPr lang="cs-CZ" dirty="0" smtClean="0"/>
              <a:t>vybereme text, který chceme formátovat stylem „nadpis“</a:t>
            </a:r>
          </a:p>
          <a:p>
            <a:r>
              <a:rPr lang="cs-CZ" dirty="0"/>
              <a:t>n</a:t>
            </a:r>
            <a:r>
              <a:rPr lang="cs-CZ" dirty="0" smtClean="0"/>
              <a:t>a kartě „Domů“ vybereme v části „styly“ některý ze stylů „nadpis“ podle potřebné úrovně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pro hlavní nadpis použijeme styl „Nadpis 1</a:t>
            </a:r>
            <a:r>
              <a:rPr lang="cs-CZ" dirty="0" smtClean="0"/>
              <a:t>“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93096"/>
            <a:ext cx="8604448" cy="1273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1115616" y="3284984"/>
            <a:ext cx="2016224" cy="1008112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>
            <a:off x="6228184" y="3140968"/>
            <a:ext cx="1656184" cy="144016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4365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5028072" cy="55054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Vytvoření vlastního obsahu</a:t>
            </a:r>
          </a:p>
          <a:p>
            <a:r>
              <a:rPr lang="cs-CZ" dirty="0" smtClean="0"/>
              <a:t>Klikneme na místo v dokumentu, kam chceme obsah vložit (buď na začátku nebo na konci dokumentu)</a:t>
            </a:r>
          </a:p>
          <a:p>
            <a:r>
              <a:rPr lang="cs-CZ" dirty="0" smtClean="0"/>
              <a:t>na kartě „Reference“ vybereme v části „obsah“ rozbalovací nabídku „Obsah“ a v ní „Vložit obsah“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6228184" y="3140968"/>
            <a:ext cx="1656184" cy="144016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3304" y="1988840"/>
            <a:ext cx="283114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051720" y="5517232"/>
            <a:ext cx="3816424" cy="324036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4283968" y="2204864"/>
            <a:ext cx="3600400" cy="1512168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2195736" y="2492896"/>
            <a:ext cx="3577568" cy="252028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58601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9"/>
            <a:ext cx="8229600" cy="1872208"/>
          </a:xfrm>
        </p:spPr>
        <p:txBody>
          <a:bodyPr>
            <a:normAutofit/>
          </a:bodyPr>
          <a:lstStyle/>
          <a:p>
            <a:r>
              <a:rPr lang="cs-CZ" dirty="0" smtClean="0"/>
              <a:t>v následující nabídce vybereme vhodné volby a potvrdíme tlačítkem „OK“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68030" y="1924769"/>
            <a:ext cx="5124450" cy="460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609600" y="1988840"/>
            <a:ext cx="3026296" cy="4536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p</a:t>
            </a:r>
            <a:r>
              <a:rPr lang="cs-CZ" dirty="0" smtClean="0"/>
              <a:t>okud nám náhled </a:t>
            </a:r>
            <a:r>
              <a:rPr lang="cs-CZ" dirty="0" smtClean="0"/>
              <a:t>vyhovuje, </a:t>
            </a:r>
            <a:r>
              <a:rPr lang="cs-CZ" dirty="0" smtClean="0"/>
              <a:t>stačí potvrdit tlačítkem „OK“</a:t>
            </a:r>
          </a:p>
        </p:txBody>
      </p:sp>
    </p:spTree>
    <p:extLst>
      <p:ext uri="{BB962C8B-B14F-4D97-AF65-F5344CB8AC3E}">
        <p14:creationId xmlns:p14="http://schemas.microsoft.com/office/powerpoint/2010/main" xmlns="" val="2856715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pokud jste použili vlastní styly (nikoliv předdefinované), pak tlačítkem „Možnosti“ vyberete v seznamu nabízených stylů ty vaše styly, které chcete pro jednotlivé úrovně obsahu použít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1767" y="2886794"/>
            <a:ext cx="4238625" cy="363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55923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pokud chcete změnit formátování stylů obsahu, pak tlačítkem „změnit“ se dostanete k seznamu stylů obsahu a můžete u jednotlivých stylů změnit jejich parametry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7715" y="2621235"/>
            <a:ext cx="3514725" cy="404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00271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Aktualizace obsahu</a:t>
            </a:r>
          </a:p>
          <a:p>
            <a:r>
              <a:rPr lang="cs-CZ" dirty="0" smtClean="0"/>
              <a:t>pokud změníte jakoukoliv součást obsahu (název kapitoly, vložíte stránky, apod.), je potřebné vytvořený obsah aktualizovat</a:t>
            </a:r>
          </a:p>
          <a:p>
            <a:r>
              <a:rPr lang="cs-CZ" dirty="0"/>
              <a:t>a</a:t>
            </a:r>
            <a:r>
              <a:rPr lang="cs-CZ" dirty="0" smtClean="0"/>
              <a:t>ktualizovat obsah je možné tak, že vložíte kurzor na kterékoliv místo obsahu a stisknete F9</a:t>
            </a:r>
          </a:p>
          <a:p>
            <a:r>
              <a:rPr lang="cs-CZ" dirty="0"/>
              <a:t>n</a:t>
            </a:r>
            <a:r>
              <a:rPr lang="cs-CZ" dirty="0" smtClean="0"/>
              <a:t>ebo tlačítkem „Aktualizovat tabulku“ v nabídce „obsah“</a:t>
            </a:r>
          </a:p>
          <a:p>
            <a:r>
              <a:rPr lang="cs-CZ" dirty="0"/>
              <a:t>a</a:t>
            </a:r>
            <a:r>
              <a:rPr lang="cs-CZ" dirty="0" smtClean="0"/>
              <a:t> vyberete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6202" y="5157192"/>
            <a:ext cx="272415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2915816" y="5733256"/>
            <a:ext cx="2232248" cy="209748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6514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447484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Odstranění obsahu</a:t>
            </a:r>
          </a:p>
          <a:p>
            <a:r>
              <a:rPr lang="pl-PL" dirty="0" smtClean="0"/>
              <a:t>na </a:t>
            </a:r>
            <a:r>
              <a:rPr lang="pl-PL" dirty="0"/>
              <a:t>kartě </a:t>
            </a:r>
            <a:r>
              <a:rPr lang="pl-PL" dirty="0" smtClean="0"/>
              <a:t>„reference” </a:t>
            </a:r>
            <a:r>
              <a:rPr lang="pl-PL" dirty="0"/>
              <a:t>klikněte ve skupině </a:t>
            </a:r>
            <a:r>
              <a:rPr lang="pl-PL" dirty="0" smtClean="0"/>
              <a:t>„obsah” </a:t>
            </a:r>
            <a:r>
              <a:rPr lang="pl-PL" dirty="0"/>
              <a:t>na </a:t>
            </a:r>
            <a:r>
              <a:rPr lang="pl-PL" dirty="0" smtClean="0"/>
              <a:t>rozbalovací tlačítko „Obsah”</a:t>
            </a:r>
          </a:p>
          <a:p>
            <a:r>
              <a:rPr lang="pl-PL" dirty="0" smtClean="0"/>
              <a:t>a v nabídce vyberte „odebrat obsah”</a:t>
            </a:r>
            <a:endParaRPr lang="cs-CZ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08720"/>
            <a:ext cx="3886200" cy="578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3707904" y="4221088"/>
            <a:ext cx="1368152" cy="216024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45429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Vkládání rejstříku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rejstřík </a:t>
            </a:r>
            <a:r>
              <a:rPr lang="cs-CZ" dirty="0"/>
              <a:t>obsahuje seznam pojmů a témat obsažených v dokumentu, včetně stránek, na kterých se pojmy a témata </a:t>
            </a:r>
            <a:r>
              <a:rPr lang="cs-CZ" dirty="0" smtClean="0"/>
              <a:t>vyskytují</a:t>
            </a:r>
          </a:p>
          <a:p>
            <a:r>
              <a:rPr lang="cs-CZ" dirty="0" smtClean="0"/>
              <a:t>pro vytvoření rejstříku je potřebné nejprve označit </a:t>
            </a:r>
            <a:r>
              <a:rPr lang="cs-CZ" dirty="0"/>
              <a:t>v dokumentu položky rejstříku zadáním názvu hlavní položky a křížových odkazů a potom rejstřík </a:t>
            </a:r>
            <a:r>
              <a:rPr lang="cs-CZ" dirty="0" smtClean="0"/>
              <a:t>sestavit</a:t>
            </a:r>
          </a:p>
        </p:txBody>
      </p:sp>
    </p:spTree>
    <p:extLst>
      <p:ext uri="{BB962C8B-B14F-4D97-AF65-F5344CB8AC3E}">
        <p14:creationId xmlns:p14="http://schemas.microsoft.com/office/powerpoint/2010/main" xmlns="" val="121630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položky rejstříku mohou být</a:t>
            </a:r>
          </a:p>
          <a:p>
            <a:pPr lvl="1"/>
            <a:r>
              <a:rPr lang="cs-CZ" dirty="0" smtClean="0"/>
              <a:t>jednotlivá slova, věty nebo symboly</a:t>
            </a:r>
          </a:p>
          <a:p>
            <a:pPr lvl="1"/>
            <a:r>
              <a:rPr lang="cs-CZ" dirty="0" smtClean="0"/>
              <a:t>témata v daném rozsahu stránek</a:t>
            </a:r>
          </a:p>
          <a:p>
            <a:pPr lvl="1"/>
            <a:r>
              <a:rPr lang="cs-CZ" dirty="0" smtClean="0"/>
              <a:t>odkazy na jinou položku</a:t>
            </a:r>
          </a:p>
          <a:p>
            <a:r>
              <a:rPr lang="cs-CZ" dirty="0" smtClean="0"/>
              <a:t>označením </a:t>
            </a:r>
            <a:r>
              <a:rPr lang="cs-CZ" dirty="0"/>
              <a:t>položku rejstříku, vloží aplikace </a:t>
            </a:r>
            <a:r>
              <a:rPr lang="cs-CZ" dirty="0" smtClean="0"/>
              <a:t>Word </a:t>
            </a:r>
            <a:r>
              <a:rPr lang="cs-CZ" dirty="0"/>
              <a:t>do dokumentu zvláštní </a:t>
            </a:r>
            <a:r>
              <a:rPr lang="cs-CZ" dirty="0">
                <a:solidFill>
                  <a:srgbClr val="FFC000"/>
                </a:solidFill>
              </a:rPr>
              <a:t>pole</a:t>
            </a:r>
            <a:r>
              <a:rPr lang="cs-CZ" dirty="0"/>
              <a:t> XE (Index </a:t>
            </a:r>
            <a:r>
              <a:rPr lang="cs-CZ" dirty="0" err="1"/>
              <a:t>Entry</a:t>
            </a:r>
            <a:r>
              <a:rPr lang="cs-CZ" dirty="0"/>
              <a:t>), které obsahuje označenou hlavní položku a zvolené křížové </a:t>
            </a:r>
            <a:r>
              <a:rPr lang="cs-CZ" dirty="0" smtClean="0"/>
              <a:t>odkazy</a:t>
            </a:r>
          </a:p>
          <a:p>
            <a:r>
              <a:rPr lang="cs-CZ" dirty="0"/>
              <a:t>p</a:t>
            </a:r>
            <a:r>
              <a:rPr lang="cs-CZ" dirty="0" smtClean="0"/>
              <a:t>o označení všech položek je možné rejstřík vytvořit</a:t>
            </a:r>
          </a:p>
        </p:txBody>
      </p:sp>
    </p:spTree>
    <p:extLst>
      <p:ext uri="{BB962C8B-B14F-4D97-AF65-F5344CB8AC3E}">
        <p14:creationId xmlns:p14="http://schemas.microsoft.com/office/powerpoint/2010/main" xmlns="" val="392410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Označení položek rejstříku</a:t>
            </a:r>
          </a:p>
          <a:p>
            <a:r>
              <a:rPr lang="cs-CZ" dirty="0" smtClean="0"/>
              <a:t>vybereme text, který chceme označit jako položku rejstříku</a:t>
            </a:r>
          </a:p>
          <a:p>
            <a:r>
              <a:rPr lang="cs-CZ" dirty="0"/>
              <a:t>n</a:t>
            </a:r>
            <a:r>
              <a:rPr lang="cs-CZ" dirty="0" smtClean="0"/>
              <a:t>a kartě „Reference“ vybereme „Označit položku“</a:t>
            </a: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2915816" y="2780928"/>
            <a:ext cx="288032" cy="1812014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92942"/>
            <a:ext cx="8352928" cy="1500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6228184" y="2780928"/>
            <a:ext cx="828092" cy="2016224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5831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447484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v další nabídce vybereme  „název hlavní položky“ nebo „vnořené položky“ a nastavíme další volby</a:t>
            </a:r>
          </a:p>
          <a:p>
            <a:r>
              <a:rPr lang="cs-CZ" dirty="0" smtClean="0"/>
              <a:t>hlavní </a:t>
            </a:r>
            <a:r>
              <a:rPr lang="cs-CZ" dirty="0"/>
              <a:t>položku rejstříku </a:t>
            </a:r>
            <a:r>
              <a:rPr lang="cs-CZ" dirty="0" smtClean="0"/>
              <a:t>vytvoříme </a:t>
            </a:r>
            <a:r>
              <a:rPr lang="cs-CZ" dirty="0"/>
              <a:t>zadáním textu do pole </a:t>
            </a:r>
            <a:r>
              <a:rPr lang="cs-CZ" dirty="0" smtClean="0"/>
              <a:t>„hlavní položka“ </a:t>
            </a:r>
            <a:r>
              <a:rPr lang="cs-CZ" dirty="0"/>
              <a:t>nebo úpravou textu v </a:t>
            </a:r>
            <a:r>
              <a:rPr lang="cs-CZ" dirty="0" smtClean="0"/>
              <a:t>něm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764703"/>
            <a:ext cx="3835175" cy="4852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54375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vnořenou </a:t>
            </a:r>
            <a:r>
              <a:rPr lang="cs-CZ" dirty="0"/>
              <a:t>položku </a:t>
            </a:r>
            <a:r>
              <a:rPr lang="cs-CZ" dirty="0" smtClean="0"/>
              <a:t>vytvoříme </a:t>
            </a:r>
            <a:r>
              <a:rPr lang="cs-CZ" dirty="0"/>
              <a:t>zadáním textu do pole </a:t>
            </a:r>
            <a:r>
              <a:rPr lang="cs-CZ" dirty="0" smtClean="0"/>
              <a:t>„vnořená položka“</a:t>
            </a:r>
            <a:endParaRPr lang="cs-CZ" dirty="0"/>
          </a:p>
          <a:p>
            <a:r>
              <a:rPr lang="cs-CZ" dirty="0" smtClean="0"/>
              <a:t>chceme-li </a:t>
            </a:r>
            <a:r>
              <a:rPr lang="cs-CZ" dirty="0"/>
              <a:t>vytvořit položku třetí úrovně </a:t>
            </a:r>
            <a:r>
              <a:rPr lang="cs-CZ" dirty="0" smtClean="0"/>
              <a:t>napíšeme název položky druhé úrovně, za název napíšeme dvojtečku </a:t>
            </a:r>
            <a:r>
              <a:rPr lang="cs-CZ" dirty="0"/>
              <a:t>(:) a za ni </a:t>
            </a:r>
            <a:r>
              <a:rPr lang="cs-CZ" dirty="0" smtClean="0"/>
              <a:t>napíšeme </a:t>
            </a:r>
            <a:r>
              <a:rPr lang="cs-CZ" dirty="0"/>
              <a:t>text položky třetí </a:t>
            </a:r>
            <a:r>
              <a:rPr lang="cs-CZ" dirty="0" smtClean="0"/>
              <a:t>úrovně</a:t>
            </a:r>
            <a:endParaRPr lang="cs-CZ" dirty="0"/>
          </a:p>
          <a:p>
            <a:r>
              <a:rPr lang="cs-CZ" dirty="0" smtClean="0"/>
              <a:t>chceme-li </a:t>
            </a:r>
            <a:r>
              <a:rPr lang="cs-CZ" dirty="0"/>
              <a:t>vytvořit křížový odkaz na jinou položku, </a:t>
            </a:r>
            <a:r>
              <a:rPr lang="cs-CZ" dirty="0" smtClean="0"/>
              <a:t>klikneme </a:t>
            </a:r>
            <a:r>
              <a:rPr lang="cs-CZ" dirty="0"/>
              <a:t>na přepínač </a:t>
            </a:r>
            <a:r>
              <a:rPr lang="cs-CZ" dirty="0" smtClean="0"/>
              <a:t>„Křížový odkaz“ </a:t>
            </a:r>
            <a:r>
              <a:rPr lang="cs-CZ" dirty="0"/>
              <a:t>ve skupině </a:t>
            </a:r>
            <a:r>
              <a:rPr lang="cs-CZ" dirty="0" smtClean="0"/>
              <a:t>„Možnosti“ </a:t>
            </a:r>
            <a:r>
              <a:rPr lang="cs-CZ" dirty="0"/>
              <a:t>a </a:t>
            </a:r>
            <a:r>
              <a:rPr lang="cs-CZ" dirty="0" smtClean="0"/>
              <a:t>zadáme do pole </a:t>
            </a:r>
            <a:r>
              <a:rPr lang="cs-CZ" dirty="0"/>
              <a:t>text položky, na </a:t>
            </a:r>
            <a:r>
              <a:rPr lang="cs-CZ" dirty="0" smtClean="0"/>
              <a:t>niž odkazujeme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9014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čísla </a:t>
            </a:r>
            <a:r>
              <a:rPr lang="cs-CZ" dirty="0"/>
              <a:t>stránek zobrazená v rejstříku je možné formátovat zaškrtnutím políček </a:t>
            </a:r>
            <a:r>
              <a:rPr lang="cs-CZ" dirty="0" smtClean="0"/>
              <a:t>„Tučné“ </a:t>
            </a:r>
            <a:r>
              <a:rPr lang="cs-CZ" dirty="0"/>
              <a:t>nebo </a:t>
            </a:r>
            <a:r>
              <a:rPr lang="cs-CZ" dirty="0" smtClean="0"/>
              <a:t>„Kurzíva“ </a:t>
            </a:r>
            <a:r>
              <a:rPr lang="cs-CZ" dirty="0"/>
              <a:t>ve skupině </a:t>
            </a:r>
            <a:r>
              <a:rPr lang="cs-CZ" dirty="0" smtClean="0"/>
              <a:t>„Formát </a:t>
            </a:r>
            <a:r>
              <a:rPr lang="cs-CZ" dirty="0"/>
              <a:t>číslování </a:t>
            </a:r>
            <a:r>
              <a:rPr lang="cs-CZ" dirty="0" smtClean="0"/>
              <a:t>stránek“</a:t>
            </a:r>
            <a:endParaRPr lang="cs-CZ" dirty="0"/>
          </a:p>
          <a:p>
            <a:r>
              <a:rPr lang="cs-CZ" dirty="0" smtClean="0"/>
              <a:t>formátovat </a:t>
            </a:r>
            <a:r>
              <a:rPr lang="cs-CZ" dirty="0"/>
              <a:t>text </a:t>
            </a:r>
            <a:r>
              <a:rPr lang="cs-CZ" dirty="0" smtClean="0"/>
              <a:t>rejstříku je možné po výběru textu </a:t>
            </a:r>
            <a:r>
              <a:rPr lang="cs-CZ" dirty="0"/>
              <a:t>v poli </a:t>
            </a:r>
            <a:r>
              <a:rPr lang="cs-CZ" dirty="0" smtClean="0"/>
              <a:t>„Hlavní položka“ </a:t>
            </a:r>
            <a:r>
              <a:rPr lang="cs-CZ" dirty="0"/>
              <a:t>nebo </a:t>
            </a:r>
            <a:r>
              <a:rPr lang="cs-CZ" dirty="0" smtClean="0"/>
              <a:t>„Vnořená položka“ a  po kliknutí pravým uchem myši vybereme příkaz „Písmo“</a:t>
            </a:r>
            <a:endParaRPr lang="cs-CZ" dirty="0"/>
          </a:p>
          <a:p>
            <a:r>
              <a:rPr lang="cs-CZ" dirty="0" smtClean="0"/>
              <a:t>kliknutím </a:t>
            </a:r>
            <a:r>
              <a:rPr lang="cs-CZ" dirty="0"/>
              <a:t>na tlačítko </a:t>
            </a:r>
            <a:r>
              <a:rPr lang="cs-CZ" dirty="0" smtClean="0"/>
              <a:t>„Označit“ označíme </a:t>
            </a:r>
            <a:r>
              <a:rPr lang="cs-CZ" dirty="0"/>
              <a:t>položku </a:t>
            </a:r>
            <a:r>
              <a:rPr lang="cs-CZ" dirty="0" smtClean="0"/>
              <a:t>rejstříku, kliknutím </a:t>
            </a:r>
            <a:r>
              <a:rPr lang="cs-CZ" dirty="0"/>
              <a:t>na tlačítko </a:t>
            </a:r>
            <a:r>
              <a:rPr lang="cs-CZ" dirty="0" smtClean="0"/>
              <a:t>„Označit vše“ označíme </a:t>
            </a:r>
            <a:r>
              <a:rPr lang="cs-CZ" dirty="0"/>
              <a:t>všechny výskyty daného textu v </a:t>
            </a:r>
            <a:r>
              <a:rPr lang="cs-CZ" dirty="0" smtClean="0"/>
              <a:t>celém dokumentu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294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Vytvoření rejstříku</a:t>
            </a:r>
          </a:p>
          <a:p>
            <a:r>
              <a:rPr lang="cs-CZ" dirty="0"/>
              <a:t>k</a:t>
            </a:r>
            <a:r>
              <a:rPr lang="cs-CZ" dirty="0" smtClean="0"/>
              <a:t>dyž máme označené všechny položky, které chceme vložit do rejstříku, můžeme rejstřík vytvořit</a:t>
            </a:r>
          </a:p>
          <a:p>
            <a:r>
              <a:rPr lang="cs-CZ" dirty="0"/>
              <a:t>k</a:t>
            </a:r>
            <a:r>
              <a:rPr lang="cs-CZ" dirty="0" smtClean="0"/>
              <a:t>likneme na místo v dokumentu, kam chceme rejstřík vložit (většinou na konci dokumentu před obsahem)</a:t>
            </a:r>
          </a:p>
        </p:txBody>
      </p:sp>
    </p:spTree>
    <p:extLst>
      <p:ext uri="{BB962C8B-B14F-4D97-AF65-F5344CB8AC3E}">
        <p14:creationId xmlns:p14="http://schemas.microsoft.com/office/powerpoint/2010/main" xmlns="" val="3596727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na kartě </a:t>
            </a:r>
            <a:r>
              <a:rPr lang="cs-CZ" dirty="0"/>
              <a:t>„reference</a:t>
            </a:r>
            <a:r>
              <a:rPr lang="cs-CZ" dirty="0" smtClean="0"/>
              <a:t>“ klikneme </a:t>
            </a:r>
            <a:r>
              <a:rPr lang="cs-CZ" dirty="0"/>
              <a:t>ve skupině </a:t>
            </a:r>
            <a:r>
              <a:rPr lang="cs-CZ" dirty="0" smtClean="0"/>
              <a:t>„Rejstřík“ </a:t>
            </a:r>
            <a:r>
              <a:rPr lang="cs-CZ" dirty="0"/>
              <a:t>na tlačítko </a:t>
            </a:r>
            <a:r>
              <a:rPr lang="cs-CZ" dirty="0" smtClean="0"/>
              <a:t>„Vložit rejstřík“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84984"/>
            <a:ext cx="8496944" cy="1808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1835696" y="1700808"/>
            <a:ext cx="4248472" cy="180020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>
            <a:off x="6552220" y="1484784"/>
            <a:ext cx="324036" cy="2016224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37959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v další nabídce můžeme využít předdefinovaný vzhled rejstříku nebo vytvořit vlastní rejstřík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3431" y="1881336"/>
            <a:ext cx="515302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1835696" y="1700808"/>
            <a:ext cx="1872208" cy="1296144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>
            <a:off x="5004048" y="1700808"/>
            <a:ext cx="1872208" cy="288032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876256" y="1700808"/>
            <a:ext cx="1080120" cy="396044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611560" y="1881336"/>
            <a:ext cx="2911871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stisknutím „OK“ rejstřík vložíme</a:t>
            </a:r>
          </a:p>
        </p:txBody>
      </p:sp>
    </p:spTree>
    <p:extLst>
      <p:ext uri="{BB962C8B-B14F-4D97-AF65-F5344CB8AC3E}">
        <p14:creationId xmlns:p14="http://schemas.microsoft.com/office/powerpoint/2010/main" xmlns="" val="1875538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Odstranění položky rejstříku</a:t>
            </a:r>
          </a:p>
          <a:p>
            <a:r>
              <a:rPr lang="cs-CZ" dirty="0" smtClean="0"/>
              <a:t>vybereme </a:t>
            </a:r>
            <a:r>
              <a:rPr lang="cs-CZ" dirty="0"/>
              <a:t>celé pole položky rejstříku včetně složených závorek ({} ) a stiskněte klávesu DELETE. </a:t>
            </a:r>
          </a:p>
          <a:p>
            <a:r>
              <a:rPr lang="cs-CZ" dirty="0" smtClean="0"/>
              <a:t>pokud </a:t>
            </a:r>
            <a:r>
              <a:rPr lang="cs-CZ" dirty="0"/>
              <a:t>nejsou pole XE v dokumentu zobrazena, </a:t>
            </a:r>
            <a:r>
              <a:rPr lang="cs-CZ" dirty="0" smtClean="0"/>
              <a:t>klikneme </a:t>
            </a:r>
            <a:r>
              <a:rPr lang="cs-CZ" dirty="0"/>
              <a:t>na tlačítko </a:t>
            </a:r>
            <a:r>
              <a:rPr lang="cs-CZ" dirty="0" smtClean="0"/>
              <a:t>„Zobrazit </a:t>
            </a:r>
            <a:r>
              <a:rPr lang="cs-CZ" dirty="0"/>
              <a:t>či skrýt </a:t>
            </a:r>
            <a:r>
              <a:rPr lang="cs-CZ" dirty="0" smtClean="0"/>
              <a:t>¶“ ve </a:t>
            </a:r>
            <a:r>
              <a:rPr lang="cs-CZ" dirty="0"/>
              <a:t>skupině </a:t>
            </a:r>
            <a:r>
              <a:rPr lang="cs-CZ" dirty="0" smtClean="0"/>
              <a:t>„Odstavec“ </a:t>
            </a:r>
            <a:r>
              <a:rPr lang="cs-CZ" dirty="0"/>
              <a:t>na kartě </a:t>
            </a:r>
            <a:r>
              <a:rPr lang="cs-CZ" dirty="0" smtClean="0"/>
              <a:t>„Domů“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506643"/>
            <a:ext cx="8064896" cy="874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3455876" y="4234070"/>
            <a:ext cx="1044116" cy="1499186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>
            <a:off x="1187624" y="4234070"/>
            <a:ext cx="4752529" cy="1272573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1982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Aktualizace rejstříku</a:t>
            </a:r>
          </a:p>
          <a:p>
            <a:r>
              <a:rPr lang="cs-CZ" dirty="0" smtClean="0"/>
              <a:t>pokud jsme změnili nějakou položku nebo rejstřík doplnili o další položky, je potřeba rejstřík aktualizovat</a:t>
            </a:r>
          </a:p>
          <a:p>
            <a:r>
              <a:rPr lang="cs-CZ" dirty="0" smtClean="0"/>
              <a:t>klikneme </a:t>
            </a:r>
            <a:r>
              <a:rPr lang="cs-CZ" dirty="0"/>
              <a:t>na </a:t>
            </a:r>
            <a:r>
              <a:rPr lang="cs-CZ" dirty="0" smtClean="0"/>
              <a:t>rejstřík </a:t>
            </a:r>
            <a:r>
              <a:rPr lang="cs-CZ" dirty="0"/>
              <a:t>a stiskněte klávesu F9, nebo </a:t>
            </a:r>
            <a:r>
              <a:rPr lang="cs-CZ" dirty="0" smtClean="0"/>
              <a:t>klikneme </a:t>
            </a:r>
            <a:r>
              <a:rPr lang="cs-CZ" dirty="0"/>
              <a:t>na ikonu </a:t>
            </a:r>
            <a:r>
              <a:rPr lang="cs-CZ" dirty="0" smtClean="0"/>
              <a:t>„Aktualizovat rejstřík“</a:t>
            </a:r>
            <a:r>
              <a:rPr lang="cs-CZ" b="1" dirty="0" smtClean="0"/>
              <a:t> </a:t>
            </a:r>
            <a:r>
              <a:rPr lang="cs-CZ" dirty="0"/>
              <a:t>ve skupině </a:t>
            </a:r>
            <a:r>
              <a:rPr lang="cs-CZ" dirty="0" smtClean="0"/>
              <a:t>„Rejstřík“ </a:t>
            </a:r>
            <a:r>
              <a:rPr lang="cs-CZ" dirty="0"/>
              <a:t>na kartě </a:t>
            </a:r>
            <a:r>
              <a:rPr lang="cs-CZ" dirty="0" smtClean="0"/>
              <a:t>„Reference“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040" y="4956263"/>
            <a:ext cx="8388424" cy="849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3455876" y="4234070"/>
            <a:ext cx="2916324" cy="1146693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>
            <a:off x="2915816" y="4221088"/>
            <a:ext cx="3770295" cy="735175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67805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MS Word  2010</a:t>
            </a:r>
          </a:p>
        </p:txBody>
      </p:sp>
    </p:spTree>
    <p:extLst>
      <p:ext uri="{BB962C8B-B14F-4D97-AF65-F5344CB8AC3E}">
        <p14:creationId xmlns:p14="http://schemas.microsoft.com/office/powerpoint/2010/main" xmlns="" val="2056572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000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2939</TotalTime>
  <Words>596</Words>
  <Application>Microsoft Office PowerPoint</Application>
  <PresentationFormat>Předvádění na obrazovce (4:3)</PresentationFormat>
  <Paragraphs>91</Paragraphs>
  <Slides>23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Snímek 1</vt:lpstr>
      <vt:lpstr>Vkládání obsahu a rejstříku</vt:lpstr>
      <vt:lpstr>Vkládání obsahu dokumentu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Vkládání rejstříku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Literatura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124</cp:revision>
  <dcterms:created xsi:type="dcterms:W3CDTF">2012-11-16T17:01:48Z</dcterms:created>
  <dcterms:modified xsi:type="dcterms:W3CDTF">2014-02-03T12:16:07Z</dcterms:modified>
</cp:coreProperties>
</file>