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77" r:id="rId2"/>
    <p:sldId id="256" r:id="rId3"/>
    <p:sldId id="275" r:id="rId4"/>
    <p:sldId id="280" r:id="rId5"/>
    <p:sldId id="283" r:id="rId6"/>
    <p:sldId id="284" r:id="rId7"/>
    <p:sldId id="282" r:id="rId8"/>
    <p:sldId id="285" r:id="rId9"/>
    <p:sldId id="302" r:id="rId10"/>
    <p:sldId id="303" r:id="rId11"/>
    <p:sldId id="286" r:id="rId12"/>
    <p:sldId id="289" r:id="rId13"/>
    <p:sldId id="290" r:id="rId14"/>
    <p:sldId id="293" r:id="rId15"/>
    <p:sldId id="294" r:id="rId16"/>
    <p:sldId id="295" r:id="rId17"/>
    <p:sldId id="296" r:id="rId18"/>
    <p:sldId id="297" r:id="rId19"/>
    <p:sldId id="304" r:id="rId20"/>
    <p:sldId id="300" r:id="rId21"/>
    <p:sldId id="298" r:id="rId22"/>
    <p:sldId id="261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5A4512-08F1-4230-A7F3-0C4ADB04EDBF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C409BE-AE00-4443-BE76-FA7865F33A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3851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56607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792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79292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79292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62743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baseline="0">
                <a:solidFill>
                  <a:srgbClr val="FFC000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accent2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042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2773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3674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4722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4733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558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077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1023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1826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513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78549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17136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78FE8F-6A43-4FF3-9D4F-AD727C150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08837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685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C0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xmlns="" val="2946651044"/>
              </p:ext>
            </p:extLst>
          </p:nvPr>
        </p:nvGraphicFramePr>
        <p:xfrm>
          <a:off x="1331913" y="1196975"/>
          <a:ext cx="6707187" cy="4102939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VY_32_INOVACE_30-04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průmyslová škola stavební,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České Budějovice, Resslova 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RNDr. Vladimír Kostka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Tematický celek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ICT pro 1. ročník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3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12. 10.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084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výklad  nové látky, cvičení a zhodnocení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Metodický pokyn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vyučující má k dispozici podrobný výkladový text, který umožňuje průběžné procvičování látky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58746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99240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658615"/>
          </a:xfrm>
        </p:spPr>
        <p:txBody>
          <a:bodyPr>
            <a:normAutofit fontScale="90000"/>
          </a:bodyPr>
          <a:lstStyle/>
          <a:p>
            <a:r>
              <a:rPr lang="cs-CZ" sz="5400" dirty="0" smtClean="0"/>
              <a:t>Vkládání seznamů, citací a poznámek pod čarou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09468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Vkládání seznamů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do dokumentu můžeme vložit seznam </a:t>
            </a:r>
            <a:r>
              <a:rPr lang="cs-CZ" dirty="0"/>
              <a:t>titulků obrázků, grafů, snímků a dalších ilustrací v dokumentu a čísel stránek, na kterých se tyto titulky </a:t>
            </a:r>
            <a:r>
              <a:rPr lang="cs-CZ" dirty="0" smtClean="0"/>
              <a:t>vyskytují</a:t>
            </a:r>
          </a:p>
          <a:p>
            <a:r>
              <a:rPr lang="cs-CZ" dirty="0" smtClean="0"/>
              <a:t>seznam </a:t>
            </a:r>
            <a:r>
              <a:rPr lang="cs-CZ" dirty="0"/>
              <a:t>obrázků </a:t>
            </a:r>
            <a:r>
              <a:rPr lang="cs-CZ" dirty="0" smtClean="0"/>
              <a:t>vytvoříme </a:t>
            </a:r>
            <a:r>
              <a:rPr lang="cs-CZ" dirty="0"/>
              <a:t>zadáním titulků obrázků, které </a:t>
            </a:r>
            <a:r>
              <a:rPr lang="cs-CZ" dirty="0" smtClean="0"/>
              <a:t>chceme </a:t>
            </a:r>
            <a:r>
              <a:rPr lang="cs-CZ" dirty="0"/>
              <a:t>do seznamu </a:t>
            </a:r>
            <a:r>
              <a:rPr lang="cs-CZ" dirty="0" smtClean="0"/>
              <a:t>zahrnout</a:t>
            </a:r>
          </a:p>
          <a:p>
            <a:r>
              <a:rPr lang="cs-CZ" dirty="0" smtClean="0"/>
              <a:t>při </a:t>
            </a:r>
            <a:r>
              <a:rPr lang="cs-CZ" dirty="0"/>
              <a:t>vytváření seznamu vyhledá </a:t>
            </a:r>
            <a:r>
              <a:rPr lang="cs-CZ" dirty="0" smtClean="0"/>
              <a:t>Word </a:t>
            </a:r>
            <a:r>
              <a:rPr lang="cs-CZ" dirty="0"/>
              <a:t>titulky, setřídí je podle čísla a zobrazí seznam obrázků v </a:t>
            </a:r>
            <a:r>
              <a:rPr lang="cs-CZ" dirty="0" smtClean="0"/>
              <a:t>dokumentu</a:t>
            </a:r>
          </a:p>
        </p:txBody>
      </p:sp>
    </p:spTree>
    <p:extLst>
      <p:ext uri="{BB962C8B-B14F-4D97-AF65-F5344CB8AC3E}">
        <p14:creationId xmlns:p14="http://schemas.microsoft.com/office/powerpoint/2010/main" xmlns="" val="1515324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Doplnění titulku k obrázku v dokumentu</a:t>
            </a:r>
          </a:p>
          <a:p>
            <a:r>
              <a:rPr lang="cs-CZ" dirty="0" smtClean="0"/>
              <a:t>vybereme obrázek v dokumentu, ke kterému chceme přidat titulek</a:t>
            </a:r>
          </a:p>
          <a:p>
            <a:r>
              <a:rPr lang="cs-CZ" dirty="0" smtClean="0"/>
              <a:t>na kartě „Reference“ vybereme v části „Titulky“ tlačítko „Vložit titulek“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645024"/>
            <a:ext cx="4752528" cy="29473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5868144" y="3212976"/>
            <a:ext cx="1008112" cy="648072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43657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/>
              <a:t>v následující nabídce vybereme pomocí tlačítek vhodné volby, doplníme titulek obrázku a tlačítkem „OK“ titulek vložíme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3739" y="2248619"/>
            <a:ext cx="7324725" cy="427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123728" y="2060848"/>
            <a:ext cx="4176464" cy="2088232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6715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/>
              <a:t>stejným způsobem můžeme vkládat titulky k rovnicím nebo tabulkám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76114" y="2205186"/>
            <a:ext cx="7372350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55923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944924"/>
            <a:ext cx="6408712" cy="3724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19256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C000"/>
                </a:solidFill>
              </a:rPr>
              <a:t>Automatické přidání titulku při vložení tabulek, obrázků, rovnic nebo jiných </a:t>
            </a:r>
            <a:r>
              <a:rPr lang="cs-CZ" dirty="0" smtClean="0">
                <a:solidFill>
                  <a:srgbClr val="FFC000"/>
                </a:solidFill>
              </a:rPr>
              <a:t>položek</a:t>
            </a:r>
          </a:p>
          <a:p>
            <a:r>
              <a:rPr lang="cs-CZ" dirty="0" smtClean="0"/>
              <a:t>na kartě „Reference“ vybereme „Vložit titulek“</a:t>
            </a:r>
            <a:endParaRPr lang="cs-CZ" dirty="0"/>
          </a:p>
          <a:p>
            <a:r>
              <a:rPr lang="cs-CZ" dirty="0" smtClean="0"/>
              <a:t>klepneme </a:t>
            </a:r>
            <a:r>
              <a:rPr lang="cs-CZ" dirty="0"/>
              <a:t>na tlačítko </a:t>
            </a:r>
            <a:r>
              <a:rPr lang="cs-CZ" dirty="0" smtClean="0"/>
              <a:t>„Automatický titulek“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6444208" y="2636912"/>
            <a:ext cx="1584176" cy="3204356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 flipH="1">
            <a:off x="6012160" y="2132856"/>
            <a:ext cx="2448272" cy="1152128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58601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/>
              <a:t>v</a:t>
            </a:r>
            <a:r>
              <a:rPr lang="cs-CZ" dirty="0"/>
              <a:t> seznamu </a:t>
            </a:r>
            <a:r>
              <a:rPr lang="cs-CZ" dirty="0" smtClean="0"/>
              <a:t>„Automaticky </a:t>
            </a:r>
            <a:r>
              <a:rPr lang="cs-CZ" dirty="0"/>
              <a:t>přidat </a:t>
            </a:r>
            <a:r>
              <a:rPr lang="cs-CZ" dirty="0" smtClean="0"/>
              <a:t>titulek </a:t>
            </a:r>
            <a:r>
              <a:rPr lang="cs-CZ" dirty="0"/>
              <a:t>při </a:t>
            </a:r>
            <a:r>
              <a:rPr lang="cs-CZ" dirty="0" smtClean="0"/>
              <a:t>vložení“ vybereme </a:t>
            </a:r>
            <a:r>
              <a:rPr lang="cs-CZ" dirty="0"/>
              <a:t>položky, ke kterým </a:t>
            </a:r>
            <a:r>
              <a:rPr lang="cs-CZ" dirty="0" smtClean="0"/>
              <a:t>chceme </a:t>
            </a:r>
            <a:r>
              <a:rPr lang="cs-CZ" dirty="0"/>
              <a:t>automaticky vkládat </a:t>
            </a:r>
            <a:r>
              <a:rPr lang="cs-CZ" dirty="0" smtClean="0"/>
              <a:t>titulky</a:t>
            </a: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8298" y="2176611"/>
            <a:ext cx="7296150" cy="427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00271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/>
              <a:t>doplníme ostatní </a:t>
            </a:r>
            <a:r>
              <a:rPr lang="cs-CZ" dirty="0"/>
              <a:t>požadované </a:t>
            </a:r>
            <a:r>
              <a:rPr lang="cs-CZ" dirty="0" smtClean="0"/>
              <a:t>možnosti</a:t>
            </a:r>
          </a:p>
          <a:p>
            <a:r>
              <a:rPr lang="cs-CZ" dirty="0" smtClean="0"/>
              <a:t>a potvrdíme tlačítkem „OK“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2681" y="1888579"/>
            <a:ext cx="7343775" cy="427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92998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o vložení položky, ke které jsme takto určili titulky, do </a:t>
            </a:r>
            <a:r>
              <a:rPr lang="cs-CZ" dirty="0"/>
              <a:t>dokumentu </a:t>
            </a:r>
            <a:r>
              <a:rPr lang="cs-CZ" dirty="0" smtClean="0"/>
              <a:t>Word automaticky vloží příslušný titulek</a:t>
            </a:r>
            <a:endParaRPr lang="cs-CZ" dirty="0"/>
          </a:p>
          <a:p>
            <a:r>
              <a:rPr lang="cs-CZ" dirty="0" smtClean="0"/>
              <a:t>pokud chceme </a:t>
            </a:r>
            <a:r>
              <a:rPr lang="cs-CZ" dirty="0"/>
              <a:t>přidat volitelný popis, </a:t>
            </a:r>
            <a:r>
              <a:rPr lang="cs-CZ" dirty="0" smtClean="0"/>
              <a:t>klepneme </a:t>
            </a:r>
            <a:r>
              <a:rPr lang="cs-CZ" dirty="0"/>
              <a:t>za titulek a </a:t>
            </a:r>
            <a:r>
              <a:rPr lang="cs-CZ" dirty="0" smtClean="0"/>
              <a:t>zadáme </a:t>
            </a:r>
            <a:r>
              <a:rPr lang="cs-CZ" dirty="0"/>
              <a:t>požadovaný </a:t>
            </a:r>
            <a:r>
              <a:rPr lang="cs-CZ" dirty="0" smtClean="0"/>
              <a:t>text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73141" y="3601938"/>
            <a:ext cx="3343275" cy="241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5868144" y="2996952"/>
            <a:ext cx="1080120" cy="1296144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156011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Vytvoření seznamu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zvolíme „Vložit seznam obrázků“ a v následující nabídce postupujeme analogicky jako u obsahu nebo rejstříku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915816" y="5733256"/>
            <a:ext cx="2232248" cy="209748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775945"/>
            <a:ext cx="7148136" cy="3821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5076056" y="1556792"/>
            <a:ext cx="1224136" cy="1584176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65147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Vkládání bibliografie a citací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bibliografie </a:t>
            </a:r>
            <a:r>
              <a:rPr lang="cs-CZ" dirty="0"/>
              <a:t>je seznam pramenů, které </a:t>
            </a:r>
            <a:r>
              <a:rPr lang="cs-CZ" dirty="0" smtClean="0"/>
              <a:t>jsme </a:t>
            </a:r>
            <a:r>
              <a:rPr lang="cs-CZ" dirty="0"/>
              <a:t>použili nebo citovali při vytváření daného </a:t>
            </a:r>
            <a:r>
              <a:rPr lang="cs-CZ" dirty="0" smtClean="0"/>
              <a:t>dokumentu</a:t>
            </a:r>
          </a:p>
          <a:p>
            <a:r>
              <a:rPr lang="cs-CZ" dirty="0" smtClean="0"/>
              <a:t>obvykle </a:t>
            </a:r>
            <a:r>
              <a:rPr lang="cs-CZ" dirty="0"/>
              <a:t>se nachází na konci </a:t>
            </a:r>
            <a:r>
              <a:rPr lang="cs-CZ" dirty="0" smtClean="0"/>
              <a:t>dokumentu</a:t>
            </a:r>
          </a:p>
          <a:p>
            <a:r>
              <a:rPr lang="cs-CZ" dirty="0" smtClean="0"/>
              <a:t>bibliografii lze automaticky </a:t>
            </a:r>
            <a:r>
              <a:rPr lang="cs-CZ" dirty="0"/>
              <a:t>vygenerovat na základě informací o pramenech, které pro daný dokument </a:t>
            </a:r>
            <a:r>
              <a:rPr lang="cs-CZ" dirty="0" smtClean="0"/>
              <a:t>připravíme</a:t>
            </a:r>
            <a:endParaRPr lang="cs-CZ" dirty="0"/>
          </a:p>
          <a:p>
            <a:r>
              <a:rPr lang="cs-CZ" dirty="0" smtClean="0"/>
              <a:t>při vytváření </a:t>
            </a:r>
            <a:r>
              <a:rPr lang="cs-CZ" dirty="0"/>
              <a:t>nového pramene jsou informace </a:t>
            </a:r>
            <a:r>
              <a:rPr lang="cs-CZ" dirty="0" smtClean="0"/>
              <a:t>o daném </a:t>
            </a:r>
            <a:r>
              <a:rPr lang="cs-CZ" dirty="0"/>
              <a:t>prameni vždy uloženy do </a:t>
            </a:r>
            <a:r>
              <a:rPr lang="cs-CZ" dirty="0" smtClean="0"/>
              <a:t>dokumentu, </a:t>
            </a:r>
            <a:r>
              <a:rPr lang="cs-CZ" dirty="0"/>
              <a:t>aby bylo možné vyhledat a použít každý vytvořený </a:t>
            </a:r>
            <a:r>
              <a:rPr lang="cs-CZ" dirty="0" smtClean="0"/>
              <a:t>pramen</a:t>
            </a:r>
          </a:p>
        </p:txBody>
      </p:sp>
    </p:spTree>
    <p:extLst>
      <p:ext uri="{BB962C8B-B14F-4D97-AF65-F5344CB8AC3E}">
        <p14:creationId xmlns:p14="http://schemas.microsoft.com/office/powerpoint/2010/main" xmlns="" val="1216301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332852"/>
            <a:ext cx="8568952" cy="23189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t-BR" dirty="0">
                <a:solidFill>
                  <a:srgbClr val="FFC000"/>
                </a:solidFill>
              </a:rPr>
              <a:t>Přidání nové citace a pramene do dokumentu</a:t>
            </a:r>
            <a:endParaRPr lang="cs-CZ" dirty="0" smtClean="0">
              <a:solidFill>
                <a:srgbClr val="FFC000"/>
              </a:solidFill>
            </a:endParaRPr>
          </a:p>
          <a:p>
            <a:r>
              <a:rPr lang="cs-CZ" dirty="0" smtClean="0"/>
              <a:t>při </a:t>
            </a:r>
            <a:r>
              <a:rPr lang="cs-CZ" dirty="0"/>
              <a:t>přidání nové citace do dokumentu </a:t>
            </a:r>
            <a:r>
              <a:rPr lang="cs-CZ" dirty="0" smtClean="0"/>
              <a:t>vytvoříme nový </a:t>
            </a:r>
            <a:r>
              <a:rPr lang="cs-CZ" dirty="0"/>
              <a:t>pramen, který bude zobrazen v </a:t>
            </a:r>
            <a:r>
              <a:rPr lang="cs-CZ" dirty="0" smtClean="0"/>
              <a:t>bibliografii</a:t>
            </a:r>
          </a:p>
          <a:p>
            <a:r>
              <a:rPr lang="cs-CZ" dirty="0" smtClean="0"/>
              <a:t>na </a:t>
            </a:r>
            <a:r>
              <a:rPr lang="cs-CZ" dirty="0"/>
              <a:t>kartě „Reference</a:t>
            </a:r>
            <a:r>
              <a:rPr lang="cs-CZ" dirty="0" smtClean="0"/>
              <a:t>“ klikneme </a:t>
            </a:r>
            <a:r>
              <a:rPr lang="cs-CZ" dirty="0"/>
              <a:t>ve skupině </a:t>
            </a:r>
            <a:r>
              <a:rPr lang="cs-CZ" dirty="0" smtClean="0"/>
              <a:t>„Citace </a:t>
            </a:r>
            <a:r>
              <a:rPr lang="cs-CZ" dirty="0"/>
              <a:t>a </a:t>
            </a:r>
            <a:r>
              <a:rPr lang="cs-CZ" dirty="0" smtClean="0"/>
              <a:t>bibliografie“ </a:t>
            </a:r>
            <a:r>
              <a:rPr lang="cs-CZ" dirty="0"/>
              <a:t>na šipku vedle položky </a:t>
            </a:r>
            <a:r>
              <a:rPr lang="cs-CZ" dirty="0" smtClean="0"/>
              <a:t>„Styl“   a zvolíme potřebný styl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835696" y="4077072"/>
            <a:ext cx="2664296" cy="576064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58319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/>
              <a:t>klikneme na konec věty nebo úseku věty, kterou chceme označit, jako citovaný text</a:t>
            </a:r>
          </a:p>
          <a:p>
            <a:r>
              <a:rPr lang="cs-CZ" dirty="0" smtClean="0"/>
              <a:t>na </a:t>
            </a:r>
            <a:r>
              <a:rPr lang="cs-CZ" dirty="0"/>
              <a:t>kartě </a:t>
            </a:r>
            <a:r>
              <a:rPr lang="cs-CZ" dirty="0" smtClean="0"/>
              <a:t>„Reference“ klikneme </a:t>
            </a:r>
            <a:r>
              <a:rPr lang="cs-CZ" dirty="0"/>
              <a:t>ve skupině </a:t>
            </a:r>
            <a:r>
              <a:rPr lang="cs-CZ" dirty="0" smtClean="0"/>
              <a:t>„Citace </a:t>
            </a:r>
            <a:r>
              <a:rPr lang="cs-CZ" dirty="0"/>
              <a:t>a </a:t>
            </a:r>
            <a:r>
              <a:rPr lang="cs-CZ" dirty="0" smtClean="0"/>
              <a:t>bibliografie“ </a:t>
            </a:r>
            <a:r>
              <a:rPr lang="cs-CZ" dirty="0"/>
              <a:t>na tlačítko </a:t>
            </a:r>
            <a:r>
              <a:rPr lang="cs-CZ" dirty="0" smtClean="0"/>
              <a:t>„Vložit citaci“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1" y="3647647"/>
            <a:ext cx="8280921" cy="10054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3779912" y="2708920"/>
            <a:ext cx="3528392" cy="1130095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39014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/>
              <a:t>pokud bibliografický pramen máme, přidáme informace </a:t>
            </a:r>
            <a:r>
              <a:rPr lang="cs-CZ" dirty="0"/>
              <a:t>o </a:t>
            </a:r>
            <a:r>
              <a:rPr lang="cs-CZ" dirty="0" smtClean="0"/>
              <a:t>prameni</a:t>
            </a:r>
            <a:r>
              <a:rPr lang="cs-CZ" dirty="0"/>
              <a:t> </a:t>
            </a:r>
            <a:r>
              <a:rPr lang="cs-CZ" dirty="0" smtClean="0"/>
              <a:t>– pak klikneme </a:t>
            </a:r>
            <a:r>
              <a:rPr lang="cs-CZ" dirty="0"/>
              <a:t>na možnost </a:t>
            </a:r>
            <a:r>
              <a:rPr lang="cs-CZ" dirty="0" smtClean="0"/>
              <a:t>„Přidat </a:t>
            </a:r>
            <a:r>
              <a:rPr lang="cs-CZ" dirty="0"/>
              <a:t>nový </a:t>
            </a:r>
            <a:r>
              <a:rPr lang="cs-CZ" dirty="0" smtClean="0"/>
              <a:t>pramen“ a vyplníme bibliografické údaje o prameni</a:t>
            </a:r>
            <a:endParaRPr lang="cs-CZ" dirty="0"/>
          </a:p>
          <a:p>
            <a:r>
              <a:rPr lang="cs-CZ" dirty="0" smtClean="0"/>
              <a:t>pokud pramen nemáme zatím k dispozici přidáme </a:t>
            </a:r>
            <a:r>
              <a:rPr lang="cs-CZ" dirty="0"/>
              <a:t>zástupný </a:t>
            </a:r>
            <a:r>
              <a:rPr lang="cs-CZ" dirty="0" smtClean="0"/>
              <a:t>symbol, </a:t>
            </a:r>
            <a:r>
              <a:rPr lang="cs-CZ" dirty="0"/>
              <a:t>aby bylo možné vytvořit citaci a vyplnit informace o prameni </a:t>
            </a:r>
            <a:r>
              <a:rPr lang="cs-CZ" dirty="0" smtClean="0"/>
              <a:t>později </a:t>
            </a:r>
            <a:r>
              <a:rPr lang="cs-CZ" dirty="0"/>
              <a:t>–</a:t>
            </a:r>
            <a:r>
              <a:rPr lang="cs-CZ" dirty="0" smtClean="0"/>
              <a:t> pak klikneme na možnost „Přidat </a:t>
            </a:r>
            <a:r>
              <a:rPr lang="cs-CZ" dirty="0"/>
              <a:t>nový zástupný </a:t>
            </a:r>
            <a:r>
              <a:rPr lang="cs-CZ" dirty="0" smtClean="0"/>
              <a:t>symbol“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2949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Vytvoření bibliografie</a:t>
            </a:r>
          </a:p>
          <a:p>
            <a:r>
              <a:rPr lang="cs-CZ" dirty="0" smtClean="0"/>
              <a:t>bibliografii </a:t>
            </a:r>
            <a:r>
              <a:rPr lang="cs-CZ" dirty="0"/>
              <a:t>lze vytvořit kdykoli po vložení jednoho nebo několika pramenů do </a:t>
            </a:r>
            <a:r>
              <a:rPr lang="cs-CZ" dirty="0" smtClean="0"/>
              <a:t>dokumentu</a:t>
            </a:r>
          </a:p>
          <a:p>
            <a:r>
              <a:rPr lang="cs-CZ" dirty="0" smtClean="0"/>
              <a:t>pokud nemáme </a:t>
            </a:r>
            <a:r>
              <a:rPr lang="cs-CZ" dirty="0"/>
              <a:t>všechny informace o prameni, které jsou nutné k vytvoření úplné citace, </a:t>
            </a:r>
            <a:r>
              <a:rPr lang="cs-CZ" dirty="0" smtClean="0"/>
              <a:t>můžeme </a:t>
            </a:r>
            <a:r>
              <a:rPr lang="cs-CZ" dirty="0"/>
              <a:t>použít zástupnou citaci a doplnit informace o prameni později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596727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3" y="3341195"/>
            <a:ext cx="6912769" cy="32561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/>
              <a:t>klikneme na místo v dokumentu, kam chceme vložit bibliografii (obvykle na konci dokumentu)</a:t>
            </a:r>
          </a:p>
          <a:p>
            <a:r>
              <a:rPr lang="cs-CZ" dirty="0" smtClean="0"/>
              <a:t>na kartě „Reference“ klikneme ve </a:t>
            </a:r>
            <a:r>
              <a:rPr lang="cs-CZ" dirty="0"/>
              <a:t>skupině </a:t>
            </a:r>
            <a:r>
              <a:rPr lang="cs-CZ" dirty="0" smtClean="0"/>
              <a:t>„Citace </a:t>
            </a:r>
            <a:r>
              <a:rPr lang="cs-CZ" dirty="0"/>
              <a:t>a </a:t>
            </a:r>
            <a:r>
              <a:rPr lang="cs-CZ" dirty="0" smtClean="0"/>
              <a:t>bibliografie“ </a:t>
            </a:r>
            <a:r>
              <a:rPr lang="cs-CZ" dirty="0"/>
              <a:t>na tlačítko </a:t>
            </a:r>
            <a:r>
              <a:rPr lang="cs-CZ" dirty="0" smtClean="0"/>
              <a:t>„Bibliografie“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4860032" y="3212976"/>
            <a:ext cx="2592288" cy="648072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37959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/>
              <a:t>v další nabídce můžeme využít předdefinovaný vzhled bibliografie</a:t>
            </a:r>
          </a:p>
          <a:p>
            <a:r>
              <a:rPr lang="cs-CZ" dirty="0"/>
              <a:t>a stisknutím „OK“ </a:t>
            </a:r>
            <a:r>
              <a:rPr lang="cs-CZ" dirty="0" smtClean="0"/>
              <a:t>bibliografii </a:t>
            </a:r>
            <a:r>
              <a:rPr lang="cs-CZ" dirty="0"/>
              <a:t>vložíme</a:t>
            </a:r>
          </a:p>
          <a:p>
            <a:endParaRPr lang="cs-CZ" dirty="0" smtClean="0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611560" y="1881336"/>
            <a:ext cx="2911871" cy="457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5538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Vkládání poznámek pod čarou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</a:t>
            </a:r>
            <a:r>
              <a:rPr lang="cs-CZ" dirty="0"/>
              <a:t>dokumentech </a:t>
            </a:r>
            <a:r>
              <a:rPr lang="cs-CZ" dirty="0" smtClean="0"/>
              <a:t>používáme </a:t>
            </a:r>
            <a:r>
              <a:rPr lang="cs-CZ" dirty="0"/>
              <a:t>poznámky pod čarou a vysvětlivky k vysvětlování, komentování nebo uvádění referencí na něco, co </a:t>
            </a:r>
            <a:r>
              <a:rPr lang="cs-CZ" dirty="0" smtClean="0"/>
              <a:t>jsme zmínili (nebo citovali) v dokumentu</a:t>
            </a:r>
          </a:p>
          <a:p>
            <a:r>
              <a:rPr lang="cs-CZ" dirty="0" smtClean="0"/>
              <a:t>poznámky </a:t>
            </a:r>
            <a:r>
              <a:rPr lang="cs-CZ" dirty="0"/>
              <a:t>pod čarou se obvykle zobrazují </a:t>
            </a:r>
            <a:r>
              <a:rPr lang="cs-CZ" dirty="0" smtClean="0"/>
              <a:t>v dolní </a:t>
            </a:r>
            <a:r>
              <a:rPr lang="cs-CZ" dirty="0"/>
              <a:t>části stránky a vysvětlivky se vyskytují na konci dokumentu nebo </a:t>
            </a:r>
            <a:r>
              <a:rPr lang="cs-CZ" dirty="0" smtClean="0"/>
              <a:t>oddílu</a:t>
            </a:r>
          </a:p>
        </p:txBody>
      </p:sp>
    </p:spTree>
    <p:extLst>
      <p:ext uri="{BB962C8B-B14F-4D97-AF65-F5344CB8AC3E}">
        <p14:creationId xmlns:p14="http://schemas.microsoft.com/office/powerpoint/2010/main" xmlns="" val="17469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1" y="3922226"/>
            <a:ext cx="8136904" cy="1739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Přidání poznámky pod čarou</a:t>
            </a:r>
          </a:p>
          <a:p>
            <a:r>
              <a:rPr lang="cs-CZ" dirty="0" smtClean="0"/>
              <a:t>klikneme </a:t>
            </a:r>
            <a:r>
              <a:rPr lang="cs-CZ" dirty="0"/>
              <a:t>na </a:t>
            </a:r>
            <a:r>
              <a:rPr lang="cs-CZ" dirty="0" smtClean="0"/>
              <a:t>místo v dokumentu, ke kterému chceme </a:t>
            </a:r>
            <a:r>
              <a:rPr lang="cs-CZ" dirty="0"/>
              <a:t>poznámku pod čarou </a:t>
            </a:r>
            <a:r>
              <a:rPr lang="cs-CZ" dirty="0" smtClean="0"/>
              <a:t>přidat</a:t>
            </a:r>
          </a:p>
          <a:p>
            <a:r>
              <a:rPr lang="cs-CZ" dirty="0" smtClean="0"/>
              <a:t>klikneme </a:t>
            </a:r>
            <a:r>
              <a:rPr lang="cs-CZ" dirty="0"/>
              <a:t>na </a:t>
            </a:r>
            <a:r>
              <a:rPr lang="cs-CZ" dirty="0" smtClean="0"/>
              <a:t>„Reference“ a „Vložit </a:t>
            </a:r>
            <a:r>
              <a:rPr lang="cs-CZ" dirty="0"/>
              <a:t>poznámku pod čarou</a:t>
            </a:r>
            <a:r>
              <a:rPr lang="cs-CZ" dirty="0" smtClean="0"/>
              <a:t>“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2411760" y="2780928"/>
            <a:ext cx="3960440" cy="1656184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19823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125" y="4551924"/>
            <a:ext cx="7905750" cy="1541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/>
              <a:t>Word vloží do textu značku odkazu a přidá do dolní části stránky značku poznámky pod </a:t>
            </a:r>
            <a:r>
              <a:rPr lang="cs-CZ" dirty="0" smtClean="0"/>
              <a:t>čarou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pak zadáme </a:t>
            </a:r>
            <a:r>
              <a:rPr lang="cs-CZ" dirty="0"/>
              <a:t>text poznámky pod čarou</a:t>
            </a:r>
            <a:endParaRPr lang="cs-CZ" dirty="0" smtClean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1547664" y="4365104"/>
            <a:ext cx="5688632" cy="1015659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125" y="2348880"/>
            <a:ext cx="790575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051720" y="1916832"/>
            <a:ext cx="2376264" cy="720080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67805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MS Word  2010</a:t>
            </a:r>
            <a:endParaRPr lang="cs-CZ" dirty="0"/>
          </a:p>
          <a:p>
            <a:r>
              <a:rPr lang="cs-CZ" dirty="0" smtClean="0"/>
              <a:t>MS Windows 7 (obrázek</a:t>
            </a:r>
            <a:r>
              <a:rPr lang="cs-CZ" dirty="0" smtClean="0"/>
              <a:t>) – www.office.</a:t>
            </a:r>
            <a:r>
              <a:rPr lang="cs-CZ" smtClean="0"/>
              <a:t>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056572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C000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3261</TotalTime>
  <Words>603</Words>
  <Application>Microsoft Office PowerPoint</Application>
  <PresentationFormat>Předvádění na obrazovce (4:3)</PresentationFormat>
  <Paragraphs>80</Paragraphs>
  <Slides>22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Snímek 1</vt:lpstr>
      <vt:lpstr>Vkládání seznamů, citací a poznámek pod čarou</vt:lpstr>
      <vt:lpstr>Vkládání seznamů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Vkládání bibliografie a citací</vt:lpstr>
      <vt:lpstr>Snímek 13</vt:lpstr>
      <vt:lpstr>Snímek 14</vt:lpstr>
      <vt:lpstr>Snímek 15</vt:lpstr>
      <vt:lpstr>Snímek 16</vt:lpstr>
      <vt:lpstr>Snímek 17</vt:lpstr>
      <vt:lpstr>Snímek 18</vt:lpstr>
      <vt:lpstr>Vkládání poznámek pod čarou</vt:lpstr>
      <vt:lpstr>Snímek 20</vt:lpstr>
      <vt:lpstr>Snímek 21</vt:lpstr>
      <vt:lpstr>Literatura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Dum</cp:lastModifiedBy>
  <cp:revision>141</cp:revision>
  <dcterms:created xsi:type="dcterms:W3CDTF">2012-11-16T17:01:48Z</dcterms:created>
  <dcterms:modified xsi:type="dcterms:W3CDTF">2014-02-03T12:19:33Z</dcterms:modified>
</cp:coreProperties>
</file>