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59" r:id="rId4"/>
    <p:sldId id="260" r:id="rId5"/>
    <p:sldId id="257" r:id="rId6"/>
    <p:sldId id="266" r:id="rId7"/>
    <p:sldId id="261" r:id="rId8"/>
    <p:sldId id="262" r:id="rId9"/>
    <p:sldId id="263" r:id="rId10"/>
    <p:sldId id="264" r:id="rId11"/>
    <p:sldId id="265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2" d="100"/>
          <a:sy n="112" d="100"/>
        </p:scale>
        <p:origin x="-948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>
            <a:lvl1pPr>
              <a:defRPr baseline="0">
                <a:solidFill>
                  <a:srgbClr val="FFC000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accent2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04283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27731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36740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47223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47331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3.2.2014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5582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3.2.2014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077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3.2.2014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10239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18260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5135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78549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17136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354C67-D376-4AF3-A4FE-D21E08505F32}" type="datetimeFigureOut">
              <a:rPr lang="cs-CZ" smtClean="0"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6856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6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C000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accent4">
              <a:lumMod val="20000"/>
              <a:lumOff val="80000"/>
            </a:schemeClr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accent4">
              <a:lumMod val="20000"/>
              <a:lumOff val="8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accent4">
              <a:lumMod val="20000"/>
              <a:lumOff val="8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accent4">
              <a:lumMod val="20000"/>
              <a:lumOff val="8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accent4">
              <a:lumMod val="20000"/>
              <a:lumOff val="8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nb.cz/cs/platidla/mince/" TargetMode="External"/><Relationship Id="rId2" Type="http://schemas.openxmlformats.org/officeDocument/2006/relationships/hyperlink" Target="http://www.cnb.cz/cs/platidla/bankovky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8822" y="5609192"/>
            <a:ext cx="5762625" cy="11142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1122" y="63832"/>
            <a:ext cx="6734175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6" name="Group 38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12279121"/>
              </p:ext>
            </p:extLst>
          </p:nvPr>
        </p:nvGraphicFramePr>
        <p:xfrm>
          <a:off x="1338110" y="1268760"/>
          <a:ext cx="6707187" cy="3647224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74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CZ.1.07/1.5.00/34.0029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4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Číslo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VY_32_INOVACE_21-01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16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Název školy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Střední průmyslová škola stavební,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České Budějovice, Resslova 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4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Times New Roman" pitchFamily="18" charset="0"/>
                        </a:rPr>
                        <a:t>Šárka Kostková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Times New Roman" pitchFamily="18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4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Tematický celek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Times New Roman" pitchFamily="18" charset="0"/>
                        </a:rPr>
                        <a:t>Finanční gramotnost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1271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Times New Roman" pitchFamily="18" charset="0"/>
                        </a:rPr>
                        <a:t>4.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4991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Datum tvorby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Times New Roman" pitchFamily="18" charset="0"/>
                        </a:rPr>
                        <a:t>16. 9. 2013</a:t>
                      </a:r>
                      <a:endParaRPr kumimoji="0" lang="cs-CZ" sz="1200" b="0" i="0" u="none" strike="noStrike" kern="1200" cap="none" normalizeH="0" baseline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6829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Times New Roman" pitchFamily="18" charset="0"/>
                        </a:rPr>
                        <a:t>DUM obsahuje shrnutí základních poznatků, řešené vzorové příklady.</a:t>
                      </a:r>
                      <a:endParaRPr kumimoji="0" lang="cs-CZ" sz="1200" b="0" i="0" u="none" strike="noStrike" kern="1200" cap="none" normalizeH="0" baseline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50000"/>
                      </a:schemeClr>
                    </a:solidFill>
                  </a:tcPr>
                </a:tc>
              </a:tr>
              <a:tr h="37938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Times New Roman" pitchFamily="18" charset="0"/>
                        </a:rPr>
                        <a:t>Vyučující s žáky  rozebere </a:t>
                      </a:r>
                      <a:r>
                        <a:rPr kumimoji="0" 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Times New Roman" pitchFamily="18" charset="0"/>
                        </a:rPr>
                        <a:t>základní pojmy.</a:t>
                      </a:r>
                      <a:endParaRPr kumimoji="0" lang="cs-CZ" sz="1200" b="0" i="0" u="none" strike="noStrike" kern="1200" cap="none" normalizeH="0" baseline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50000"/>
                      </a:schemeClr>
                    </a:solidFill>
                  </a:tcPr>
                </a:tc>
              </a:tr>
              <a:tr h="358746">
                <a:tc gridSpan="2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69333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Opakování znalostí z finanční matematiky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2506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Peníze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altLang="cs-CZ" dirty="0" smtClean="0"/>
              <a:t>Ekvivalent</a:t>
            </a:r>
            <a:r>
              <a:rPr lang="cs-CZ" altLang="cs-CZ" dirty="0"/>
              <a:t>, který slouží k vyjadřování cen různého zboží, k uskutečnění jeho koupě či prodeje</a:t>
            </a:r>
          </a:p>
          <a:p>
            <a:r>
              <a:rPr lang="cs-CZ" altLang="cs-CZ" dirty="0"/>
              <a:t>hotovostní – bankovky, mince</a:t>
            </a:r>
          </a:p>
          <a:p>
            <a:r>
              <a:rPr lang="cs-CZ" altLang="cs-CZ" dirty="0"/>
              <a:t>bezhotovostní – na účtech, při placení se pouze přeúčtovávají částky z jednoho účtu na druhý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8400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Bankovky, mince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Papírová platidla, vydávaná bankou daného státu</a:t>
            </a:r>
          </a:p>
          <a:p>
            <a:r>
              <a:rPr lang="cs-CZ" sz="2400" dirty="0"/>
              <a:t>Jejich hodnota převážně kryta </a:t>
            </a:r>
            <a:r>
              <a:rPr lang="cs-CZ" sz="2400" dirty="0" smtClean="0"/>
              <a:t>zlatem</a:t>
            </a:r>
          </a:p>
          <a:p>
            <a:r>
              <a:rPr lang="cs-CZ" sz="2400" dirty="0" smtClean="0"/>
              <a:t>Současné </a:t>
            </a:r>
            <a:r>
              <a:rPr lang="cs-CZ" sz="2400" dirty="0"/>
              <a:t>české bankovky, jejich ochranné znaky</a:t>
            </a:r>
          </a:p>
          <a:p>
            <a:pPr marL="0" indent="0">
              <a:buNone/>
            </a:pPr>
            <a:r>
              <a:rPr lang="cs-CZ" sz="2400" dirty="0">
                <a:hlinkClick r:id="rId2"/>
              </a:rPr>
              <a:t>http://www.cnb.cz/cs/platidla/bankovky</a:t>
            </a:r>
            <a:r>
              <a:rPr lang="cs-CZ" sz="2400" dirty="0" smtClean="0">
                <a:hlinkClick r:id="rId2"/>
              </a:rPr>
              <a:t>/</a:t>
            </a: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r>
              <a:rPr lang="cs-CZ" sz="2400" dirty="0"/>
              <a:t>Kovová platidla</a:t>
            </a:r>
          </a:p>
          <a:p>
            <a:r>
              <a:rPr lang="cs-CZ" sz="2400" dirty="0"/>
              <a:t>Současné české mince</a:t>
            </a:r>
          </a:p>
          <a:p>
            <a:pPr marL="0" indent="0">
              <a:buNone/>
            </a:pPr>
            <a:r>
              <a:rPr lang="cs-CZ" sz="2400" dirty="0">
                <a:hlinkClick r:id="rId3"/>
              </a:rPr>
              <a:t>http://</a:t>
            </a:r>
            <a:r>
              <a:rPr lang="cs-CZ" sz="2400" dirty="0" smtClean="0">
                <a:hlinkClick r:id="rId3"/>
              </a:rPr>
              <a:t>www.cnb.cz/cs/platidla/mince/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539228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Úrok, úroková míra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s-CZ" sz="2400" dirty="0"/>
              <a:t>Částka, kterou získává věřitel od dlužníka jako odměnu za půjčení </a:t>
            </a:r>
            <a:r>
              <a:rPr lang="cs-CZ" sz="2400" dirty="0" smtClean="0"/>
              <a:t>peněz</a:t>
            </a:r>
          </a:p>
          <a:p>
            <a:pPr>
              <a:defRPr/>
            </a:pPr>
            <a:endParaRPr lang="cs-CZ" sz="2400" dirty="0"/>
          </a:p>
          <a:p>
            <a:pPr>
              <a:defRPr/>
            </a:pPr>
            <a:r>
              <a:rPr lang="cs-CZ" sz="2400" dirty="0"/>
              <a:t>Roční úroková míra – podíl úroku získaného za rok a zapůjčeného kapitálu, vyjadřuje se v procentech nebo desetinným </a:t>
            </a:r>
            <a:r>
              <a:rPr lang="cs-CZ" sz="2400" dirty="0" smtClean="0"/>
              <a:t>číslem</a:t>
            </a:r>
          </a:p>
          <a:p>
            <a:pPr>
              <a:defRPr/>
            </a:pPr>
            <a:endParaRPr lang="cs-CZ" sz="2400" dirty="0"/>
          </a:p>
          <a:p>
            <a:pPr>
              <a:defRPr/>
            </a:pPr>
            <a:r>
              <a:rPr lang="cs-CZ" sz="2400" dirty="0"/>
              <a:t>Úrok lze počítat i vzhledem k počtu dní, na které věřitel částku zapůjčil</a:t>
            </a:r>
          </a:p>
        </p:txBody>
      </p:sp>
    </p:spTree>
    <p:extLst>
      <p:ext uri="{BB962C8B-B14F-4D97-AF65-F5344CB8AC3E}">
        <p14:creationId xmlns:p14="http://schemas.microsoft.com/office/powerpoint/2010/main" val="1529323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0205" y="3284984"/>
            <a:ext cx="7734300" cy="1181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810205" y="2060848"/>
            <a:ext cx="676875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altLang="cs-CZ" sz="24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Daň z úroku je </a:t>
            </a:r>
            <a:r>
              <a:rPr lang="cs-CZ" altLang="cs-CZ" sz="240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percentuální</a:t>
            </a:r>
            <a:r>
              <a:rPr lang="cs-CZ" altLang="cs-CZ" sz="24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 část úroku, kterou věřitel odvádí státu. V současné době činí 15%</a:t>
            </a:r>
          </a:p>
        </p:txBody>
      </p:sp>
      <p:sp>
        <p:nvSpPr>
          <p:cNvPr id="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Daň z úroku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0483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/>
          </a:bodyPr>
          <a:lstStyle/>
          <a:p>
            <a:endParaRPr lang="cs-CZ" sz="2400" dirty="0" smtClean="0"/>
          </a:p>
          <a:p>
            <a:r>
              <a:rPr lang="cs-CZ" sz="2400" dirty="0" smtClean="0"/>
              <a:t>Půjčíme-li si  peníze od banky, stáváme se dlužníkem a banka věřitelem</a:t>
            </a:r>
          </a:p>
          <a:p>
            <a:r>
              <a:rPr lang="cs-CZ" sz="2400" dirty="0" smtClean="0"/>
              <a:t>Uložíme-li peníze jsme věřitelem a banka dlužníkem</a:t>
            </a:r>
          </a:p>
          <a:p>
            <a:r>
              <a:rPr lang="cs-CZ" sz="2400" dirty="0" smtClean="0"/>
              <a:t>Ten kdo ukládá (půjčuje) peníze očekává zisk</a:t>
            </a:r>
          </a:p>
          <a:p>
            <a:r>
              <a:rPr lang="cs-CZ" sz="2400" dirty="0" smtClean="0"/>
              <a:t>Zisk je daněn 15% daní, která se odvádí státu</a:t>
            </a:r>
          </a:p>
          <a:p>
            <a:endParaRPr lang="cs-CZ" sz="2400" dirty="0"/>
          </a:p>
          <a:p>
            <a:r>
              <a:rPr lang="cs-CZ" sz="2400" dirty="0" smtClean="0"/>
              <a:t>V následujících příkladech budeme předpokládat úročení </a:t>
            </a:r>
          </a:p>
          <a:p>
            <a:pPr marL="0" indent="354013">
              <a:buNone/>
            </a:pPr>
            <a:r>
              <a:rPr lang="cs-CZ" sz="2400" dirty="0" smtClean="0"/>
              <a:t>v den splatnosti.</a:t>
            </a:r>
          </a:p>
          <a:p>
            <a:pPr marL="0" indent="354013">
              <a:buNone/>
            </a:pPr>
            <a:endParaRPr lang="cs-CZ" sz="2400" dirty="0" smtClean="0"/>
          </a:p>
          <a:p>
            <a:r>
              <a:rPr lang="cs-CZ" sz="2400" dirty="0" smtClean="0"/>
              <a:t>Doba splatnosti vkladu či úvěru je doba, po jejímž uplynutí má věřitel právo chtít od dlužníka zpět svůj kapitál navýšený o úrok.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355099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Př.: Pan Novák získal od banky úvěr 90 000 Kč, s úrokovou mírou 5,9% splatný za jeden rok. Kolik korun činí úrok, kolik korun zaplatí pan Novák bance celkem?</a:t>
            </a:r>
          </a:p>
          <a:p>
            <a:endParaRPr lang="cs-CZ" sz="2400" dirty="0"/>
          </a:p>
          <a:p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Obdélník 3"/>
              <p:cNvSpPr/>
              <p:nvPr/>
            </p:nvSpPr>
            <p:spPr>
              <a:xfrm>
                <a:off x="943798" y="2420888"/>
                <a:ext cx="7488832" cy="1800200"/>
              </a:xfrm>
              <a:prstGeom prst="rect">
                <a:avLst/>
              </a:prstGeom>
              <a:solidFill>
                <a:schemeClr val="tx2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i="1" smtClean="0">
                          <a:latin typeface="Cambria Math"/>
                        </a:rPr>
                        <m:t>𝑢</m:t>
                      </m:r>
                      <m:r>
                        <a:rPr lang="cs-CZ" sz="240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i="1">
                              <a:latin typeface="Cambria Math"/>
                            </a:rPr>
                            <m:t>5,9</m:t>
                          </m:r>
                        </m:num>
                        <m:den>
                          <m:r>
                            <a:rPr lang="cs-CZ" sz="2400" i="1">
                              <a:latin typeface="Cambria Math"/>
                            </a:rPr>
                            <m:t>100</m:t>
                          </m:r>
                        </m:den>
                      </m:f>
                      <m:r>
                        <a:rPr lang="cs-CZ" sz="2400" i="1">
                          <a:latin typeface="Cambria Math"/>
                        </a:rPr>
                        <m:t>∙90</m:t>
                      </m:r>
                      <m:r>
                        <a:rPr lang="cs-CZ" sz="2400" b="0" i="1" smtClean="0">
                          <a:latin typeface="Cambria Math"/>
                        </a:rPr>
                        <m:t> </m:t>
                      </m:r>
                      <m:r>
                        <a:rPr lang="cs-CZ" sz="2400" i="1">
                          <a:latin typeface="Cambria Math"/>
                        </a:rPr>
                        <m:t>000</m:t>
                      </m:r>
                    </m:oMath>
                  </m:oMathPara>
                </a14:m>
                <a:endParaRPr lang="cs-CZ" sz="2400" dirty="0" smtClean="0"/>
              </a:p>
              <a:p>
                <a:pPr algn="ctr"/>
                <a:endParaRPr lang="cs-CZ" sz="2400" dirty="0" smtClean="0"/>
              </a:p>
              <a:p>
                <a:pPr algn="ctr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i="1">
                          <a:latin typeface="Cambria Math"/>
                        </a:rPr>
                        <m:t>𝑢</m:t>
                      </m:r>
                      <m:r>
                        <a:rPr lang="cs-CZ" sz="2400" i="1">
                          <a:latin typeface="Cambria Math"/>
                        </a:rPr>
                        <m:t>=5 310 </m:t>
                      </m:r>
                      <m:r>
                        <m:rPr>
                          <m:nor/>
                        </m:rPr>
                        <a:rPr lang="cs-CZ" sz="2400"/>
                        <m:t>K</m:t>
                      </m:r>
                      <m:r>
                        <m:rPr>
                          <m:nor/>
                        </m:rPr>
                        <a:rPr lang="cs-CZ" sz="2400"/>
                        <m:t>č</m:t>
                      </m:r>
                    </m:oMath>
                  </m:oMathPara>
                </a14:m>
                <a:endParaRPr lang="cs-CZ" sz="2400" dirty="0" smtClean="0"/>
              </a:p>
              <a:p>
                <a:pPr algn="ctr"/>
                <a:endParaRPr lang="cs-CZ" sz="2400" dirty="0" smtClean="0"/>
              </a:p>
              <a:p>
                <a:r>
                  <a:rPr lang="cs-CZ" sz="2400" dirty="0" smtClean="0"/>
                  <a:t>Úrok z úvěru je 5 310 Kč.</a:t>
                </a:r>
                <a:endParaRPr lang="cs-CZ" sz="2400" dirty="0"/>
              </a:p>
              <a:p>
                <a:pPr algn="ctr"/>
                <a:endParaRPr lang="cs-CZ" dirty="0"/>
              </a:p>
              <a:p>
                <a:pPr algn="ctr"/>
                <a:endParaRPr lang="cs-CZ" dirty="0"/>
              </a:p>
            </p:txBody>
          </p:sp>
        </mc:Choice>
        <mc:Fallback xmlns=""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43798" y="2420888"/>
                <a:ext cx="7488832" cy="1800200"/>
              </a:xfrm>
              <a:prstGeom prst="rect">
                <a:avLst/>
              </a:prstGeom>
              <a:blipFill rotWithShape="1">
                <a:blip r:embed="rId2"/>
                <a:stretch>
                  <a:fillRect l="-1303" t="-23051" b="-5085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Obdélník 5"/>
              <p:cNvSpPr/>
              <p:nvPr/>
            </p:nvSpPr>
            <p:spPr>
              <a:xfrm>
                <a:off x="971600" y="4437112"/>
                <a:ext cx="6336704" cy="1800200"/>
              </a:xfrm>
              <a:prstGeom prst="rect">
                <a:avLst/>
              </a:prstGeom>
              <a:solidFill>
                <a:schemeClr val="tx2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90 000</m:t>
                      </m:r>
                      <m:r>
                        <a:rPr lang="cs-CZ" sz="2400" b="0" i="0" smtClean="0">
                          <a:latin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sz="2400" b="0" i="0" smtClean="0">
                          <a:latin typeface="Cambria Math"/>
                        </a:rPr>
                        <m:t>K</m:t>
                      </m:r>
                      <m:r>
                        <a:rPr lang="cs-CZ" sz="2400" b="0" i="0" smtClean="0">
                          <a:latin typeface="Cambria Math"/>
                        </a:rPr>
                        <m:t>č</m:t>
                      </m:r>
                      <m:r>
                        <a:rPr lang="cs-CZ" sz="2400" b="0" i="1" smtClean="0">
                          <a:latin typeface="Cambria Math"/>
                        </a:rPr>
                        <m:t>+5 310</m:t>
                      </m:r>
                      <m:r>
                        <a:rPr lang="cs-CZ" sz="2400" b="0" i="0" smtClean="0">
                          <a:latin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sz="2400" b="0" i="0" smtClean="0">
                          <a:latin typeface="Cambria Math"/>
                        </a:rPr>
                        <m:t>K</m:t>
                      </m:r>
                      <m:r>
                        <a:rPr lang="cs-CZ" sz="2400" b="0" i="0" smtClean="0">
                          <a:latin typeface="Cambria Math"/>
                        </a:rPr>
                        <m:t>č</m:t>
                      </m:r>
                      <m:r>
                        <a:rPr lang="cs-CZ" sz="2400" b="0" i="1" smtClean="0">
                          <a:latin typeface="Cambria Math"/>
                        </a:rPr>
                        <m:t>=95 310 </m:t>
                      </m:r>
                      <m:r>
                        <m:rPr>
                          <m:sty m:val="p"/>
                        </m:rPr>
                        <a:rPr lang="cs-CZ" sz="2400" b="0" i="0" smtClean="0">
                          <a:latin typeface="Cambria Math"/>
                        </a:rPr>
                        <m:t>K</m:t>
                      </m:r>
                      <m:r>
                        <a:rPr lang="cs-CZ" sz="2400" b="0" i="0" smtClean="0">
                          <a:latin typeface="Cambria Math"/>
                        </a:rPr>
                        <m:t>č</m:t>
                      </m:r>
                    </m:oMath>
                  </m:oMathPara>
                </a14:m>
                <a:endParaRPr lang="cs-CZ" sz="2400" b="0" dirty="0" smtClean="0"/>
              </a:p>
              <a:p>
                <a:endParaRPr lang="cs-CZ" sz="2400" dirty="0" smtClean="0"/>
              </a:p>
              <a:p>
                <a:r>
                  <a:rPr lang="cs-CZ" sz="2400" dirty="0" smtClean="0"/>
                  <a:t>Celkem pan Novák zaplatí 95 310 Kč</a:t>
                </a:r>
                <a:r>
                  <a:rPr lang="cs-CZ" dirty="0" smtClean="0"/>
                  <a:t>.</a:t>
                </a:r>
                <a:endParaRPr lang="cs-CZ" dirty="0"/>
              </a:p>
            </p:txBody>
          </p:sp>
        </mc:Choice>
        <mc:Fallback xmlns="">
          <p:sp>
            <p:nvSpPr>
              <p:cNvPr id="6" name="Obdélník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1600" y="4437112"/>
                <a:ext cx="6336704" cy="1800200"/>
              </a:xfrm>
              <a:prstGeom prst="rect">
                <a:avLst/>
              </a:prstGeom>
              <a:blipFill rotWithShape="1">
                <a:blip r:embed="rId3"/>
                <a:stretch>
                  <a:fillRect l="-1442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77392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Př.: Pan Adamec si půjčil od přítele 50 000 Kč. Vrátil mu 55 000 Kč. Jak vysokou úrokovou míru měla půjčka?</a:t>
            </a:r>
          </a:p>
          <a:p>
            <a:endParaRPr lang="cs-CZ" sz="2400" dirty="0"/>
          </a:p>
          <a:p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Obdélník 3"/>
              <p:cNvSpPr/>
              <p:nvPr/>
            </p:nvSpPr>
            <p:spPr>
              <a:xfrm>
                <a:off x="957709" y="1772816"/>
                <a:ext cx="7272808" cy="2160240"/>
              </a:xfrm>
              <a:prstGeom prst="rect">
                <a:avLst/>
              </a:prstGeom>
              <a:solidFill>
                <a:schemeClr val="tx2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𝑥</m:t>
                      </m:r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/>
                            </a:rPr>
                            <m:t>55 000</m:t>
                          </m:r>
                        </m:num>
                        <m:den>
                          <m:r>
                            <a:rPr lang="cs-CZ" sz="2400" b="0" i="1" smtClean="0">
                              <a:latin typeface="Cambria Math"/>
                            </a:rPr>
                            <m:t>50 000</m:t>
                          </m:r>
                        </m:den>
                      </m:f>
                    </m:oMath>
                  </m:oMathPara>
                </a14:m>
                <a:endParaRPr lang="cs-CZ" sz="2400" b="0" dirty="0" smtClean="0"/>
              </a:p>
              <a:p>
                <a:pPr algn="ctr"/>
                <a:endParaRPr lang="cs-CZ" sz="2400" b="0" dirty="0" smtClean="0"/>
              </a:p>
              <a:p>
                <a:pPr algn="ctr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𝑥</m:t>
                      </m:r>
                      <m:r>
                        <a:rPr lang="cs-CZ" sz="2400" b="0" i="1" smtClean="0">
                          <a:latin typeface="Cambria Math"/>
                        </a:rPr>
                        <m:t>=1,1</m:t>
                      </m:r>
                    </m:oMath>
                  </m:oMathPara>
                </a14:m>
                <a:endParaRPr lang="cs-CZ" sz="2400" b="0" dirty="0" smtClean="0"/>
              </a:p>
              <a:p>
                <a:pPr algn="ctr"/>
                <a:endParaRPr lang="cs-CZ" sz="2400" dirty="0"/>
              </a:p>
              <a:p>
                <a:r>
                  <a:rPr lang="cs-CZ" sz="2400" dirty="0" smtClean="0"/>
                  <a:t>Úroková míra dané půjčky je 10%.</a:t>
                </a:r>
                <a:endParaRPr lang="cs-CZ" sz="2400" b="0" dirty="0" smtClean="0"/>
              </a:p>
              <a:p>
                <a:pPr algn="ctr"/>
                <a:endParaRPr lang="cs-CZ" b="0" dirty="0" smtClean="0"/>
              </a:p>
              <a:p>
                <a:pPr algn="ctr"/>
                <a:endParaRPr lang="cs-CZ" dirty="0"/>
              </a:p>
            </p:txBody>
          </p:sp>
        </mc:Choice>
        <mc:Fallback xmlns=""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57709" y="1772816"/>
                <a:ext cx="7272808" cy="2160240"/>
              </a:xfrm>
              <a:prstGeom prst="rect">
                <a:avLst/>
              </a:prstGeom>
              <a:blipFill rotWithShape="1">
                <a:blip r:embed="rId2"/>
                <a:stretch>
                  <a:fillRect l="-1257" t="-10734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452970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60648"/>
            <a:ext cx="8229600" cy="6381328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Př.: Uložili jsme do banky na jeden rok částku 50 000 Kč. Banka úročí tuto částku úrokovou mírou ve výši 0,85%. Jak velký bude úrok z vložené částky, kolik korun bude úrok po zdanění a kolik korun nám banka vyplatí?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Při vyplácení peněz v hotovosti banka sumu zaokrouhlí na celé koruny.</a:t>
            </a:r>
          </a:p>
          <a:p>
            <a:endParaRPr lang="cs-CZ" sz="2400" dirty="0"/>
          </a:p>
          <a:p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Obdélník 3"/>
              <p:cNvSpPr/>
              <p:nvPr/>
            </p:nvSpPr>
            <p:spPr>
              <a:xfrm>
                <a:off x="899592" y="2780928"/>
                <a:ext cx="6912768" cy="1008112"/>
              </a:xfrm>
              <a:prstGeom prst="rect">
                <a:avLst/>
              </a:prstGeom>
              <a:solidFill>
                <a:schemeClr val="tx2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𝑢</m:t>
                      </m:r>
                      <m:r>
                        <a:rPr lang="cs-CZ" b="0" i="1" smtClean="0">
                          <a:latin typeface="Cambria Math"/>
                        </a:rPr>
                        <m:t>=50 000∗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0,85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100</m:t>
                          </m:r>
                        </m:den>
                      </m:f>
                    </m:oMath>
                  </m:oMathPara>
                </a14:m>
                <a:endParaRPr lang="cs-CZ" b="0" dirty="0" smtClean="0"/>
              </a:p>
              <a:p>
                <a:pPr algn="ctr"/>
                <a:endParaRPr lang="cs-CZ" dirty="0" smtClean="0"/>
              </a:p>
              <a:p>
                <a:pPr algn="ctr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𝑢</m:t>
                      </m:r>
                      <m:r>
                        <a:rPr lang="cs-CZ" b="0" i="1" smtClean="0">
                          <a:latin typeface="Cambria Math"/>
                        </a:rPr>
                        <m:t>=425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K</m:t>
                      </m:r>
                      <m:r>
                        <a:rPr lang="cs-CZ" b="0" i="0" smtClean="0">
                          <a:latin typeface="Cambria Math"/>
                        </a:rPr>
                        <m:t>č</m:t>
                      </m:r>
                    </m:oMath>
                  </m:oMathPara>
                </a14:m>
                <a:endParaRPr lang="cs-CZ" dirty="0" smtClean="0"/>
              </a:p>
              <a:p>
                <a:pPr algn="ctr"/>
                <a:endParaRPr lang="cs-CZ" dirty="0" smtClean="0"/>
              </a:p>
              <a:p>
                <a:r>
                  <a:rPr lang="cs-CZ" dirty="0" smtClean="0"/>
                  <a:t>Úrok je 425 Kč.</a:t>
                </a:r>
              </a:p>
              <a:p>
                <a:pPr algn="ctr"/>
                <a:endParaRPr lang="cs-CZ" dirty="0"/>
              </a:p>
              <a:p>
                <a:pPr algn="ctr"/>
                <a:endParaRPr lang="cs-CZ" dirty="0"/>
              </a:p>
            </p:txBody>
          </p:sp>
        </mc:Choice>
        <mc:Fallback xmlns=""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9592" y="2780928"/>
                <a:ext cx="6912768" cy="1008112"/>
              </a:xfrm>
              <a:prstGeom prst="rect">
                <a:avLst/>
              </a:prstGeom>
              <a:blipFill rotWithShape="1">
                <a:blip r:embed="rId2"/>
                <a:stretch>
                  <a:fillRect l="-794" t="-54819" b="-17470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Obdélník 4"/>
              <p:cNvSpPr/>
              <p:nvPr/>
            </p:nvSpPr>
            <p:spPr>
              <a:xfrm>
                <a:off x="3779912" y="2204864"/>
                <a:ext cx="4392488" cy="1800200"/>
              </a:xfrm>
              <a:prstGeom prst="rect">
                <a:avLst/>
              </a:prstGeom>
              <a:solidFill>
                <a:schemeClr val="tx2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=425∗0,15</m:t>
                      </m:r>
                    </m:oMath>
                  </m:oMathPara>
                </a14:m>
                <a:endParaRPr lang="cs-CZ" b="0" dirty="0" smtClean="0"/>
              </a:p>
              <a:p>
                <a:pPr algn="ctr"/>
                <a:endParaRPr lang="cs-CZ" b="0" dirty="0" smtClean="0"/>
              </a:p>
              <a:p>
                <a:pPr algn="ctr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=63,75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K</m:t>
                      </m:r>
                      <m:r>
                        <a:rPr lang="cs-CZ" b="0" i="0" smtClean="0">
                          <a:latin typeface="Cambria Math"/>
                        </a:rPr>
                        <m:t>č</m:t>
                      </m:r>
                    </m:oMath>
                  </m:oMathPara>
                </a14:m>
                <a:endParaRPr lang="cs-CZ" dirty="0" smtClean="0"/>
              </a:p>
              <a:p>
                <a:pPr algn="ctr"/>
                <a:endParaRPr lang="cs-CZ" dirty="0"/>
              </a:p>
              <a:p>
                <a:r>
                  <a:rPr lang="cs-CZ" dirty="0" smtClean="0"/>
                  <a:t>Daň z úroku bude 63,75 Kč.</a:t>
                </a:r>
                <a:endParaRPr lang="cs-CZ" dirty="0"/>
              </a:p>
            </p:txBody>
          </p:sp>
        </mc:Choice>
        <mc:Fallback xmlns="">
          <p:sp>
            <p:nvSpPr>
              <p:cNvPr id="5" name="Obdélník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79912" y="2204864"/>
                <a:ext cx="4392488" cy="1800200"/>
              </a:xfrm>
              <a:prstGeom prst="rect">
                <a:avLst/>
              </a:prstGeom>
              <a:blipFill rotWithShape="1">
                <a:blip r:embed="rId3"/>
                <a:stretch>
                  <a:fillRect l="-1110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Obdélník 5"/>
              <p:cNvSpPr/>
              <p:nvPr/>
            </p:nvSpPr>
            <p:spPr>
              <a:xfrm>
                <a:off x="971600" y="4149080"/>
                <a:ext cx="5616624" cy="1656184"/>
              </a:xfrm>
              <a:prstGeom prst="rect">
                <a:avLst/>
              </a:prstGeom>
              <a:solidFill>
                <a:schemeClr val="tx2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𝑧</m:t>
                      </m:r>
                      <m:r>
                        <a:rPr lang="cs-CZ" b="0" i="1" smtClean="0">
                          <a:latin typeface="Cambria Math"/>
                        </a:rPr>
                        <m:t>=50 000+425 −63,75</m:t>
                      </m:r>
                    </m:oMath>
                  </m:oMathPara>
                </a14:m>
                <a:endParaRPr lang="cs-CZ" b="0" dirty="0" smtClean="0"/>
              </a:p>
              <a:p>
                <a:pPr algn="ctr"/>
                <a:endParaRPr lang="cs-CZ" dirty="0" smtClean="0"/>
              </a:p>
              <a:p>
                <a:pPr algn="ctr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𝑧</m:t>
                      </m:r>
                      <m:r>
                        <a:rPr lang="cs-CZ" b="0" i="1" smtClean="0">
                          <a:latin typeface="Cambria Math"/>
                        </a:rPr>
                        <m:t>=50 361,25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K</m:t>
                      </m:r>
                      <m:r>
                        <a:rPr lang="cs-CZ" b="0" i="0" smtClean="0">
                          <a:latin typeface="Cambria Math"/>
                        </a:rPr>
                        <m:t>č</m:t>
                      </m:r>
                    </m:oMath>
                  </m:oMathPara>
                </a14:m>
                <a:endParaRPr lang="cs-CZ" dirty="0" smtClean="0"/>
              </a:p>
              <a:p>
                <a:pPr algn="ctr"/>
                <a:endParaRPr lang="cs-CZ" dirty="0"/>
              </a:p>
              <a:p>
                <a:r>
                  <a:rPr lang="cs-CZ" dirty="0" smtClean="0"/>
                  <a:t>Banka nám vyplatí celkem 50 361,25 Kč.</a:t>
                </a:r>
                <a:endParaRPr lang="cs-CZ" dirty="0"/>
              </a:p>
            </p:txBody>
          </p:sp>
        </mc:Choice>
        <mc:Fallback xmlns="">
          <p:sp>
            <p:nvSpPr>
              <p:cNvPr id="6" name="Obdélník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1600" y="4149080"/>
                <a:ext cx="5616624" cy="1656184"/>
              </a:xfrm>
              <a:prstGeom prst="rect">
                <a:avLst/>
              </a:prstGeom>
              <a:blipFill rotWithShape="1">
                <a:blip r:embed="rId4"/>
                <a:stretch>
                  <a:fillRect l="-868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733839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0648"/>
            <a:ext cx="8229600" cy="596612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Zatím jsme počítali příklady s úvěry, které měly splatnost jeden rok. Jak budeme postupovat, pokud peníze uložíme na část roku?</a:t>
            </a:r>
          </a:p>
          <a:p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971600" y="1772816"/>
            <a:ext cx="7632848" cy="4248472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altLang="cs-CZ" sz="24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Standard anglický využívá skutečný počet dní úrokového období a délky roku 365 (366) dní. Označuje se ACT/365.</a:t>
            </a:r>
          </a:p>
          <a:p>
            <a:endParaRPr lang="cs-CZ" altLang="cs-CZ" sz="2400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  <a:p>
            <a:r>
              <a:rPr lang="cs-CZ" altLang="cs-CZ" sz="24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Standard francouzský je založený na skutečném počtu dní úrokového období, ovšem délka roku je započtena jako 360 dní. ACT/360.</a:t>
            </a:r>
          </a:p>
          <a:p>
            <a:endParaRPr lang="cs-CZ" altLang="cs-CZ" sz="2400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  <a:p>
            <a:r>
              <a:rPr lang="cs-CZ" altLang="cs-CZ" sz="24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Standard německý započítává měsíc jako 30 dní a rok jako 360 dní. 30E/360.</a:t>
            </a:r>
          </a:p>
          <a:p>
            <a:pPr algn="ctr"/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848199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Paní Smutná si uložila do banky 8. ledna 80 000 Kč. Peníze si vybere před letní dovolenou 15. června téhož roku. Banka tento vklad úročí 0,6%. Kolik Kč banka paní Smutné vyplatí?</a:t>
            </a:r>
          </a:p>
          <a:p>
            <a:r>
              <a:rPr lang="cs-CZ" sz="2400" dirty="0" smtClean="0"/>
              <a:t>Počítejte dle standardu 30E/360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/>
          </a:p>
        </p:txBody>
      </p:sp>
      <p:grpSp>
        <p:nvGrpSpPr>
          <p:cNvPr id="6" name="Skupina 5"/>
          <p:cNvGrpSpPr/>
          <p:nvPr/>
        </p:nvGrpSpPr>
        <p:grpSpPr>
          <a:xfrm>
            <a:off x="398107" y="2124654"/>
            <a:ext cx="8064896" cy="2005681"/>
            <a:chOff x="395536" y="2263399"/>
            <a:chExt cx="8064896" cy="2005681"/>
          </a:xfrm>
        </p:grpSpPr>
        <p:sp>
          <p:nvSpPr>
            <p:cNvPr id="4" name="Obdélník 3"/>
            <p:cNvSpPr/>
            <p:nvPr/>
          </p:nvSpPr>
          <p:spPr>
            <a:xfrm>
              <a:off x="899592" y="2263399"/>
              <a:ext cx="7560840" cy="864096"/>
            </a:xfrm>
            <a:prstGeom prst="rect">
              <a:avLst/>
            </a:prstGeom>
            <a:solidFill>
              <a:schemeClr val="tx2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cs-CZ" dirty="0" smtClean="0"/>
                <a:t>Nejprve musíme spočítat délku úvěru:</a:t>
              </a:r>
            </a:p>
            <a:p>
              <a:endParaRPr lang="cs-CZ" dirty="0" smtClean="0"/>
            </a:p>
          </p:txBody>
        </p:sp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5536" y="2751635"/>
              <a:ext cx="7805254" cy="58792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1" name="Obdélník 10"/>
            <p:cNvSpPr/>
            <p:nvPr/>
          </p:nvSpPr>
          <p:spPr>
            <a:xfrm>
              <a:off x="899592" y="3404984"/>
              <a:ext cx="6480720" cy="864096"/>
            </a:xfrm>
            <a:prstGeom prst="rect">
              <a:avLst/>
            </a:prstGeom>
            <a:solidFill>
              <a:schemeClr val="tx2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cs-CZ" dirty="0" smtClean="0"/>
                <a:t>první den se nezapočítává, poslední ano</a:t>
              </a:r>
            </a:p>
            <a:p>
              <a:r>
                <a:rPr lang="cs-CZ" dirty="0" smtClean="0"/>
                <a:t>22+30+30+30+30+15=157 dní</a:t>
              </a:r>
            </a:p>
            <a:p>
              <a:endParaRPr lang="cs-CZ" dirty="0" smtClean="0"/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Obdélník 6"/>
              <p:cNvSpPr/>
              <p:nvPr/>
            </p:nvSpPr>
            <p:spPr>
              <a:xfrm>
                <a:off x="571810" y="3789040"/>
                <a:ext cx="7951841" cy="1440160"/>
              </a:xfrm>
              <a:prstGeom prst="rect">
                <a:avLst/>
              </a:prstGeom>
              <a:solidFill>
                <a:schemeClr val="tx2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cs-CZ" dirty="0" smtClean="0"/>
                  <a:t>Pokud by peníze byly uloženy celý rok, úrok by byl: 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𝑢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0,6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100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∙80000</m:t>
                      </m:r>
                    </m:oMath>
                  </m:oMathPara>
                </a14:m>
                <a:endParaRPr lang="cs-CZ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𝑢</m:t>
                      </m:r>
                      <m:r>
                        <a:rPr lang="cs-CZ" b="0" i="1" smtClean="0">
                          <a:latin typeface="Cambria Math"/>
                        </a:rPr>
                        <m:t>=480 </m:t>
                      </m:r>
                      <m:r>
                        <a:rPr lang="cs-CZ" b="0" i="1" smtClean="0">
                          <a:latin typeface="Cambria Math"/>
                        </a:rPr>
                        <m:t>𝐾</m:t>
                      </m:r>
                      <m:r>
                        <a:rPr lang="cs-CZ" b="0" i="1" smtClean="0">
                          <a:latin typeface="Cambria Math"/>
                        </a:rPr>
                        <m:t>č</m:t>
                      </m:r>
                    </m:oMath>
                  </m:oMathPara>
                </a14:m>
                <a:endParaRPr lang="cs-CZ" dirty="0" smtClean="0"/>
              </a:p>
            </p:txBody>
          </p:sp>
        </mc:Choice>
        <mc:Fallback xmlns="">
          <p:sp>
            <p:nvSpPr>
              <p:cNvPr id="7" name="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1810" y="3789040"/>
                <a:ext cx="7951841" cy="1440160"/>
              </a:xfrm>
              <a:prstGeom prst="rect">
                <a:avLst/>
              </a:prstGeom>
              <a:blipFill rotWithShape="1">
                <a:blip r:embed="rId3"/>
                <a:stretch>
                  <a:fillRect l="-690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Obdélník 7"/>
              <p:cNvSpPr/>
              <p:nvPr/>
            </p:nvSpPr>
            <p:spPr>
              <a:xfrm>
                <a:off x="571810" y="5204506"/>
                <a:ext cx="7272808" cy="1224136"/>
              </a:xfrm>
              <a:prstGeom prst="rect">
                <a:avLst/>
              </a:prstGeom>
              <a:solidFill>
                <a:schemeClr val="tx2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cs-CZ" dirty="0"/>
                  <a:t>Jelikož je délka vkladu pouze 157 dní, je tato doba zohledněna ve výši úroku:</a:t>
                </a:r>
              </a:p>
              <a:p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𝑢</m:t>
                    </m:r>
                    <m:r>
                      <a:rPr lang="cs-CZ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157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360</m:t>
                        </m:r>
                      </m:den>
                    </m:f>
                    <m:r>
                      <a:rPr lang="cs-CZ" i="1">
                        <a:latin typeface="Cambria Math"/>
                        <a:ea typeface="Cambria Math"/>
                      </a:rPr>
                      <m:t>∙480</m:t>
                    </m:r>
                    <m:r>
                      <a:rPr lang="cs-CZ" i="1" dirty="0" smtClean="0">
                        <a:latin typeface="Cambria Math"/>
                        <a:ea typeface="Cambria Math"/>
                      </a:rPr>
                      <m:t>≅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209,</m:t>
                    </m:r>
                    <m:r>
                      <a:rPr lang="cs-CZ" i="1" dirty="0">
                        <a:latin typeface="Cambria Math"/>
                        <a:ea typeface="Cambria Math"/>
                      </a:rPr>
                      <m:t>3</m:t>
                    </m:r>
                  </m:oMath>
                </a14:m>
                <a:r>
                  <a:rPr lang="cs-CZ" dirty="0"/>
                  <a:t>             po zdanění: 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𝑢</m:t>
                    </m:r>
                    <m:r>
                      <a:rPr lang="cs-CZ" i="1">
                        <a:latin typeface="Cambria Math"/>
                      </a:rPr>
                      <m:t>=0,85∙209,3≅177,93</m:t>
                    </m:r>
                  </m:oMath>
                </a14:m>
                <a:endParaRPr lang="cs-CZ" dirty="0"/>
              </a:p>
              <a:p>
                <a:r>
                  <a:rPr lang="cs-CZ" dirty="0"/>
                  <a:t>Banka paní Smutné vyplatí 80 177 Kč.</a:t>
                </a:r>
              </a:p>
              <a:p>
                <a:pPr algn="ctr"/>
                <a:endParaRPr lang="cs-CZ" dirty="0"/>
              </a:p>
            </p:txBody>
          </p:sp>
        </mc:Choice>
        <mc:Fallback xmlns="">
          <p:sp>
            <p:nvSpPr>
              <p:cNvPr id="8" name="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1810" y="5204506"/>
                <a:ext cx="7272808" cy="1224136"/>
              </a:xfrm>
              <a:prstGeom prst="rect">
                <a:avLst/>
              </a:prstGeom>
              <a:blipFill rotWithShape="1">
                <a:blip r:embed="rId4"/>
                <a:stretch>
                  <a:fillRect l="-754" t="-5970" r="-419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41753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r>
              <a:rPr lang="cs-CZ" sz="2400" dirty="0" smtClean="0"/>
              <a:t>Vypočtěte předcházející příklad pro různé standardy úročení, zjistěte, který je pro paní Smutnou nejvýhodnější.</a:t>
            </a:r>
          </a:p>
          <a:p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971600" y="1556792"/>
            <a:ext cx="6912768" cy="504056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Podle 30E/360  je úrok 177,93 Kč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Obdélník 4"/>
              <p:cNvSpPr/>
              <p:nvPr/>
            </p:nvSpPr>
            <p:spPr>
              <a:xfrm>
                <a:off x="971600" y="2420888"/>
                <a:ext cx="6912768" cy="1368152"/>
              </a:xfrm>
              <a:prstGeom prst="rect">
                <a:avLst/>
              </a:prstGeom>
              <a:solidFill>
                <a:schemeClr val="tx2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cs-CZ" dirty="0" smtClean="0"/>
                  <a:t>Podle ACT/365 je třeba rozlišovat zda jde či nejde o přestupný rok</a:t>
                </a:r>
              </a:p>
              <a:p>
                <a:r>
                  <a:rPr lang="cs-CZ" dirty="0" smtClean="0"/>
                  <a:t>Nepřestupný rok: 23+28+31+30+31+15=158 dní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𝑢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158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365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∙480∙0,85≅176,6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𝐾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č</m:t>
                      </m:r>
                    </m:oMath>
                  </m:oMathPara>
                </a14:m>
                <a:endParaRPr lang="cs-CZ" dirty="0" smtClean="0"/>
              </a:p>
              <a:p>
                <a:r>
                  <a:rPr lang="cs-CZ" dirty="0" smtClean="0"/>
                  <a:t>Přestupný rok: 23+29+31+30+31+15=159 dní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𝑢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159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366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∙480∙0,85≅177,2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𝐾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č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" name="Obdélník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1600" y="2420888"/>
                <a:ext cx="6912768" cy="1368152"/>
              </a:xfrm>
              <a:prstGeom prst="rect">
                <a:avLst/>
              </a:prstGeom>
              <a:blipFill rotWithShape="1">
                <a:blip r:embed="rId2"/>
                <a:stretch>
                  <a:fillRect l="-705" t="-23556" b="-18222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Obdélník 5"/>
              <p:cNvSpPr/>
              <p:nvPr/>
            </p:nvSpPr>
            <p:spPr>
              <a:xfrm>
                <a:off x="945551" y="4113086"/>
                <a:ext cx="6624736" cy="1944216"/>
              </a:xfrm>
              <a:prstGeom prst="rect">
                <a:avLst/>
              </a:prstGeom>
              <a:solidFill>
                <a:schemeClr val="tx2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cs-CZ" dirty="0" smtClean="0"/>
                  <a:t>Podle ACT/360 je též třeba rozlišit přestupný a nepřestupný rok</a:t>
                </a:r>
              </a:p>
              <a:p>
                <a:r>
                  <a:rPr lang="cs-CZ" dirty="0" smtClean="0"/>
                  <a:t>Nepřestupný rok: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𝑢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158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360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∙480∙0,85≅179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𝐾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č</m:t>
                      </m:r>
                    </m:oMath>
                  </m:oMathPara>
                </a14:m>
                <a:endParaRPr lang="cs-CZ" dirty="0" smtClean="0"/>
              </a:p>
              <a:p>
                <a:r>
                  <a:rPr lang="cs-CZ" dirty="0" smtClean="0"/>
                  <a:t>Přestupný rok: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𝑢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159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360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∙480∙0,85=180,2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𝐾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č</m:t>
                      </m:r>
                    </m:oMath>
                  </m:oMathPara>
                </a14:m>
                <a:endParaRPr lang="cs-CZ" dirty="0" smtClean="0"/>
              </a:p>
            </p:txBody>
          </p:sp>
        </mc:Choice>
        <mc:Fallback xmlns="">
          <p:sp>
            <p:nvSpPr>
              <p:cNvPr id="6" name="Obdélník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45551" y="4113086"/>
                <a:ext cx="6624736" cy="1944216"/>
              </a:xfrm>
              <a:prstGeom prst="rect">
                <a:avLst/>
              </a:prstGeom>
              <a:blipFill rotWithShape="1">
                <a:blip r:embed="rId3"/>
                <a:stretch>
                  <a:fillRect l="-736" t="-1881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4907737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theme/theme1.xml><?xml version="1.0" encoding="utf-8"?>
<a:theme xmlns:a="http://schemas.openxmlformats.org/drawingml/2006/main" name="fg - s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fg - sablona</Template>
  <TotalTime>1675</TotalTime>
  <Words>779</Words>
  <Application>Microsoft Office PowerPoint</Application>
  <PresentationFormat>Předvádění na obrazovce (4:3)</PresentationFormat>
  <Paragraphs>126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fg - sablona</vt:lpstr>
      <vt:lpstr>Prezentace aplikace PowerPoint</vt:lpstr>
      <vt:lpstr>Opakování znalostí z finanční matematiky</vt:lpstr>
      <vt:lpstr>Peníze</vt:lpstr>
      <vt:lpstr>Bankovky, mince</vt:lpstr>
      <vt:lpstr>Úrok, úroková míra</vt:lpstr>
      <vt:lpstr>Daň z úroku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kantor</dc:creator>
  <cp:lastModifiedBy>Alena Stachová</cp:lastModifiedBy>
  <cp:revision>21</cp:revision>
  <dcterms:created xsi:type="dcterms:W3CDTF">2013-11-16T10:45:29Z</dcterms:created>
  <dcterms:modified xsi:type="dcterms:W3CDTF">2014-02-03T12:39:13Z</dcterms:modified>
</cp:coreProperties>
</file>