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6" r:id="rId5"/>
    <p:sldId id="267" r:id="rId6"/>
    <p:sldId id="260" r:id="rId7"/>
    <p:sldId id="261" r:id="rId8"/>
    <p:sldId id="268" r:id="rId9"/>
    <p:sldId id="259" r:id="rId10"/>
    <p:sldId id="264" r:id="rId11"/>
    <p:sldId id="265" r:id="rId12"/>
    <p:sldId id="262" r:id="rId13"/>
    <p:sldId id="263" r:id="rId14"/>
    <p:sldId id="275" r:id="rId15"/>
    <p:sldId id="277" r:id="rId16"/>
    <p:sldId id="276" r:id="rId17"/>
    <p:sldId id="269" r:id="rId18"/>
    <p:sldId id="270" r:id="rId19"/>
    <p:sldId id="272" r:id="rId20"/>
    <p:sldId id="274" r:id="rId21"/>
    <p:sldId id="273" r:id="rId22"/>
    <p:sldId id="278" r:id="rId23"/>
    <p:sldId id="279" r:id="rId24"/>
    <p:sldId id="280" r:id="rId25"/>
    <p:sldId id="281" r:id="rId26"/>
    <p:sldId id="27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rgbClr val="FFC000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0428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277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3674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47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4733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558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077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102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182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513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7854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1713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54C67-D376-4AF3-A4FE-D21E08505F32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EDFD5-5B4C-4D4F-B3B9-CF0DFDD439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685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C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nb.cz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rzy.cz/makroekonomika/inflac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avnipraxe.eu/smenka-vlastni.php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avnipraxe.eu/smenka-vlastni.ph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8822" y="5609192"/>
            <a:ext cx="5762625" cy="1114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1122" y="63832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oup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00131618"/>
              </p:ext>
            </p:extLst>
          </p:nvPr>
        </p:nvGraphicFramePr>
        <p:xfrm>
          <a:off x="1338110" y="1268760"/>
          <a:ext cx="6707187" cy="3647224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VY_32_INOVACE_21-02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průmyslová škola stavební,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České Budějovice, Resslova 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Šárka Kostková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Finanční gramotnost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7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99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14. 10. 2013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9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Ve výukovém materiálu se žáci seznámí s pojmy z oblasti finanční gramotnosti, některé jsou doplněny příklady. Příklady jsou spočítány.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793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Vyučující se žáky vypočte vzorové příklady, analogické zadá k samostatnému procvičení v hodině.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5874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933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Jednoduché úročení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250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Jednoduché úročení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Úrok se počítá vždy z původní částky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rgbClr val="FFC000"/>
                </a:solidFill>
              </a:rPr>
              <a:t>Úrokovací období </a:t>
            </a:r>
            <a:r>
              <a:rPr lang="cs-CZ" sz="2400" dirty="0" smtClean="0"/>
              <a:t>– čas mezi dvěma úročeními. (roční, půlroční, čtvrtletní, měsíční, týdenní, denní..)</a:t>
            </a:r>
          </a:p>
          <a:p>
            <a:r>
              <a:rPr lang="cs-CZ" sz="2400" dirty="0" smtClean="0">
                <a:solidFill>
                  <a:srgbClr val="FFC000"/>
                </a:solidFill>
              </a:rPr>
              <a:t>Spořící účet </a:t>
            </a:r>
            <a:r>
              <a:rPr lang="cs-CZ" sz="2400" dirty="0" smtClean="0"/>
              <a:t>– zpravidla lépe úročený než běžný účet, úroky lze převádět na běžný účet, či připisovat (složené úročení). Peníze si můžeme vybrat kdykoliv</a:t>
            </a:r>
          </a:p>
          <a:p>
            <a:endParaRPr lang="cs-CZ" sz="2400" dirty="0" smtClean="0"/>
          </a:p>
          <a:p>
            <a:r>
              <a:rPr lang="cs-CZ" sz="2400" dirty="0" smtClean="0"/>
              <a:t>Jednoduché úročení se většinou používá při délce vkladu či půjčce na jeden rok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2932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Úrok bereme především </a:t>
            </a:r>
            <a:r>
              <a:rPr lang="cs-CZ" sz="2400" dirty="0"/>
              <a:t>s ohledem na inflaci, ale také </a:t>
            </a:r>
            <a:r>
              <a:rPr lang="cs-CZ" sz="2400" dirty="0" smtClean="0"/>
              <a:t>riziko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  <a:p>
            <a:r>
              <a:rPr lang="cs-CZ" sz="2400" dirty="0"/>
              <a:t>Úroková míra </a:t>
            </a:r>
            <a:r>
              <a:rPr lang="cs-CZ" sz="2400" dirty="0" smtClean="0"/>
              <a:t>jednotlivých bank závisí </a:t>
            </a:r>
            <a:r>
              <a:rPr lang="cs-CZ" sz="2400" dirty="0"/>
              <a:t>především na úrokové míře, kterou vyhlašuje ČNB. 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>
                <a:hlinkClick r:id="rId2"/>
              </a:rPr>
              <a:t>ČNB</a:t>
            </a:r>
            <a:r>
              <a:rPr lang="cs-CZ" sz="2400" dirty="0" smtClean="0"/>
              <a:t> </a:t>
            </a:r>
            <a:r>
              <a:rPr lang="cs-CZ" sz="2400" dirty="0"/>
              <a:t>vyhlašuje </a:t>
            </a:r>
            <a:r>
              <a:rPr lang="cs-CZ" sz="2400" dirty="0" smtClean="0"/>
              <a:t> </a:t>
            </a:r>
            <a:r>
              <a:rPr lang="cs-CZ" sz="2400" dirty="0"/>
              <a:t>sazby </a:t>
            </a:r>
          </a:p>
          <a:p>
            <a:pPr indent="644525"/>
            <a:r>
              <a:rPr lang="cs-CZ" sz="2400" dirty="0" smtClean="0"/>
              <a:t>diskontní sazba</a:t>
            </a:r>
            <a:endParaRPr lang="cs-CZ" sz="2400" dirty="0"/>
          </a:p>
          <a:p>
            <a:pPr indent="644525"/>
            <a:r>
              <a:rPr lang="cs-CZ" sz="2400" dirty="0" smtClean="0"/>
              <a:t>2T </a:t>
            </a:r>
            <a:r>
              <a:rPr lang="cs-CZ" sz="2400" dirty="0" err="1"/>
              <a:t>repo</a:t>
            </a:r>
            <a:r>
              <a:rPr lang="cs-CZ" sz="2400" dirty="0"/>
              <a:t> </a:t>
            </a:r>
            <a:r>
              <a:rPr lang="cs-CZ" sz="2400" dirty="0" smtClean="0"/>
              <a:t>sazba </a:t>
            </a:r>
            <a:endParaRPr lang="cs-CZ" sz="2400" dirty="0"/>
          </a:p>
          <a:p>
            <a:pPr indent="644525"/>
            <a:r>
              <a:rPr lang="cs-CZ" sz="2400" dirty="0" smtClean="0"/>
              <a:t>lombardní sazba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1905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 většinou definována jako nárůst všeobecné cenové hladiny zboží a služeb v ekonomice v určitém časovém období.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inflaci  lze definovat jako snížení kupní síly peněz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Aktuální inflace </a:t>
            </a:r>
            <a:r>
              <a:rPr lang="cs-CZ" sz="2400" dirty="0" smtClean="0">
                <a:solidFill>
                  <a:schemeClr val="bg1"/>
                </a:solidFill>
                <a:hlinkClick r:id="rId2"/>
              </a:rPr>
              <a:t>zde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04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Příklad výše úroků k datu 22. 11. 2013 ve </a:t>
            </a:r>
            <a:r>
              <a:rPr lang="cs-CZ" sz="2400" dirty="0" err="1" smtClean="0"/>
              <a:t>Fio</a:t>
            </a:r>
            <a:r>
              <a:rPr lang="cs-CZ" sz="2400" dirty="0" smtClean="0"/>
              <a:t> bance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err="1" smtClean="0"/>
              <a:t>Mbanka</a:t>
            </a:r>
            <a:r>
              <a:rPr lang="cs-CZ" sz="2400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64674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509120"/>
            <a:ext cx="3024336" cy="1758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864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p. a.?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Zkratka p. a. vychází z latinského per </a:t>
            </a:r>
            <a:r>
              <a:rPr lang="cs-CZ" sz="2400" dirty="0" err="1" smtClean="0"/>
              <a:t>annum</a:t>
            </a:r>
            <a:r>
              <a:rPr lang="cs-CZ" sz="2400" dirty="0" smtClean="0"/>
              <a:t> (za rok)</a:t>
            </a:r>
          </a:p>
          <a:p>
            <a:r>
              <a:rPr lang="cs-CZ" sz="2400" dirty="0" smtClean="0"/>
              <a:t>Obvykle se udává sazba odpovídající právě období jednoho roku</a:t>
            </a:r>
          </a:p>
          <a:p>
            <a:r>
              <a:rPr lang="cs-CZ" sz="2400" dirty="0" smtClean="0">
                <a:solidFill>
                  <a:srgbClr val="FFC000"/>
                </a:solidFill>
              </a:rPr>
              <a:t>POZOR u úvěru na jiné zkratky</a:t>
            </a:r>
          </a:p>
          <a:p>
            <a:r>
              <a:rPr lang="cs-CZ" sz="2400" dirty="0" smtClean="0"/>
              <a:t>Čtvrtletí – p. q.</a:t>
            </a:r>
          </a:p>
          <a:p>
            <a:r>
              <a:rPr lang="cs-CZ" sz="2400" dirty="0" smtClean="0"/>
              <a:t>Měsíc </a:t>
            </a:r>
            <a:r>
              <a:rPr lang="cs-CZ" sz="2400" dirty="0"/>
              <a:t>– </a:t>
            </a:r>
            <a:r>
              <a:rPr lang="cs-CZ" sz="2400" dirty="0" smtClean="0"/>
              <a:t>p. m.</a:t>
            </a:r>
          </a:p>
          <a:p>
            <a:r>
              <a:rPr lang="cs-CZ" sz="2400" dirty="0" smtClean="0"/>
              <a:t>Den – p. d.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2820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Termínovaný vklad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solidFill>
                  <a:srgbClr val="FFC000"/>
                </a:solidFill>
              </a:rPr>
              <a:t>Termínovaný vklad </a:t>
            </a:r>
            <a:r>
              <a:rPr lang="cs-CZ" sz="2400" dirty="0"/>
              <a:t>– vyšší úrok než spořící účet, vklad je na něm po danou dobu uložen. Dřívější vybrání vkladu je sankcionováno. Delší doba termínu = vyšší </a:t>
            </a:r>
            <a:r>
              <a:rPr lang="cs-CZ" sz="2400" dirty="0" smtClean="0"/>
              <a:t>úrok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Obvykle bývá úročen složeným úročením, v následujícím příkladu ale uvažujme jednoduché úročení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399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Pan Novák uložil do banky  100 000 Kč na měsíční termínovaný vklad úročený 0,5%. Úrok z vkladu je zasílán na běžný účet. Kolik Kč banka připíše panu Novákovi za 8 měsíců?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Banka připíše na běžný účet pana Nováka 283,3 Kč.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827584" y="1772816"/>
                <a:ext cx="4176464" cy="1872208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𝑈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𝑘𝑖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360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 smtClean="0"/>
              </a:p>
              <a:p>
                <a:r>
                  <a:rPr lang="cs-CZ" dirty="0" smtClean="0"/>
                  <a:t>Kde </a:t>
                </a:r>
                <a:r>
                  <a:rPr lang="cs-CZ" i="1" dirty="0" smtClean="0"/>
                  <a:t>U</a:t>
                </a:r>
                <a:r>
                  <a:rPr lang="cs-CZ" dirty="0" smtClean="0"/>
                  <a:t> – úrok</a:t>
                </a:r>
              </a:p>
              <a:p>
                <a:r>
                  <a:rPr lang="cs-CZ" i="1" dirty="0" smtClean="0"/>
                  <a:t>k</a:t>
                </a:r>
                <a:r>
                  <a:rPr lang="cs-CZ" dirty="0" smtClean="0"/>
                  <a:t> – zdaňovací koeficient</a:t>
                </a:r>
              </a:p>
              <a:p>
                <a:r>
                  <a:rPr lang="cs-CZ" i="1" dirty="0" smtClean="0"/>
                  <a:t>i </a:t>
                </a:r>
                <a:r>
                  <a:rPr lang="cs-CZ" dirty="0" smtClean="0"/>
                  <a:t>– úroková míra</a:t>
                </a:r>
              </a:p>
              <a:p>
                <a:r>
                  <a:rPr lang="cs-CZ" i="1" dirty="0" smtClean="0"/>
                  <a:t>t </a:t>
                </a:r>
                <a:r>
                  <a:rPr lang="cs-CZ" dirty="0" smtClean="0"/>
                  <a:t>–délka vkladu ve dnech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𝐾</m:t>
                        </m:r>
                      </m:e>
                      <m:sub>
                        <m:r>
                          <a:rPr lang="cs-CZ" i="1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 smtClean="0"/>
                  <a:t> - počáteční vklad </a:t>
                </a:r>
                <a:endParaRPr lang="cs-CZ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1772816"/>
                <a:ext cx="4176464" cy="1872208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314" b="-781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853573" y="3645024"/>
                <a:ext cx="5472608" cy="1440160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b="0" dirty="0" smtClean="0">
                    <a:latin typeface="Cambria Math"/>
                  </a:rPr>
                  <a:t>Úrok  za jeden měsíc: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𝑈</m:t>
                      </m:r>
                      <m:r>
                        <a:rPr lang="cs-CZ" b="0" i="1" smtClean="0">
                          <a:latin typeface="Cambria Math"/>
                        </a:rPr>
                        <m:t>=0,85∙0,005∙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∙100000</m:t>
                      </m:r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</a:rPr>
                        <m:t>𝑈</m:t>
                      </m:r>
                      <m:r>
                        <a:rPr lang="cs-CZ" b="0" i="1" dirty="0" smtClean="0">
                          <a:latin typeface="Cambria Math"/>
                        </a:rPr>
                        <m:t>=35,41</m:t>
                      </m:r>
                      <m:acc>
                        <m:accPr>
                          <m:chr m:val="̅"/>
                          <m:ctrlPr>
                            <a:rPr lang="cs-CZ" b="0" i="1" dirty="0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b="0" i="1" dirty="0" smtClean="0">
                              <a:latin typeface="Cambria Math"/>
                            </a:rPr>
                            <m:t>6</m:t>
                          </m:r>
                        </m:e>
                      </m:acc>
                      <m:r>
                        <a:rPr lang="cs-CZ" b="0" i="1" dirty="0" smtClean="0">
                          <a:latin typeface="Cambria Math"/>
                        </a:rPr>
                        <m:t> </m:t>
                      </m:r>
                      <m:r>
                        <a:rPr lang="cs-CZ" b="0" i="1" dirty="0" smtClean="0">
                          <a:latin typeface="Cambria Math"/>
                        </a:rPr>
                        <m:t>𝐾</m:t>
                      </m:r>
                      <m:r>
                        <a:rPr lang="cs-CZ" b="0" i="1" dirty="0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573" y="3645024"/>
                <a:ext cx="5472608" cy="144016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89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834480" y="4941168"/>
                <a:ext cx="3888432" cy="648072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>
                    <a:latin typeface="+mj-lt"/>
                  </a:rPr>
                  <a:t>Úrok za osm měsíců: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35,41</m:t>
                      </m:r>
                      <m:acc>
                        <m:accPr>
                          <m:chr m:val="̅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∙8=283,</m:t>
                      </m:r>
                      <m:acc>
                        <m:accPr>
                          <m:chr m:val="̅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480" y="4941168"/>
                <a:ext cx="3888432" cy="64807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1411" t="-47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8054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04664"/>
                <a:ext cx="8229600" cy="5721499"/>
              </a:xfrm>
            </p:spPr>
            <p:txBody>
              <a:bodyPr>
                <a:normAutofit/>
              </a:bodyPr>
              <a:lstStyle/>
              <a:p>
                <a:r>
                  <a:rPr lang="cs-CZ" sz="2000" dirty="0" smtClean="0"/>
                  <a:t>Vzorec pro výpočet celkové vyplacené částky po datu splatnosti posledního úrokovacího období:</a:t>
                </a:r>
              </a:p>
              <a:p>
                <a:endParaRPr lang="cs-CZ" sz="2000" dirty="0" smtClean="0"/>
              </a:p>
              <a:p>
                <a:r>
                  <a:rPr lang="cs-CZ" sz="2000" dirty="0" smtClean="0"/>
                  <a:t>Úrok za jedno období</a:t>
                </a:r>
              </a:p>
              <a:p>
                <a:endParaRPr lang="cs-CZ" sz="2000" dirty="0"/>
              </a:p>
              <a:p>
                <a:r>
                  <a:rPr lang="cs-CZ" sz="2000" dirty="0" smtClean="0"/>
                  <a:t>Úrok za </a:t>
                </a:r>
                <a:r>
                  <a:rPr lang="cs-CZ" sz="2000" i="1" dirty="0" smtClean="0"/>
                  <a:t>n</a:t>
                </a:r>
                <a:r>
                  <a:rPr lang="cs-CZ" sz="2000" dirty="0" smtClean="0"/>
                  <a:t> období  </a:t>
                </a:r>
              </a:p>
              <a:p>
                <a:endParaRPr lang="cs-CZ" sz="2000" dirty="0"/>
              </a:p>
              <a:p>
                <a:r>
                  <a:rPr lang="cs-CZ" sz="2000" dirty="0" smtClean="0"/>
                  <a:t>Celková vyplacená částka </a:t>
                </a:r>
              </a:p>
              <a:p>
                <a:pPr marL="0" indent="0">
                  <a:buNone/>
                </a:pPr>
                <a:endParaRPr lang="cs-CZ" sz="2000" dirty="0"/>
              </a:p>
              <a:p>
                <a:pPr marL="354013" indent="-354013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cs-CZ" sz="2000" dirty="0" smtClean="0"/>
              </a:p>
              <a:p>
                <a:pPr marL="354013" indent="-354013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+</m:t>
                      </m:r>
                      <m:r>
                        <a:rPr lang="cs-CZ" sz="2000" b="0" i="1" smtClean="0">
                          <a:latin typeface="Cambria Math"/>
                        </a:rPr>
                        <m:t>𝑘𝑖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360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cs-CZ" sz="2000" dirty="0" smtClean="0"/>
              </a:p>
              <a:p>
                <a:pPr marL="35401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𝑘𝑖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360</m:t>
                              </m:r>
                            </m:den>
                          </m:f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cs-CZ" sz="20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04664"/>
                <a:ext cx="8229600" cy="5721499"/>
              </a:xfrm>
              <a:blipFill rotWithShape="1">
                <a:blip r:embed="rId2" cstate="print"/>
                <a:stretch>
                  <a:fillRect l="-593" t="-5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3419872" y="1239484"/>
                <a:ext cx="1865895" cy="592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𝑈</m:t>
                      </m:r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𝑘𝑖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360</m:t>
                          </m:r>
                        </m:den>
                      </m:f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1239484"/>
                <a:ext cx="1865895" cy="59266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3418995" y="2132856"/>
                <a:ext cx="2266070" cy="592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𝑘𝑖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360</m:t>
                          </m:r>
                        </m:den>
                      </m:f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8995" y="2132856"/>
                <a:ext cx="2266070" cy="592663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4942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88640"/>
                <a:ext cx="8229600" cy="6408712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cs-CZ" sz="2400" dirty="0" smtClean="0"/>
                  <a:t>Pan Čížek očekává vánoční prémie je výši 20 000 Kč. Kolik peněz si může půjčit v září od banky, když ví, že bude v lednu schopen splatit 20 000 Kč. Banka mu půjčí s roční úrokovou mírou 8%.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Použijeme předchozí vzorec, ze kterého vyjádříme K</a:t>
                </a:r>
                <a:r>
                  <a:rPr lang="cs-CZ" sz="2400" baseline="-25000" dirty="0" smtClean="0"/>
                  <a:t>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1+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𝑘𝑖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360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i="1" dirty="0" smtClean="0"/>
                  <a:t>k=1 – </a:t>
                </a:r>
                <a:r>
                  <a:rPr lang="cs-CZ" sz="2400" dirty="0" smtClean="0"/>
                  <a:t>peníze si půjčujeme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i=0,08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t=120</a:t>
                </a:r>
                <a:r>
                  <a:rPr lang="cs-CZ" sz="2400" dirty="0" smtClean="0"/>
                  <a:t>     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n=1</a:t>
                </a:r>
                <a:r>
                  <a:rPr lang="cs-CZ" sz="2400" dirty="0" smtClean="0"/>
                  <a:t> </a:t>
                </a: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20000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+0,08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120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360</m:t>
                              </m:r>
                            </m:den>
                          </m:f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=19480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𝐾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Pan Čížek si může půjčit 19 480 Kč.</a:t>
                </a: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88640"/>
                <a:ext cx="8229600" cy="6408712"/>
              </a:xfrm>
              <a:blipFill rotWithShape="1">
                <a:blip r:embed="rId2" cstate="print"/>
                <a:stretch>
                  <a:fillRect l="-1111" t="-13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57482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Dluhopis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 cenný papír vyjadřující závazek dlužníka splatit půjčku navýšenou o úrok v dané době.</a:t>
            </a:r>
          </a:p>
          <a:p>
            <a:r>
              <a:rPr lang="cs-CZ" sz="2400" dirty="0" smtClean="0">
                <a:solidFill>
                  <a:srgbClr val="FFC000"/>
                </a:solidFill>
              </a:rPr>
              <a:t>Státní dluhopis </a:t>
            </a:r>
            <a:r>
              <a:rPr lang="cs-CZ" sz="2400" dirty="0" smtClean="0"/>
              <a:t>–  vydává stát. Mají nižší míru rizika, peníze získané prodejem dluhopisů  bývají investovány do infrastruktury, na splacení státního dluhu, ….</a:t>
            </a:r>
          </a:p>
          <a:p>
            <a:r>
              <a:rPr lang="cs-CZ" sz="2400" dirty="0" smtClean="0"/>
              <a:t>Vydává Ministerstvo financí ČR</a:t>
            </a:r>
          </a:p>
          <a:p>
            <a:r>
              <a:rPr lang="cs-CZ" sz="2400" dirty="0" smtClean="0"/>
              <a:t>Úroky vyplácí ČNB</a:t>
            </a:r>
          </a:p>
          <a:p>
            <a:endParaRPr lang="cs-CZ" sz="2400" dirty="0" smtClean="0"/>
          </a:p>
          <a:p>
            <a:r>
              <a:rPr lang="cs-CZ" sz="2400" dirty="0" smtClean="0"/>
              <a:t>Dluhopisy může vydávat podnik, samosprávní celek (po schválení MF), 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9726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76672"/>
                <a:ext cx="8229600" cy="5649491"/>
              </a:xfrm>
            </p:spPr>
            <p:txBody>
              <a:bodyPr>
                <a:normAutofit/>
              </a:bodyPr>
              <a:lstStyle/>
              <a:p>
                <a:r>
                  <a:rPr lang="cs-CZ" sz="2400" dirty="0" smtClean="0"/>
                  <a:t>Paní Nová si zakoupila státní dluhopisy v hodnotě 50 000 Kč dobou splatnosti 3 roky. První rok bude úročen sazbou 0,5%, druhý sazbou 1%, třetí 3%. Kolik korun obdrží paní Nová od banky?</a:t>
                </a:r>
              </a:p>
              <a:p>
                <a:endParaRPr lang="cs-CZ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=50000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∙0,85∙0,005=215,5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𝐾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=50000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∙0,85∙0,0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425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𝐾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=50000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∙0,85∙0,0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1275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𝐾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𝑈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=215,5+425+1275=1915,5 </m:t>
                      </m:r>
                      <m:r>
                        <a:rPr lang="cs-CZ" sz="2400" b="0" i="1" smtClean="0">
                          <a:latin typeface="Cambria Math"/>
                        </a:rPr>
                        <m:t>𝐾</m:t>
                      </m:r>
                      <m:r>
                        <a:rPr lang="cs-CZ" sz="2400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=50000+1915,5=51 915,5 </m:t>
                      </m:r>
                      <m:r>
                        <a:rPr lang="cs-CZ" sz="2400" b="0" i="1" smtClean="0">
                          <a:latin typeface="Cambria Math"/>
                        </a:rPr>
                        <m:t>𝐾</m:t>
                      </m:r>
                      <m:r>
                        <a:rPr lang="cs-CZ" sz="2400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r>
                  <a:rPr lang="cs-CZ" sz="2400" dirty="0" smtClean="0"/>
                  <a:t>Paní Nová dostane 51 915 Kč.</a:t>
                </a:r>
                <a:endParaRPr lang="cs-CZ" sz="2400" dirty="0"/>
              </a:p>
              <a:p>
                <a:endParaRPr lang="cs-CZ" sz="2400" dirty="0"/>
              </a:p>
              <a:p>
                <a:endParaRPr lang="cs-CZ" sz="2400" dirty="0"/>
              </a:p>
              <a:p>
                <a:endParaRPr lang="cs-CZ" sz="24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76672"/>
                <a:ext cx="8229600" cy="5649491"/>
              </a:xfrm>
              <a:blipFill rotWithShape="1">
                <a:blip r:embed="rId2" cstate="print"/>
                <a:stretch>
                  <a:fillRect l="-1111" t="-863" b="-11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55714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Diskont a diskontní míra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Diskont – úrok vztahující se k částce, kterou vyplácí dlužník věřiteli na konci úrokové doby</a:t>
            </a:r>
          </a:p>
          <a:p>
            <a:endParaRPr lang="cs-CZ" sz="2400" dirty="0"/>
          </a:p>
          <a:p>
            <a:r>
              <a:rPr lang="cs-CZ" sz="2400" dirty="0" smtClean="0"/>
              <a:t>Diskontní míra – úroková míra splatné částky</a:t>
            </a:r>
          </a:p>
          <a:p>
            <a:endParaRPr lang="cs-CZ" sz="2400" dirty="0" smtClean="0"/>
          </a:p>
          <a:p>
            <a:r>
              <a:rPr lang="cs-CZ" sz="2400" dirty="0" smtClean="0"/>
              <a:t>Úrok se odečítá v den půjčky, věřitel vrací celou půjčenou částku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5051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pro výpočet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𝐷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𝑑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360</m:t>
                        </m:r>
                      </m:den>
                    </m:f>
                  </m:oMath>
                </a14:m>
                <a:endParaRPr lang="cs-CZ" sz="24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</a:rPr>
                      <m:t>𝐷</m:t>
                    </m:r>
                  </m:oMath>
                </a14:m>
                <a:endParaRPr lang="cs-CZ" sz="2400" b="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1−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𝑑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∙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𝑡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360</m:t>
                            </m:r>
                          </m:den>
                        </m:f>
                      </m:e>
                    </m:d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i="1" dirty="0" smtClean="0"/>
                  <a:t>D</a:t>
                </a:r>
                <a:r>
                  <a:rPr lang="cs-CZ" sz="2400" dirty="0" smtClean="0"/>
                  <a:t> – diskont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d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–</a:t>
                </a:r>
                <a:r>
                  <a:rPr lang="cs-CZ" sz="2400" dirty="0" smtClean="0"/>
                  <a:t> diskontní míra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K</a:t>
                </a:r>
                <a:r>
                  <a:rPr lang="cs-CZ" sz="2400" i="1" baseline="-25000" dirty="0" smtClean="0"/>
                  <a:t>D</a:t>
                </a:r>
                <a:r>
                  <a:rPr lang="cs-CZ" sz="2400" dirty="0" smtClean="0"/>
                  <a:t> – kapitál, který získal dlužník od věřitele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K</a:t>
                </a:r>
                <a:r>
                  <a:rPr lang="cs-CZ" sz="2400" i="1" baseline="-25000" dirty="0" smtClean="0"/>
                  <a:t>P</a:t>
                </a:r>
                <a:r>
                  <a:rPr lang="cs-CZ" sz="2400" dirty="0" smtClean="0"/>
                  <a:t> – požadovaná částka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t</a:t>
                </a:r>
                <a:r>
                  <a:rPr lang="cs-CZ" sz="2400" dirty="0" smtClean="0"/>
                  <a:t> – počet dní</a:t>
                </a: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4015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Pan Ptáček potřebuje k podnikání úvěr ve výši 4 000 000 Kč na jeden rok. Získal nabídku dvou bank, první nabízí úvěr s úrokovou mírou 10,5%, druhá banka, nabízí úvěr s diskontní mírou 10,5%. Kolik korun zaplatí pan Ptáček první bance? Kolik korun by vyplatila druhá banka? O jak vysoký úvěr by musel pan Ptáček požádat ve druhé bance, aby získal 4 000 000 Kč? Která z bank nabízí výhodnější půjčku?</a:t>
            </a:r>
          </a:p>
          <a:p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997609" y="3284984"/>
                <a:ext cx="4608512" cy="1656184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/>
                  <a:t>První banka: </a:t>
                </a:r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1+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𝑘𝑖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360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cs-CZ" i="1" dirty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=4000000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1+0,105</m:t>
                          </m:r>
                        </m:e>
                      </m:d>
                    </m:oMath>
                  </m:oMathPara>
                </a14:m>
                <a:endParaRPr lang="cs-CZ" dirty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=4420000</m:t>
                      </m:r>
                      <m:r>
                        <a:rPr lang="cs-CZ" i="1">
                          <a:latin typeface="Cambria Math"/>
                        </a:rPr>
                        <m:t>𝐾</m:t>
                      </m:r>
                      <m:r>
                        <a:rPr lang="cs-CZ" i="1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09" y="3284984"/>
                <a:ext cx="4608512" cy="165618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190" t="-29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4575468" y="3140968"/>
                <a:ext cx="3888432" cy="1512168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/>
                  <a:t>Druhá banka: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𝑘𝑖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360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=4000000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0,105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=3580000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5468" y="3140968"/>
                <a:ext cx="3888432" cy="151216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4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997609" y="4653594"/>
                <a:ext cx="3459852" cy="1800200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/>
                  <a:t>Ve druhé bance pan Ptáček získá 89,5% požadované částky, chce-li</a:t>
                </a:r>
              </a:p>
              <a:p>
                <a:r>
                  <a:rPr lang="cs-CZ" dirty="0" smtClean="0"/>
                  <a:t>4 000 000 Kč: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0,895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=4000000</m:t>
                      </m:r>
                    </m:oMath>
                  </m:oMathPara>
                </a14:m>
                <a:endParaRPr lang="cs-CZ" b="0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≅</m:t>
                      </m:r>
                      <m:r>
                        <a:rPr lang="cs-CZ" b="0" i="1" smtClean="0">
                          <a:latin typeface="Cambria Math"/>
                        </a:rPr>
                        <m:t>4 469 274 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09" y="4653594"/>
                <a:ext cx="3459852" cy="180020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158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bdélník 6"/>
          <p:cNvSpPr/>
          <p:nvPr/>
        </p:nvSpPr>
        <p:spPr>
          <a:xfrm>
            <a:off x="4575468" y="4925183"/>
            <a:ext cx="4028980" cy="172819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V první bance pan Ptáček zaplatí navíc 420 000 Kč. Ve druhé zaplatí diskont </a:t>
            </a:r>
          </a:p>
          <a:p>
            <a:r>
              <a:rPr lang="cs-CZ" dirty="0" smtClean="0"/>
              <a:t>420 000 Kč, ale získá pouze 3 580 000 Kč. Pokud by chtěl ve druhé bance půjčit</a:t>
            </a:r>
          </a:p>
          <a:p>
            <a:r>
              <a:rPr lang="cs-CZ" dirty="0" smtClean="0"/>
              <a:t>4 000 000 Kč, zaplatil by úrok 469 274 Kč.</a:t>
            </a:r>
          </a:p>
          <a:p>
            <a:r>
              <a:rPr lang="cs-CZ" dirty="0" smtClean="0"/>
              <a:t>Výhodnější pro pana Ptáčka je první banka.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480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 cenný papír obsahující zákonem přesně dané údaje, ze kterých vyplývá výlučné právo majitele směnky požadovat po dlužníkovi v danou dobu stanovenou finanční částku.</a:t>
            </a:r>
          </a:p>
          <a:p>
            <a:endParaRPr lang="cs-CZ" sz="2400" dirty="0"/>
          </a:p>
          <a:p>
            <a:r>
              <a:rPr lang="cs-CZ" sz="2400" dirty="0" smtClean="0"/>
              <a:t>Není přesně dána podoba směnky, pokud bude obsahovat všechny potřebné údaje, platí směnka napsaná i na obyčejném listu se sešitu, pivním tácku, 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72603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C000"/>
                </a:solidFill>
              </a:rPr>
              <a:t>Směnka musí obsahovat:</a:t>
            </a:r>
          </a:p>
          <a:p>
            <a:r>
              <a:rPr lang="cs-CZ" sz="2400" dirty="0" smtClean="0"/>
              <a:t>Nadpis (aby bylo zřejmé, že jde o směnku)</a:t>
            </a:r>
          </a:p>
          <a:p>
            <a:r>
              <a:rPr lang="cs-CZ" sz="2400" dirty="0" smtClean="0"/>
              <a:t>Slib, že dluh bude splacen (vlastní směnka)</a:t>
            </a:r>
          </a:p>
          <a:p>
            <a:r>
              <a:rPr lang="cs-CZ" sz="2400" dirty="0" smtClean="0"/>
              <a:t>Příkaz ke splacení (cizí směnka)</a:t>
            </a:r>
          </a:p>
          <a:p>
            <a:r>
              <a:rPr lang="cs-CZ" sz="2400" dirty="0" smtClean="0"/>
              <a:t>Výše dluhu (číslem i slovem)</a:t>
            </a:r>
          </a:p>
          <a:p>
            <a:r>
              <a:rPr lang="cs-CZ" sz="2400" dirty="0" smtClean="0"/>
              <a:t>Jméno dlužníka</a:t>
            </a:r>
          </a:p>
          <a:p>
            <a:r>
              <a:rPr lang="cs-CZ" sz="2400" dirty="0" smtClean="0"/>
              <a:t>Jména ručitelů</a:t>
            </a:r>
          </a:p>
          <a:p>
            <a:r>
              <a:rPr lang="cs-CZ" sz="2400" dirty="0" smtClean="0"/>
              <a:t>Údaj splatnosti (datum, místo)</a:t>
            </a:r>
          </a:p>
          <a:p>
            <a:r>
              <a:rPr lang="cs-CZ" sz="2400" dirty="0" smtClean="0"/>
              <a:t>Jméno toho, komu má být směnka vyplacena</a:t>
            </a:r>
          </a:p>
          <a:p>
            <a:r>
              <a:rPr lang="cs-CZ" sz="2400" dirty="0" smtClean="0"/>
              <a:t>Datum a místo podpisu směnky</a:t>
            </a:r>
          </a:p>
          <a:p>
            <a:r>
              <a:rPr lang="cs-CZ" sz="2400" dirty="0" smtClean="0"/>
              <a:t>Podpis toho, kdo směnku vydává (nemusí být úředně ověřený)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rgbClr val="FFC000"/>
                </a:solidFill>
                <a:hlinkClick r:id="rId2"/>
              </a:rPr>
              <a:t>Vzor směnky</a:t>
            </a:r>
            <a:endParaRPr lang="cs-CZ" sz="2400" dirty="0" smtClean="0">
              <a:solidFill>
                <a:srgbClr val="FFC000"/>
              </a:solidFill>
            </a:endParaRP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81047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Eskont směnky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Banka odkoupí směnku před dnem její splatnosti. Při tom sráží stanovenou částku o diskont (úrok za dobu od eskontu do doby splatnosti)  </a:t>
            </a:r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6280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Vzorce pro výpočty</a:t>
            </a:r>
            <a:r>
              <a:rPr lang="cs-CZ" dirty="0" smtClean="0"/>
              <a:t>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𝐷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𝑑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360</m:t>
                        </m:r>
                      </m:den>
                    </m:f>
                  </m:oMath>
                </a14:m>
                <a:endParaRPr lang="cs-CZ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sz="2400" i="1" dirty="0" smtClean="0"/>
                  <a:t>D</a:t>
                </a:r>
                <a:r>
                  <a:rPr lang="cs-CZ" sz="2400" dirty="0" smtClean="0"/>
                  <a:t> – diskont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K</a:t>
                </a:r>
                <a:r>
                  <a:rPr lang="cs-CZ" sz="2400" i="1" baseline="-25000" dirty="0" smtClean="0"/>
                  <a:t>P</a:t>
                </a:r>
                <a:r>
                  <a:rPr lang="cs-CZ" sz="2400" dirty="0" smtClean="0"/>
                  <a:t> – částka, kterou dává dlužník věřiteli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d</a:t>
                </a:r>
                <a:r>
                  <a:rPr lang="cs-CZ" sz="2400" dirty="0" smtClean="0"/>
                  <a:t> – diskontní míra</a:t>
                </a:r>
              </a:p>
              <a:p>
                <a:pPr marL="0" indent="0">
                  <a:buNone/>
                </a:pPr>
                <a:r>
                  <a:rPr lang="cs-CZ" sz="2400" i="1" dirty="0" smtClean="0"/>
                  <a:t>t</a:t>
                </a:r>
                <a:r>
                  <a:rPr lang="cs-CZ" sz="2400" dirty="0" smtClean="0"/>
                  <a:t> – počet dní</a:t>
                </a:r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6059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Banka dne 16. 4. odkoupila směnku na částku 500 000 Kč splatnou 11. 9. téhož roku. Banka ji eskontuje s diskontní mírou 8,5%, eskontní provize je 0,1% z hodnoty směnky. Kolik korun banka firmě vyplatí?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Nejprve musíme spočítat počet dní, o které je směnka odkoupena dřív: 14 +30+30+30+30+11 = 145 dní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 smtClean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755576" y="3284984"/>
                <a:ext cx="3096344" cy="1512168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𝐷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360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𝐷</m:t>
                      </m:r>
                      <m:r>
                        <a:rPr lang="cs-CZ" b="0" i="1" smtClean="0">
                          <a:latin typeface="Cambria Math"/>
                        </a:rPr>
                        <m:t>=500 000∙0,085∙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145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360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𝐷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≅17 118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3284984"/>
                <a:ext cx="3096344" cy="1512168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4355976" y="3284984"/>
                <a:ext cx="3168352" cy="1152128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/>
                  <a:t>Provize: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0,001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∙500000=500</m:t>
                    </m:r>
                  </m:oMath>
                </a14:m>
                <a:r>
                  <a:rPr lang="cs-CZ" dirty="0" smtClean="0"/>
                  <a:t> </a:t>
                </a:r>
                <a:r>
                  <a:rPr lang="cs-CZ" i="1" dirty="0" smtClean="0"/>
                  <a:t>Kč</a:t>
                </a:r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3284984"/>
                <a:ext cx="3168352" cy="115212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7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755576" y="4941168"/>
                <a:ext cx="4896544" cy="936104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/>
                  <a:t>Banka vyplatí: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500 000−17 118−500=482 382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b="0" dirty="0" smtClean="0"/>
              </a:p>
              <a:p>
                <a:pPr algn="ctr"/>
                <a:endParaRPr lang="cs-CZ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941168"/>
                <a:ext cx="4896544" cy="93610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1121" t="-26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014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ontokorent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Bankovní služba, která je součástí běžného účtu</a:t>
            </a:r>
          </a:p>
          <a:p>
            <a:r>
              <a:rPr lang="cs-CZ" sz="2400" dirty="0" smtClean="0"/>
              <a:t>Nedává se automaticky</a:t>
            </a:r>
          </a:p>
          <a:p>
            <a:r>
              <a:rPr lang="cs-CZ" sz="2400" dirty="0" smtClean="0"/>
              <a:t>Čerpají se peníze z účtu, na kterém není dostatečná hotovost</a:t>
            </a:r>
          </a:p>
          <a:p>
            <a:r>
              <a:rPr lang="cs-CZ" sz="2400" dirty="0" smtClean="0"/>
              <a:t>Půjčka je úročena vysokým úrokem!!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8880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2386" y="548680"/>
            <a:ext cx="7731277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6831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5924" y="188640"/>
            <a:ext cx="8750563" cy="460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9511" y="4921246"/>
            <a:ext cx="8910264" cy="79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924" y="5805264"/>
            <a:ext cx="7481227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741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332656"/>
            <a:ext cx="6840760" cy="4190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329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 tvorbě </a:t>
            </a:r>
            <a:r>
              <a:rPr lang="cs-CZ" dirty="0" err="1" smtClean="0"/>
              <a:t>DUMu</a:t>
            </a:r>
            <a:r>
              <a:rPr lang="cs-CZ" dirty="0" smtClean="0"/>
              <a:t> byly použity </a:t>
            </a:r>
            <a:r>
              <a:rPr lang="cs-CZ" smtClean="0"/>
              <a:t>následující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www.pravnipraxe.eu/smenka-vlastni.php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ODVÁRKO, Oldřich. </a:t>
            </a:r>
            <a:r>
              <a:rPr lang="cs-CZ" sz="2400" i="1" dirty="0"/>
              <a:t>Úlohy z finanční matematiky pro střední školy</a:t>
            </a:r>
            <a:r>
              <a:rPr lang="cs-CZ" sz="2400" dirty="0"/>
              <a:t>. 1. vyd. Praha: Prometheus, 2005, 198 s. Učebnice pro střední školy (Prometheus). ISBN 80-719-6303-8. 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NOVESKÝ, Ivan. </a:t>
            </a:r>
            <a:r>
              <a:rPr lang="cs-CZ" sz="2400" i="1" dirty="0"/>
              <a:t>Slabikář finanční gramotnosti: učebnice základních 7 modulů finanční gramotnosti</a:t>
            </a:r>
            <a:r>
              <a:rPr lang="cs-CZ" sz="2400" dirty="0"/>
              <a:t>. 1. vyd. Praha: </a:t>
            </a:r>
            <a:r>
              <a:rPr lang="cs-CZ" sz="2400" dirty="0" err="1"/>
              <a:t>Cofet</a:t>
            </a:r>
            <a:r>
              <a:rPr lang="cs-CZ" sz="2400" dirty="0"/>
              <a:t>, 2009, 448 s. ISBN 978-80-9043-96-1-0. </a:t>
            </a:r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96093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Vlastní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2170</TotalTime>
  <Words>925</Words>
  <Application>Microsoft Office PowerPoint</Application>
  <PresentationFormat>Předvádění na obrazovce (4:3)</PresentationFormat>
  <Paragraphs>146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šablona</vt:lpstr>
      <vt:lpstr>Snímek 1</vt:lpstr>
      <vt:lpstr>Jednoduché úročení</vt:lpstr>
      <vt:lpstr>Jednoduché úročení</vt:lpstr>
      <vt:lpstr>Snímek 4</vt:lpstr>
      <vt:lpstr>Inflace</vt:lpstr>
      <vt:lpstr>Snímek 6</vt:lpstr>
      <vt:lpstr>Co znamená p. a.?</vt:lpstr>
      <vt:lpstr>Termínovaný vklad</vt:lpstr>
      <vt:lpstr>Snímek 9</vt:lpstr>
      <vt:lpstr>Snímek 10</vt:lpstr>
      <vt:lpstr>Snímek 11</vt:lpstr>
      <vt:lpstr>Dluhopis</vt:lpstr>
      <vt:lpstr>Snímek 13</vt:lpstr>
      <vt:lpstr>Diskont a diskontní míra</vt:lpstr>
      <vt:lpstr>Vzorce pro výpočet</vt:lpstr>
      <vt:lpstr>Snímek 16</vt:lpstr>
      <vt:lpstr>Směnka</vt:lpstr>
      <vt:lpstr>Snímek 18</vt:lpstr>
      <vt:lpstr>Eskont směnky</vt:lpstr>
      <vt:lpstr>Vzorce pro výpočty:</vt:lpstr>
      <vt:lpstr>Snímek 21</vt:lpstr>
      <vt:lpstr>Kontokorent</vt:lpstr>
      <vt:lpstr>Snímek 23</vt:lpstr>
      <vt:lpstr>Snímek 24</vt:lpstr>
      <vt:lpstr>Snímek 25</vt:lpstr>
      <vt:lpstr>Při tvorbě DUMu byly použity následující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Dum</cp:lastModifiedBy>
  <cp:revision>50</cp:revision>
  <dcterms:created xsi:type="dcterms:W3CDTF">2013-11-22T12:46:22Z</dcterms:created>
  <dcterms:modified xsi:type="dcterms:W3CDTF">2014-02-03T13:07:32Z</dcterms:modified>
</cp:coreProperties>
</file>