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62" r:id="rId6"/>
    <p:sldId id="263" r:id="rId7"/>
    <p:sldId id="259" r:id="rId8"/>
    <p:sldId id="264" r:id="rId9"/>
    <p:sldId id="265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fio.cz/bankovni-sluzby/sporeni/terminovy-vklad-s-obnovo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9561480"/>
              </p:ext>
            </p:extLst>
          </p:nvPr>
        </p:nvGraphicFramePr>
        <p:xfrm>
          <a:off x="1338110" y="1268760"/>
          <a:ext cx="6707187" cy="381648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VY_32_INOVACE_21-03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Finanční gramotnost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4.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17. 10. </a:t>
                      </a: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Složené úročení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Učitel žákům vysvětlí pojem složeného úročení (na vkladech). Vypočte několik vzorových příkladů, vysvětlí rozdíl mezi složeným a jednoduchým úročením.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Složené úročení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Složené úročení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rozdíl od jednoduchého jsou u složeného úročení úroky na konci každého úrokovacího období připisovány k témuž účtu. Tzn., že se dále úročí společně s vloženým kapitálem.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Termínovaný vklad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Termínovaný vklad se obvykle zadává na dobu neurčitou, pokud v určeném minimálním čase před datem splatnosti klient nepožádá o ukončení termínovaného vkladu, je tento automaticky obnoven (</a:t>
            </a:r>
            <a:r>
              <a:rPr lang="cs-CZ" sz="2400" dirty="0" err="1" smtClean="0"/>
              <a:t>revolvingován</a:t>
            </a:r>
            <a:r>
              <a:rPr lang="cs-CZ" sz="2400" dirty="0" smtClean="0"/>
              <a:t>) </a:t>
            </a:r>
            <a:endParaRPr lang="cs-CZ" sz="2400" dirty="0"/>
          </a:p>
          <a:p>
            <a:r>
              <a:rPr lang="cs-CZ" sz="2400" dirty="0" smtClean="0"/>
              <a:t>Současné úroky termínovaných vkladů  </a:t>
            </a:r>
            <a:r>
              <a:rPr lang="cs-CZ" sz="2400" dirty="0" smtClean="0">
                <a:hlinkClick r:id="rId2"/>
              </a:rPr>
              <a:t>(FIO banka)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35142"/>
            <a:ext cx="6154332" cy="2993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088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pro výpočty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</a:rPr>
                      <m:t>𝑘𝑖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𝑡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360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1+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𝑘𝑖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𝑡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360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 smtClean="0"/>
                  <a:t> první období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1+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𝑘𝑖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𝑡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360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 smtClean="0"/>
                  <a:t>+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𝑘𝑖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𝑡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360</m:t>
                        </m:r>
                      </m:den>
                    </m:f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1+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𝑘𝑖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𝑡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360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400" dirty="0">
                    <a:ea typeface="Cambria Math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1+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𝑘𝑖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𝑡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360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1+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𝑘𝑖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∙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𝑡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360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/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1+</m:t>
                            </m:r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𝑘𝑖</m:t>
                            </m:r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f>
                              <m:fPr>
                                <m:ctrlP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𝑡</m:t>
                                </m:r>
                              </m:num>
                              <m:den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360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>
                    <a:ea typeface="Cambria Math"/>
                  </a:rPr>
                  <a:t> </a:t>
                </a:r>
                <a:r>
                  <a:rPr lang="cs-CZ" sz="2400" dirty="0" smtClean="0">
                    <a:ea typeface="Cambria Math"/>
                  </a:rPr>
                  <a:t>druhé o.</a:t>
                </a:r>
              </a:p>
              <a:p>
                <a:r>
                  <a:rPr lang="cs-CZ" sz="2400" dirty="0" smtClean="0">
                    <a:ea typeface="Cambria Math"/>
                  </a:rPr>
                  <a:t>….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1+</m:t>
                            </m:r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𝑘𝑖</m:t>
                            </m:r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f>
                              <m:f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𝑡</m:t>
                                </m:r>
                              </m:num>
                              <m:den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360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400" dirty="0" smtClean="0"/>
                  <a:t> – počáteční kapitál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r>
                  <a:rPr lang="cs-CZ" sz="2400" dirty="0" smtClean="0"/>
                  <a:t> – zdaňovací koeficient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r>
                  <a:rPr lang="cs-CZ" sz="2400" dirty="0" smtClean="0"/>
                  <a:t> – úroková míra</a:t>
                </a:r>
              </a:p>
              <a:p>
                <a:r>
                  <a:rPr lang="cs-CZ" sz="2400" i="1" dirty="0" smtClean="0"/>
                  <a:t>t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–</a:t>
                </a:r>
                <a:r>
                  <a:rPr lang="cs-CZ" sz="2400" dirty="0" smtClean="0"/>
                  <a:t> počet dní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endParaRPr lang="cs-CZ" sz="2400" dirty="0" smtClean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 l="-1111" b="-1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9520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2400" dirty="0" smtClean="0">
                    <a:latin typeface="Cambria Math"/>
                  </a:rPr>
                  <a:t>Celkový úrok na konci n-</a:t>
                </a:r>
                <a:r>
                  <a:rPr lang="cs-CZ" sz="2400" dirty="0" err="1" smtClean="0">
                    <a:latin typeface="Cambria Math"/>
                  </a:rPr>
                  <a:t>tého</a:t>
                </a:r>
                <a:r>
                  <a:rPr lang="cs-CZ" sz="2400" dirty="0" smtClean="0">
                    <a:latin typeface="Cambria Math"/>
                  </a:rPr>
                  <a:t> úrokovacího období: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1+</m:t>
                            </m:r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𝑘𝑖</m:t>
                            </m:r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f>
                              <m:f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𝑡</m:t>
                                </m:r>
                              </m:num>
                              <m:den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360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𝐾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begChr m:val="["/>
                        <m:endChr m:val="]"/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1+</m:t>
                                </m:r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𝑘𝑖</m:t>
                                </m:r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f>
                                  <m:fPr>
                                    <m:ctrlPr>
                                      <a:rPr lang="cs-CZ" sz="2400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  <a:ea typeface="Cambria Math"/>
                                      </a:rPr>
                                      <m:t>𝑡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  <a:ea typeface="Cambria Math"/>
                                      </a:rPr>
                                      <m:t>360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𝑛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−1</m:t>
                        </m:r>
                      </m:e>
                    </m: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3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472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60648"/>
                <a:ext cx="8229600" cy="5865515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Pan Novák uložil do banky na termínovaný 14-ti denní účet 150 000 Kč.  Banka poskytuje úrok 0,5%. Kolik korun bude mít pan Novák na účtu po deseti týdnech?</a:t>
                </a:r>
              </a:p>
              <a:p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Připomeneme si:</a:t>
                </a:r>
              </a:p>
              <a:p>
                <a:pPr marL="0" indent="0">
                  <a:buNone/>
                </a:pPr>
                <a:r>
                  <a:rPr lang="cs-CZ" sz="2400" i="1" dirty="0" smtClean="0"/>
                  <a:t>k</a:t>
                </a:r>
                <a:r>
                  <a:rPr lang="cs-CZ" sz="2400" dirty="0" smtClean="0"/>
                  <a:t>– 0,85 (15% odvod daně)</a:t>
                </a:r>
              </a:p>
              <a:p>
                <a:pPr marL="0" indent="0">
                  <a:buNone/>
                </a:pPr>
                <a:r>
                  <a:rPr lang="cs-CZ" sz="2400" i="1" dirty="0" smtClean="0"/>
                  <a:t>i</a:t>
                </a:r>
                <a:r>
                  <a:rPr lang="cs-CZ" sz="2400" dirty="0" smtClean="0"/>
                  <a:t> – 0,005</a:t>
                </a: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Deset týdnů = pět  úrokovacích období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=150 000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1+0,85∙0,005∙</m:t>
                              </m:r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14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150 124 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z="2400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ea typeface="Cambria Math"/>
                  </a:rPr>
                  <a:t>Pan Novák bude mít na účtu 150 124 Kč.</a:t>
                </a:r>
                <a:endParaRPr lang="cs-CZ" sz="2400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ea typeface="Cambria Math"/>
                </a:endParaRPr>
              </a:p>
              <a:p>
                <a:pPr marL="0" indent="0">
                  <a:buNone/>
                </a:pPr>
                <a:endParaRPr lang="cs-CZ" sz="2400" b="0" dirty="0" smtClean="0">
                  <a:ea typeface="Cambria Math"/>
                </a:endParaRPr>
              </a:p>
              <a:p>
                <a:endParaRPr lang="cs-CZ" sz="2400" dirty="0" smtClean="0"/>
              </a:p>
              <a:p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60648"/>
                <a:ext cx="8229600" cy="5865515"/>
              </a:xfrm>
              <a:blipFill rotWithShape="1">
                <a:blip r:embed="rId2"/>
                <a:stretch>
                  <a:fillRect l="-1111" t="-832" r="-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084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Pracujte s předchozím zadáním a vypočtěte jej (dle současných podmínek úročení bank, každý si vyhledejte na internetu jinou banku) . Která banka má vyšší úroky? Jak velký je rozdíl ve výši úroku?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142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Je pro pana Nováka lepší týdenní termínovaný vklad, nebo čtrnáctidenní? Odhadněte a poté vypočtěte. Úrokovou míru berte </a:t>
                </a:r>
                <a:r>
                  <a:rPr lang="cs-CZ" sz="2400" dirty="0" smtClean="0">
                    <a:hlinkClick r:id="rId2" action="ppaction://hlinksldjump"/>
                  </a:rPr>
                  <a:t>z tabulky</a:t>
                </a:r>
                <a:r>
                  <a:rPr lang="cs-CZ" sz="2400" dirty="0" smtClean="0"/>
                  <a:t>.</a:t>
                </a:r>
              </a:p>
              <a:p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=150 000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1+0,85∙0,00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47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14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≅150 1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16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z="2400" dirty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=150 000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1+0,85∙0,00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45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360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≅150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111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z="240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sz="2400" dirty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ea typeface="Cambria Math"/>
                  </a:rPr>
                  <a:t>Finančně výhodnější je 14-ti denní úrokovací období.</a:t>
                </a:r>
              </a:p>
              <a:p>
                <a:pPr marL="0" indent="0">
                  <a:buNone/>
                </a:pPr>
                <a:endParaRPr lang="cs-CZ" sz="240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ea typeface="Cambria Math"/>
                  </a:rPr>
                  <a:t>Za úvahu stojí, zda je rozdíl tak vysoký, abychom si kapitál vázali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ea typeface="Cambria Math"/>
                  </a:rPr>
                  <a:t>v bance na 14-ti denní cykly.</a:t>
                </a:r>
                <a:endParaRPr lang="cs-CZ" sz="2400" dirty="0">
                  <a:ea typeface="Cambria Math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3"/>
                <a:stretch>
                  <a:fillRect l="-1111" t="-8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303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Sourozenci Adam a Eva zdědili každý částku 500 000 Kč. Peníze se rozhodli uložit do banky na měsíční termínovaný vklad. Adam si vybral banku „</a:t>
            </a:r>
            <a:r>
              <a:rPr lang="cs-CZ" sz="2400" dirty="0" err="1" smtClean="0"/>
              <a:t>xyz</a:t>
            </a:r>
            <a:r>
              <a:rPr lang="cs-CZ" sz="2400" dirty="0" smtClean="0"/>
              <a:t>“, která poskytovala nejprve 2 měsíce úrok 1%, poté 0,9%. Eva zvolila banku „</a:t>
            </a:r>
            <a:r>
              <a:rPr lang="cs-CZ" sz="2400" dirty="0" err="1" smtClean="0"/>
              <a:t>uvw</a:t>
            </a:r>
            <a:r>
              <a:rPr lang="cs-CZ" sz="2400" dirty="0" smtClean="0"/>
              <a:t>“, která poskytla na první dva měsíce úrok 0,9%, poté 1%. Který ze sourozenců bude mít po půl roce vyšší zisk?</a:t>
            </a:r>
          </a:p>
          <a:p>
            <a:endParaRPr lang="cs-CZ" sz="24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971600" y="2996952"/>
                <a:ext cx="7632848" cy="144016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Adam: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=100 000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1+0,85∙0,01∙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1+0,85∙0,009∙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≅</m:t>
                      </m:r>
                      <m:r>
                        <m:rPr>
                          <m:nor/>
                        </m:rPr>
                        <a:rPr lang="cs-CZ" dirty="0"/>
                        <m:t>=100 397 </m:t>
                      </m:r>
                      <m:r>
                        <m:rPr>
                          <m:nor/>
                        </m:rPr>
                        <a:rPr lang="cs-CZ" dirty="0"/>
                        <m:t>K</m:t>
                      </m:r>
                      <m:r>
                        <m:rPr>
                          <m:nor/>
                        </m:rPr>
                        <a:rPr lang="cs-CZ" dirty="0"/>
                        <m:t>č</m:t>
                      </m:r>
                    </m:oMath>
                  </m:oMathPara>
                </a14:m>
                <a:endParaRPr lang="cs-CZ" dirty="0"/>
              </a:p>
              <a:p>
                <a:pPr algn="ctr"/>
                <a:endParaRPr lang="cs-CZ" dirty="0" smtClean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996952"/>
                <a:ext cx="7632848" cy="1440160"/>
              </a:xfrm>
              <a:prstGeom prst="rect">
                <a:avLst/>
              </a:prstGeom>
              <a:blipFill rotWithShape="1">
                <a:blip r:embed="rId2"/>
                <a:stretch>
                  <a:fillRect l="-639" t="-720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21197" y="4497421"/>
                <a:ext cx="7632848" cy="144016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Eva: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𝐸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=100 000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1+0,85∙0,009∙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1+0,85∙0,01∙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𝐸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≅</m:t>
                      </m:r>
                      <m:r>
                        <m:rPr>
                          <m:nor/>
                        </m:rPr>
                        <a:rPr lang="cs-CZ" dirty="0"/>
                        <m:t>=100 </m:t>
                      </m:r>
                      <m:r>
                        <m:rPr>
                          <m:nor/>
                        </m:rPr>
                        <a:rPr lang="cs-CZ" b="0" i="0" dirty="0" smtClean="0"/>
                        <m:t>411</m:t>
                      </m:r>
                      <m:r>
                        <m:rPr>
                          <m:nor/>
                        </m:rPr>
                        <a:rPr lang="cs-CZ" dirty="0"/>
                        <m:t> </m:t>
                      </m:r>
                      <m:r>
                        <m:rPr>
                          <m:nor/>
                        </m:rPr>
                        <a:rPr lang="cs-CZ" dirty="0"/>
                        <m:t>K</m:t>
                      </m:r>
                      <m:r>
                        <m:rPr>
                          <m:nor/>
                        </m:rPr>
                        <a:rPr lang="cs-CZ" dirty="0"/>
                        <m:t>č</m:t>
                      </m:r>
                    </m:oMath>
                  </m:oMathPara>
                </a14:m>
                <a:endParaRPr lang="cs-CZ" dirty="0"/>
              </a:p>
              <a:p>
                <a:pPr algn="ctr"/>
                <a:endParaRPr lang="cs-CZ" dirty="0" smtClean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197" y="4497421"/>
                <a:ext cx="7632848" cy="1440160"/>
              </a:xfrm>
              <a:prstGeom prst="rect">
                <a:avLst/>
              </a:prstGeom>
              <a:blipFill rotWithShape="1">
                <a:blip r:embed="rId3"/>
                <a:stretch>
                  <a:fillRect l="-639" t="-720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704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Rozdíl mezi jednoduchým a složeným úročením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Ilustrativní příklad, úroková míra v obou případech 2%</a:t>
            </a:r>
          </a:p>
          <a:p>
            <a:r>
              <a:rPr lang="cs-CZ" sz="2400" dirty="0" smtClean="0"/>
              <a:t>Jednoduché úročení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1000" dirty="0" smtClean="0"/>
          </a:p>
          <a:p>
            <a:r>
              <a:rPr lang="cs-CZ" sz="2400" dirty="0" smtClean="0"/>
              <a:t>Složené úročení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107531"/>
              </p:ext>
            </p:extLst>
          </p:nvPr>
        </p:nvGraphicFramePr>
        <p:xfrm>
          <a:off x="755576" y="2492896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"/>
                <a:gridCol w="1368152"/>
                <a:gridCol w="1152128"/>
                <a:gridCol w="1492424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Vklad na začátku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 za období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Vklad na konci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zisk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r>
                        <a:rPr lang="cs-CZ" baseline="0" dirty="0" smtClean="0"/>
                        <a:t>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1 700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</a:t>
                      </a:r>
                      <a:r>
                        <a:rPr lang="cs-CZ" baseline="0" dirty="0" smtClean="0"/>
                        <a:t> 700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1 700 Kč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101 700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1 700 Kč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101 700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5 100 Kč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968111"/>
              </p:ext>
            </p:extLst>
          </p:nvPr>
        </p:nvGraphicFramePr>
        <p:xfrm>
          <a:off x="827584" y="4797152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"/>
                <a:gridCol w="1368152"/>
                <a:gridCol w="1296144"/>
                <a:gridCol w="1440160"/>
                <a:gridCol w="11274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Vklad na začátku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Úrok za období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Vklad na konci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zisk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1 700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</a:t>
                      </a:r>
                      <a:r>
                        <a:rPr lang="cs-CZ" baseline="0" dirty="0" smtClean="0"/>
                        <a:t> 700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101 700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1 728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103 428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103 428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1 758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105 186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5 186 Kč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302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Při tvorbě </a:t>
            </a:r>
            <a:r>
              <a:rPr lang="cs-CZ" sz="4000" dirty="0" err="1"/>
              <a:t>DUMu</a:t>
            </a:r>
            <a:r>
              <a:rPr lang="cs-CZ" sz="4000" dirty="0"/>
              <a:t> byly použity následující materiály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www.fio.cz</a:t>
            </a:r>
            <a:endParaRPr lang="cs-CZ" sz="2400" dirty="0" smtClean="0"/>
          </a:p>
          <a:p>
            <a:r>
              <a:rPr lang="cs-CZ" sz="2400" dirty="0"/>
              <a:t>ODVÁRKO, Oldřich. </a:t>
            </a:r>
            <a:r>
              <a:rPr lang="cs-CZ" sz="2400" i="1" dirty="0"/>
              <a:t>Úlohy z finanční matematiky pro střední školy</a:t>
            </a:r>
            <a:r>
              <a:rPr lang="cs-CZ" sz="2400" dirty="0"/>
              <a:t>. 1. vyd. Praha: Prometheus, 2005, 198 s. Učebnice pro střední školy (Prometheus). ISBN 80-719-6303-8. </a:t>
            </a:r>
          </a:p>
          <a:p>
            <a:r>
              <a:rPr lang="cs-CZ" sz="2400" dirty="0" smtClean="0"/>
              <a:t>NOVESKÝ</a:t>
            </a:r>
            <a:r>
              <a:rPr lang="cs-CZ" sz="2400" dirty="0"/>
              <a:t>, Ivan. </a:t>
            </a:r>
            <a:r>
              <a:rPr lang="cs-CZ" sz="2400" i="1" dirty="0"/>
              <a:t>Slabikář finanční gramotnosti: učebnice základních 7 modulů finanční gramotnosti</a:t>
            </a:r>
            <a:r>
              <a:rPr lang="cs-CZ" sz="2400" dirty="0"/>
              <a:t>. 1. vyd. Praha: </a:t>
            </a:r>
            <a:r>
              <a:rPr lang="cs-CZ" sz="2400" dirty="0" err="1"/>
              <a:t>Cofet</a:t>
            </a:r>
            <a:r>
              <a:rPr lang="cs-CZ" sz="2400" dirty="0"/>
              <a:t>, 2009, 448 s. ISBN 978-80-9043-96-1-0.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1557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Vlastní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2744</TotalTime>
  <Words>964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</vt:lpstr>
      <vt:lpstr>Prezentace aplikace PowerPoint</vt:lpstr>
      <vt:lpstr>Složené úročení</vt:lpstr>
      <vt:lpstr>Složené úročení</vt:lpstr>
      <vt:lpstr>Termínovaný vklad</vt:lpstr>
      <vt:lpstr>Vzorce pro výpočty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Rozdíl mezi jednoduchým a složeným úročením</vt:lpstr>
      <vt:lpstr>Při tvorbě DUMu byly použity následující materiály: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22</cp:revision>
  <dcterms:created xsi:type="dcterms:W3CDTF">2013-12-03T11:26:25Z</dcterms:created>
  <dcterms:modified xsi:type="dcterms:W3CDTF">2014-02-03T12:44:47Z</dcterms:modified>
</cp:coreProperties>
</file>