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59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666034535"/>
              </p:ext>
            </p:extLst>
          </p:nvPr>
        </p:nvGraphicFramePr>
        <p:xfrm>
          <a:off x="1338110" y="1268760"/>
          <a:ext cx="6707187" cy="3647224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VY_32_INOVACE_21-04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Finanční gramotnost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20. 10. 2013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Pojmy z tematiky úvěrů.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Vzorové příklady, vysvětlení pojmů, vhodné doplnit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diskusí.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Úmor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Pravidelná splátka úvěru (dluh tzv. postupně umořujeme)</a:t>
            </a:r>
          </a:p>
          <a:p>
            <a:endParaRPr lang="cs-CZ" sz="2400" dirty="0"/>
          </a:p>
          <a:p>
            <a:r>
              <a:rPr lang="cs-CZ" sz="2400" dirty="0" smtClean="0"/>
              <a:t>Podnikatel si od banky půjčil 1 500 000 Kč na tři roky, banka stanovila úrok na 6%. První rok splatí podnikatel 500 000 Kč, Druhý rok 600 000 Kč. Jaká bude poslední splátka?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759901" y="3645024"/>
                <a:ext cx="6624736" cy="100811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První rok:</a:t>
                </a:r>
              </a:p>
              <a:p>
                <a:r>
                  <a:rPr lang="cs-CZ" dirty="0" smtClean="0"/>
                  <a:t>Úrok banky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1 500 000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∙0,06=90 000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Splátka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1 590 000−500 000=1 090 000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901" y="3645024"/>
                <a:ext cx="6624736" cy="100811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29" b="-545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Obdélník 6"/>
              <p:cNvSpPr/>
              <p:nvPr/>
            </p:nvSpPr>
            <p:spPr>
              <a:xfrm>
                <a:off x="759901" y="4586788"/>
                <a:ext cx="6624736" cy="100811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Druhý rok:</a:t>
                </a:r>
              </a:p>
              <a:p>
                <a:r>
                  <a:rPr lang="cs-CZ" dirty="0" smtClean="0"/>
                  <a:t>Úrok banky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1 090 000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∙0,06=65 400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Splátka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1 155 400−600 000=555 400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901" y="4586788"/>
                <a:ext cx="6624736" cy="100811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829" b="-481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Obdélník 7"/>
              <p:cNvSpPr/>
              <p:nvPr/>
            </p:nvSpPr>
            <p:spPr>
              <a:xfrm>
                <a:off x="759901" y="5533508"/>
                <a:ext cx="6624736" cy="100811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Třetí rok:</a:t>
                </a:r>
              </a:p>
              <a:p>
                <a:r>
                  <a:rPr lang="cs-CZ" dirty="0" smtClean="0"/>
                  <a:t>Úrok banky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55 400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∙0,06=33 324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Splátka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588 724 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901" y="5533508"/>
                <a:ext cx="6624736" cy="100811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29" b="-484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52932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Umořovací plán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Přehled splácení dluhu</a:t>
            </a:r>
          </a:p>
          <a:p>
            <a:endParaRPr lang="cs-CZ" sz="2400" dirty="0"/>
          </a:p>
          <a:p>
            <a:r>
              <a:rPr lang="cs-CZ" sz="2400" dirty="0" smtClean="0"/>
              <a:t>Sestavte umořovací plán k předchozí úloze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V tomto příkladu jsme počítali s různě vysokými splátkami, častěji jsou požadovány splátky v konstantní výši.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5234562"/>
              </p:ext>
            </p:extLst>
          </p:nvPr>
        </p:nvGraphicFramePr>
        <p:xfrm>
          <a:off x="899592" y="3212976"/>
          <a:ext cx="727281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4562"/>
                <a:gridCol w="1454562"/>
                <a:gridCol w="1454562"/>
                <a:gridCol w="1454562"/>
                <a:gridCol w="14545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půjčka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1 090</a:t>
                      </a:r>
                      <a:r>
                        <a:rPr lang="cs-CZ" baseline="0" dirty="0" smtClean="0"/>
                        <a:t> 000 Kč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65 400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534 600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555</a:t>
                      </a:r>
                      <a:r>
                        <a:rPr lang="cs-CZ" baseline="0" dirty="0" smtClean="0"/>
                        <a:t> 400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588 724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33 324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555 400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613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Anuita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Pravidelná splátka</a:t>
            </a:r>
          </a:p>
          <a:p>
            <a:r>
              <a:rPr lang="cs-CZ" sz="2400" dirty="0" smtClean="0"/>
              <a:t>Skládá se z úroku i úmoru</a:t>
            </a:r>
          </a:p>
          <a:p>
            <a:r>
              <a:rPr lang="cs-CZ" sz="2400" dirty="0" smtClean="0"/>
              <a:t>Úrok se vztahuje k dosud nesplacené částce</a:t>
            </a:r>
          </a:p>
          <a:p>
            <a:r>
              <a:rPr lang="cs-CZ" sz="2400" dirty="0" smtClean="0"/>
              <a:t>Postupem času úrok klesá, úmor se zvyšuje</a:t>
            </a:r>
          </a:p>
          <a:p>
            <a:r>
              <a:rPr lang="cs-CZ" sz="2400" dirty="0" smtClean="0"/>
              <a:t>Čím déle splácíme, tím vyšší úrok platíme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3899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Jistina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Nesplacená část dluhu, ze které se počítá úrok</a:t>
            </a:r>
          </a:p>
          <a:p>
            <a:r>
              <a:rPr lang="cs-CZ" sz="2400" dirty="0" smtClean="0"/>
              <a:t>Často se s tímto pojmem setkáte u hypoték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71553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1206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Uvažujme předchozí příklad, spočítáme jaké splátky by podnikatel musel platit, aby úvěr splatil po třech letech stejně vysokými částkami.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Splátka by byla 561 165 Kč.</a:t>
            </a:r>
          </a:p>
          <a:p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971600" y="1916832"/>
                <a:ext cx="7272808" cy="100811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První rok:</a:t>
                </a:r>
              </a:p>
              <a:p>
                <a:r>
                  <a:rPr lang="cs-CZ" dirty="0" smtClean="0"/>
                  <a:t>Dluh + úrok: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1 500 000+1 500 000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∙0,06=1 500 000∙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1+0,06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Splátka (</a:t>
                </a:r>
                <a:r>
                  <a:rPr lang="cs-CZ" i="1" dirty="0" smtClean="0"/>
                  <a:t>s</a:t>
                </a:r>
                <a:r>
                  <a:rPr lang="cs-CZ" dirty="0" smtClean="0"/>
                  <a:t>):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1 500 000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1+0,06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916832"/>
                <a:ext cx="7272808" cy="100811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71" b="-481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Obdélník 4"/>
              <p:cNvSpPr/>
              <p:nvPr/>
            </p:nvSpPr>
            <p:spPr>
              <a:xfrm>
                <a:off x="975905" y="2924944"/>
                <a:ext cx="7272808" cy="864096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Druhý rok:</a:t>
                </a:r>
              </a:p>
              <a:p>
                <a:r>
                  <a:rPr lang="cs-CZ" dirty="0" smtClean="0"/>
                  <a:t>Dluh + úrok: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500 000∙1,06−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1+0,06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Splátka (</a:t>
                </a:r>
                <a:r>
                  <a:rPr lang="cs-CZ" i="1" dirty="0" smtClean="0"/>
                  <a:t>s</a:t>
                </a:r>
                <a:r>
                  <a:rPr lang="cs-CZ" dirty="0" smtClean="0"/>
                  <a:t>):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500 000∙1,06−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1,06−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905" y="2924944"/>
                <a:ext cx="7272808" cy="86409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71" t="-6338" b="-1408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bdélník 5"/>
              <p:cNvSpPr/>
              <p:nvPr/>
            </p:nvSpPr>
            <p:spPr>
              <a:xfrm>
                <a:off x="982821" y="3789040"/>
                <a:ext cx="7272808" cy="936104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Třetí rok:</a:t>
                </a:r>
              </a:p>
              <a:p>
                <a:r>
                  <a:rPr lang="cs-CZ" dirty="0" smtClean="0"/>
                  <a:t>Dluh + úrok: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1 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500 000∙1,06−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</m:d>
                        <m:r>
                          <a:rPr lang="cs-CZ" i="1">
                            <a:latin typeface="Cambria Math"/>
                            <a:ea typeface="Cambria Math"/>
                          </a:rPr>
                          <m:t>∙1,06−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1+0,06</m:t>
                        </m:r>
                      </m:e>
                    </m:d>
                  </m:oMath>
                </a14:m>
                <a:endParaRPr lang="cs-CZ" dirty="0"/>
              </a:p>
              <a:p>
                <a:r>
                  <a:rPr lang="cs-CZ" dirty="0" smtClean="0"/>
                  <a:t>Splátka (</a:t>
                </a:r>
                <a:r>
                  <a:rPr lang="cs-CZ" i="1" dirty="0" smtClean="0"/>
                  <a:t>s</a:t>
                </a:r>
                <a:r>
                  <a:rPr lang="cs-CZ" dirty="0" smtClean="0"/>
                  <a:t>):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1 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500 000∙1,06−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</m:d>
                        <m:r>
                          <a:rPr lang="cs-CZ" i="1">
                            <a:latin typeface="Cambria Math"/>
                            <a:ea typeface="Cambria Math"/>
                          </a:rPr>
                          <m:t>∙1,06−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1,06−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821" y="3789040"/>
                <a:ext cx="7272808" cy="93610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71" t="-2614" b="-915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Obdélník 6"/>
              <p:cNvSpPr/>
              <p:nvPr/>
            </p:nvSpPr>
            <p:spPr>
              <a:xfrm>
                <a:off x="971600" y="4869160"/>
                <a:ext cx="7416824" cy="1152128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Po třetí splátce je úvěr splacen: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1 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500 000∙1,06−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∙1,06−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1,06−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1 500 000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1,06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1,06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+1,06+1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=561 164,719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≅561 165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869160"/>
                <a:ext cx="7416824" cy="115212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57" t="-582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5688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Obecný vzorec pro výpočet anuitní splátky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𝑠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𝑉𝑖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</m:den>
                          </m:f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1+</m:t>
                                  </m:r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𝑖</m:t>
                                  </m:r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f>
                                    <m:fPr>
                                      <m:ctrlP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𝑡</m:t>
                                      </m:r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360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dirty="0" smtClean="0"/>
              </a:p>
              <a:p>
                <a:r>
                  <a:rPr lang="cs-CZ" sz="2400" i="1" dirty="0" smtClean="0"/>
                  <a:t>V</a:t>
                </a:r>
                <a:r>
                  <a:rPr lang="cs-CZ" sz="2400" dirty="0"/>
                  <a:t> – </a:t>
                </a:r>
                <a:r>
                  <a:rPr lang="cs-CZ" sz="2400" dirty="0" smtClean="0"/>
                  <a:t>poskytnutý úvěr</a:t>
                </a:r>
              </a:p>
              <a:p>
                <a:r>
                  <a:rPr lang="cs-CZ" sz="2400" i="1" dirty="0" smtClean="0"/>
                  <a:t>i</a:t>
                </a:r>
                <a:r>
                  <a:rPr lang="cs-CZ" sz="2400" dirty="0" smtClean="0"/>
                  <a:t> – úroková míra</a:t>
                </a:r>
              </a:p>
              <a:p>
                <a:r>
                  <a:rPr lang="cs-CZ" sz="2400" i="1" dirty="0" smtClean="0"/>
                  <a:t>t</a:t>
                </a:r>
                <a:r>
                  <a:rPr lang="cs-CZ" sz="2400" dirty="0" smtClean="0"/>
                  <a:t> – počet dnů úrokovacího období</a:t>
                </a:r>
              </a:p>
              <a:p>
                <a:r>
                  <a:rPr lang="cs-CZ" sz="2400" i="1" dirty="0" smtClean="0"/>
                  <a:t>n</a:t>
                </a:r>
                <a:r>
                  <a:rPr lang="cs-CZ" sz="2400" dirty="0" smtClean="0"/>
                  <a:t> – počet splátek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blipFill rotWithShape="1">
                <a:blip r:embed="rId2" cstate="print"/>
                <a:stretch>
                  <a:fillRect l="-10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5294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Banka poskytla podnikateli úvěr ve výši 15 000 000 Kč. Úvěr bude splácen čtvrtletními anuitními splátkami ve výši 750 000 Kč. Úrok banka stanovila na 8%. Kolika splátkami podnikatel úvěr splatí?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Použijeme vzorec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𝑠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𝑉𝑖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1−</m:t>
                        </m:r>
                        <m:sSup>
                          <m:sSup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i="1">
                                    <a:latin typeface="Cambria Math"/>
                                  </a:rPr>
                                  <m:t>1+</m:t>
                                </m:r>
                                <m:r>
                                  <a:rPr lang="cs-CZ" sz="2400" i="1">
                                    <a:latin typeface="Cambria Math"/>
                                  </a:rPr>
                                  <m:t>𝑖</m:t>
                                </m:r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f>
                                  <m:fPr>
                                    <m:ctrlP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  <m:t>𝑡</m:t>
                                    </m:r>
                                  </m:num>
                                  <m:den>
                                    <m: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  <m:t>360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𝑛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, vyjádříme </a:t>
                </a:r>
                <a:r>
                  <a:rPr lang="cs-CZ" sz="2400" i="1" dirty="0" smtClean="0"/>
                  <a:t>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𝑛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𝑙𝑜𝑔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360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𝑠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360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𝑠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𝑉𝑖𝑡</m:t>
                              </m:r>
                            </m:den>
                          </m:f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𝑙𝑜𝑔</m:t>
                          </m:r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𝑖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cs-CZ" sz="2400" i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𝑛</m:t>
                      </m:r>
                      <m:r>
                        <a:rPr lang="cs-CZ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𝑙𝑜𝑔</m:t>
                          </m:r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>
                                  <a:latin typeface="Cambria Math"/>
                                </a:rPr>
                                <m:t>360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750 000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/>
                                </a:rPr>
                                <m:t>360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750 000</m:t>
                              </m:r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15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∙0,08∙90</m:t>
                              </m:r>
                            </m:den>
                          </m:f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𝑙𝑜𝑔</m:t>
                          </m:r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0,08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90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=25,79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Podnikatel zaplatí 26 splátek, 25 po 750 000 Kč, poslední nižší.</a:t>
                </a: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 cstate="print"/>
                <a:stretch>
                  <a:fillRect l="-1111" t="-863" r="-667" b="-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6980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476672"/>
                <a:ext cx="8229600" cy="572149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Jaká bude poslední splátka?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Vzorec, který určí výši nesplaceného dluhu po n-té splátce: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𝑉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1+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m:rPr>
                                  <m:nor/>
                                </m:rPr>
                                <a:rPr lang="cs-CZ" sz="2400" dirty="0"/>
                                <m:t> </m:t>
                              </m:r>
                              <m:f>
                                <m:fPr>
                                  <m:ctrlPr>
                                    <a:rPr lang="cs-CZ" sz="2400" i="1" dirty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 dirty="0">
                                      <a:latin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latin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1+</m:t>
                                  </m:r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f>
                                    <m:fPr>
                                      <m:ctrlP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𝑡</m:t>
                                      </m:r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360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1+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𝑖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Předpokládáme, že máme před sebou již poslední splátku (</a:t>
                </a:r>
                <a:r>
                  <a:rPr lang="cs-CZ" sz="2400" i="1" dirty="0" smtClean="0"/>
                  <a:t>p</a:t>
                </a:r>
                <a:r>
                  <a:rPr lang="cs-CZ" sz="2400" dirty="0" smtClean="0"/>
                  <a:t>):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𝑉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1+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>
                                    <m:rPr>
                                      <m:nor/>
                                    </m:rPr>
                                    <a:rPr lang="cs-CZ" sz="2200" dirty="0"/>
                                    <m:t> </m:t>
                                  </m:r>
                                  <m:f>
                                    <m:fPr>
                                      <m:ctrlPr>
                                        <a:rPr lang="cs-CZ" sz="2200" i="1" dirty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200" i="1" dirty="0">
                                          <a:latin typeface="Cambria Math"/>
                                        </a:rPr>
                                        <m:t>𝑡</m:t>
                                      </m:r>
                                    </m:num>
                                    <m:den>
                                      <m:r>
                                        <a:rPr lang="cs-CZ" sz="2200" i="1" dirty="0">
                                          <a:latin typeface="Cambria Math"/>
                                        </a:rPr>
                                        <m:t>360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1+</m:t>
                                      </m:r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𝑖</m:t>
                                      </m:r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∙</m:t>
                                      </m:r>
                                      <m:f>
                                        <m:fPr>
                                          <m:ctrlPr>
                                            <a:rPr lang="cs-CZ" sz="2200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sz="2200" i="1">
                                              <a:latin typeface="Cambria Math"/>
                                              <a:ea typeface="Cambria Math"/>
                                            </a:rPr>
                                            <m:t>𝑡</m:t>
                                          </m:r>
                                        </m:num>
                                        <m:den>
                                          <m:r>
                                            <a:rPr lang="cs-CZ" sz="2200" i="1">
                                              <a:latin typeface="Cambria Math"/>
                                              <a:ea typeface="Cambria Math"/>
                                            </a:rPr>
                                            <m:t>360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𝑛</m:t>
                                  </m:r>
                                </m:sup>
                              </m:sSup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num>
                            <m:den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1+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𝑖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f>
                                    <m:fPr>
                                      <m:ctrlP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𝑡</m:t>
                                      </m:r>
                                    </m:num>
                                    <m:den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360</m:t>
                                      </m:r>
                                    </m:den>
                                  </m:f>
                                </m:e>
                              </m:d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den>
                          </m:f>
                        </m:e>
                      </m:d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1+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𝑖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 smtClean="0"/>
              </a:p>
              <a:p>
                <a:pPr marL="0" indent="0">
                  <a:buNone/>
                </a:pPr>
                <a:endParaRPr lang="cs-CZ" sz="22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</a:rPr>
                        <m:t>=15∙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1+0,08∙</m:t>
                              </m:r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90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26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−750000∙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1+0,08∙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90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1+0,08∙</m:t>
                                  </m:r>
                                  <m:f>
                                    <m:fPr>
                                      <m:ctrlPr>
                                        <a:rPr lang="cs-CZ" sz="2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200" b="0" i="1" smtClean="0">
                                          <a:latin typeface="Cambria Math"/>
                                          <a:ea typeface="Cambria Math"/>
                                        </a:rPr>
                                        <m:t>90</m:t>
                                      </m:r>
                                    </m:num>
                                    <m:den>
                                      <m:r>
                                        <a:rPr lang="cs-CZ" sz="2200" b="0" i="1" smtClean="0">
                                          <a:latin typeface="Cambria Math"/>
                                          <a:ea typeface="Cambria Math"/>
                                        </a:rPr>
                                        <m:t>360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sup>
                          </m:s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0,08∙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90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360</m:t>
                              </m:r>
                            </m:den>
                          </m:f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≅598  093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476672"/>
                <a:ext cx="8229600" cy="5721499"/>
              </a:xfrm>
              <a:blipFill rotWithShape="1">
                <a:blip r:embed="rId2" cstate="print"/>
                <a:stretch>
                  <a:fillRect l="-815" t="-10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0358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RPSN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Roční procentní sazba nákladů</a:t>
            </a:r>
          </a:p>
          <a:p>
            <a:r>
              <a:rPr lang="cs-CZ" sz="2400" dirty="0" smtClean="0"/>
              <a:t>Jediný srovnatelný ukazatel  úvěrů</a:t>
            </a:r>
          </a:p>
          <a:p>
            <a:r>
              <a:rPr lang="cs-CZ" sz="2400" dirty="0" smtClean="0"/>
              <a:t>Často je psán malým písmem </a:t>
            </a:r>
            <a:r>
              <a:rPr lang="cs-CZ" sz="2400" dirty="0" smtClean="0">
                <a:sym typeface="Wingdings" panose="05000000000000000000" pitchFamily="2" charset="2"/>
              </a:rPr>
              <a:t>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07452"/>
            <a:ext cx="7808181" cy="3298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328721" y="2989588"/>
            <a:ext cx="8456253" cy="3881442"/>
            <a:chOff x="575555" y="2976558"/>
            <a:chExt cx="8456253" cy="3881442"/>
          </a:xfrm>
        </p:grpSpPr>
        <p:sp>
          <p:nvSpPr>
            <p:cNvPr id="6" name="Obdélník 5"/>
            <p:cNvSpPr/>
            <p:nvPr/>
          </p:nvSpPr>
          <p:spPr>
            <a:xfrm>
              <a:off x="575555" y="2976558"/>
              <a:ext cx="8456253" cy="3881442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281271" y="2107501"/>
              <a:ext cx="2551155" cy="5298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66816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RPSN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400600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nary>
                      <m:naryPr>
                        <m:chr m:val="∑"/>
                        <m:ctrlPr>
                          <a:rPr lang="cs-CZ" sz="2400" i="1" smtClean="0">
                            <a:latin typeface="Cambria Math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cs-CZ" sz="2400" b="0" i="1" smtClean="0">
                            <a:latin typeface="Cambria Math"/>
                          </a:rPr>
                          <m:t>𝑘</m:t>
                        </m:r>
                        <m:r>
                          <a:rPr lang="cs-CZ" sz="2400" b="0" i="1" smtClean="0">
                            <a:latin typeface="Cambria Math"/>
                          </a:rPr>
                          <m:t>=1</m:t>
                        </m:r>
                      </m:sub>
                      <m:sup>
                        <m:r>
                          <a:rPr lang="cs-CZ" sz="2400" b="0" i="1" smtClean="0">
                            <a:latin typeface="Cambria Math"/>
                          </a:rPr>
                          <m:t>𝑚</m:t>
                        </m:r>
                      </m:sup>
                      <m: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𝑘</m:t>
                            </m:r>
                          </m:sub>
                        </m:sSub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1+</m:t>
                                </m:r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𝑋</m:t>
                                </m:r>
                              </m:e>
                            </m:d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𝑡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𝑘</m:t>
                                </m:r>
                              </m:sub>
                            </m:sSub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  <m:nary>
                          <m:naryPr>
                            <m:chr m:val="∑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naryPr>
                          <m:sub>
                            <m:r>
                              <m:rPr>
                                <m:brk m:alnAt="23"/>
                              </m:rPr>
                              <a:rPr lang="cs-CZ" sz="2400" b="0" i="1" smtClean="0">
                                <a:latin typeface="Cambria Math"/>
                              </a:rPr>
                              <m:t>𝑙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=1</m:t>
                            </m:r>
                          </m:sub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𝑚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´</m:t>
                            </m:r>
                          </m:sup>
                          <m: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𝐷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𝑙</m:t>
                                </m:r>
                              </m:sub>
                            </m:sSub>
                            <m:sSup>
                              <m:sSup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400" b="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1+</m:t>
                                    </m:r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𝑋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cs-CZ" sz="2400" b="0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𝑙</m:t>
                                    </m:r>
                                  </m:sub>
                                </m:sSub>
                              </m:sup>
                            </m:sSup>
                          </m:e>
                        </m:nary>
                      </m:e>
                    </m:nary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pPr marL="0" indent="0">
                  <a:buNone/>
                </a:pPr>
                <a:r>
                  <a:rPr lang="cs-CZ" sz="2400" i="1" dirty="0" smtClean="0"/>
                  <a:t>X </a:t>
                </a:r>
                <a:r>
                  <a:rPr lang="cs-CZ" sz="2400" dirty="0"/>
                  <a:t>–</a:t>
                </a:r>
                <a:r>
                  <a:rPr lang="cs-CZ" sz="2400" i="1" dirty="0" smtClean="0"/>
                  <a:t> </a:t>
                </a:r>
                <a:r>
                  <a:rPr lang="cs-CZ" sz="2400" dirty="0" smtClean="0"/>
                  <a:t>RPSN/100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m </a:t>
                </a:r>
                <a:r>
                  <a:rPr lang="cs-CZ" sz="2400" dirty="0" smtClean="0"/>
                  <a:t>– číslo posledního čerpání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k</a:t>
                </a:r>
                <a:r>
                  <a:rPr lang="cs-CZ" sz="2400" dirty="0" smtClean="0"/>
                  <a:t> – číslo černání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i="1" dirty="0" err="1" smtClean="0"/>
                  <a:t>C</a:t>
                </a:r>
                <a:r>
                  <a:rPr lang="cs-CZ" sz="2400" i="1" baseline="-25000" dirty="0" err="1" smtClean="0"/>
                  <a:t>k</a:t>
                </a:r>
                <a:r>
                  <a:rPr lang="cs-CZ" sz="2400" i="1" dirty="0"/>
                  <a:t> </a:t>
                </a:r>
                <a:r>
                  <a:rPr lang="cs-CZ" sz="2400" dirty="0"/>
                  <a:t>–</a:t>
                </a:r>
                <a:r>
                  <a:rPr lang="cs-CZ" sz="2400" dirty="0" smtClean="0"/>
                  <a:t> výše půjčky </a:t>
                </a:r>
                <a:r>
                  <a:rPr lang="cs-CZ" sz="2400" i="1" dirty="0" smtClean="0"/>
                  <a:t>k</a:t>
                </a:r>
              </a:p>
              <a:p>
                <a:pPr marL="0" indent="0">
                  <a:buNone/>
                </a:pPr>
                <a:r>
                  <a:rPr lang="cs-CZ" sz="2400" i="1" dirty="0" err="1" smtClean="0"/>
                  <a:t>t</a:t>
                </a:r>
                <a:r>
                  <a:rPr lang="cs-CZ" sz="2400" i="1" baseline="-25000" dirty="0" err="1" smtClean="0"/>
                  <a:t>k</a:t>
                </a:r>
                <a:r>
                  <a:rPr lang="cs-CZ" sz="2400" i="1" baseline="-25000" dirty="0" smtClean="0"/>
                  <a:t> </a:t>
                </a:r>
                <a:r>
                  <a:rPr lang="cs-CZ" sz="2400" dirty="0" smtClean="0"/>
                  <a:t>– interval vyjádřený v letech a zlomcích roku mezi datem prvního čerpání a datem následného čerpání</a:t>
                </a:r>
                <a:endParaRPr lang="cs-CZ" sz="2400" i="1" dirty="0" smtClean="0"/>
              </a:p>
              <a:p>
                <a:pPr marL="0" indent="0">
                  <a:buNone/>
                </a:pPr>
                <a:r>
                  <a:rPr lang="cs-CZ" sz="2400" i="1" dirty="0" smtClean="0"/>
                  <a:t>m´</a:t>
                </a:r>
                <a:r>
                  <a:rPr lang="cs-CZ" sz="2400" dirty="0"/>
                  <a:t> –</a:t>
                </a:r>
                <a:r>
                  <a:rPr lang="cs-CZ" sz="2400" dirty="0" smtClean="0"/>
                  <a:t> číslo poslední splátky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l</a:t>
                </a:r>
                <a:r>
                  <a:rPr lang="cs-CZ" sz="2400" dirty="0" smtClean="0"/>
                  <a:t> – číslo splátky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D</a:t>
                </a:r>
                <a:r>
                  <a:rPr lang="cs-CZ" sz="2400" i="1" baseline="-25000" dirty="0" smtClean="0"/>
                  <a:t>l</a:t>
                </a:r>
                <a:r>
                  <a:rPr lang="cs-CZ" sz="2400" dirty="0" smtClean="0"/>
                  <a:t> – výše splátky</a:t>
                </a:r>
              </a:p>
              <a:p>
                <a:pPr marL="0" indent="0">
                  <a:buNone/>
                </a:pPr>
                <a:r>
                  <a:rPr lang="cs-CZ" sz="2400" i="1" dirty="0" err="1" smtClean="0"/>
                  <a:t>s</a:t>
                </a:r>
                <a:r>
                  <a:rPr lang="cs-CZ" sz="2400" i="1" baseline="-25000" dirty="0" err="1" smtClean="0"/>
                  <a:t>l</a:t>
                </a:r>
                <a:r>
                  <a:rPr lang="cs-CZ" sz="2400" dirty="0" smtClean="0"/>
                  <a:t> – </a:t>
                </a:r>
                <a:r>
                  <a:rPr lang="cs-CZ" sz="2400" dirty="0"/>
                  <a:t>– interval vyjádřený v letech a zlomcích roku mezi datem prvního čerpání a datem </a:t>
                </a:r>
                <a:r>
                  <a:rPr lang="cs-CZ" sz="2400" dirty="0" smtClean="0"/>
                  <a:t>každého čerpání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400600"/>
              </a:xfrm>
              <a:blipFill rotWithShape="1">
                <a:blip r:embed="rId2" cstate="print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82652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Při tvorbě </a:t>
            </a:r>
            <a:r>
              <a:rPr lang="cs-CZ" dirty="0" err="1"/>
              <a:t>DUMu</a:t>
            </a:r>
            <a:r>
              <a:rPr lang="cs-CZ" dirty="0"/>
              <a:t> byly použity následující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ODVÁRKO, Oldřich. </a:t>
            </a:r>
            <a:r>
              <a:rPr lang="cs-CZ" sz="2400" i="1" dirty="0"/>
              <a:t>Úlohy z finanční matematiky pro střední školy</a:t>
            </a:r>
            <a:r>
              <a:rPr lang="cs-CZ" sz="2400" dirty="0"/>
              <a:t>. 1. vyd. Praha: Prometheus, 2005, 198 s. Učebnice pro střední školy (Prometheus). ISBN 80-719-6303-8. </a:t>
            </a:r>
          </a:p>
          <a:p>
            <a:endParaRPr lang="cs-CZ" sz="2400" dirty="0"/>
          </a:p>
          <a:p>
            <a:r>
              <a:rPr lang="cs-CZ" sz="2400" dirty="0"/>
              <a:t>NOVESKÝ, Ivan. </a:t>
            </a:r>
            <a:r>
              <a:rPr lang="cs-CZ" sz="2400" i="1" dirty="0"/>
              <a:t>Slabikář finanční gramotnosti: učebnice základních 7 modulů finanční gramotnosti</a:t>
            </a:r>
            <a:r>
              <a:rPr lang="cs-CZ" sz="2400" dirty="0"/>
              <a:t>. 1. vyd. Praha: </a:t>
            </a:r>
            <a:r>
              <a:rPr lang="cs-CZ" sz="2400" dirty="0" err="1"/>
              <a:t>Cofet</a:t>
            </a:r>
            <a:r>
              <a:rPr lang="cs-CZ" sz="2400" dirty="0"/>
              <a:t>, 2009, 448 s. ISBN 978-80-9043-96-1-0.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Leták společnosti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Credit</a:t>
            </a: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35606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23143</TotalTime>
  <Words>369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</vt:lpstr>
      <vt:lpstr>Snímek 1</vt:lpstr>
      <vt:lpstr>Úvěry</vt:lpstr>
      <vt:lpstr>Úmor</vt:lpstr>
      <vt:lpstr>Umořovací plán</vt:lpstr>
      <vt:lpstr>Anuita</vt:lpstr>
      <vt:lpstr>Jistina</vt:lpstr>
      <vt:lpstr>Snímek 7</vt:lpstr>
      <vt:lpstr>Obecný vzorec pro výpočet anuitní splátky</vt:lpstr>
      <vt:lpstr>Snímek 9</vt:lpstr>
      <vt:lpstr>Snímek 10</vt:lpstr>
      <vt:lpstr>RPSN</vt:lpstr>
      <vt:lpstr>Výpočet RPSN</vt:lpstr>
      <vt:lpstr>Při tvorbě DUMu byly použity následující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36</cp:revision>
  <dcterms:created xsi:type="dcterms:W3CDTF">2013-12-05T09:15:04Z</dcterms:created>
  <dcterms:modified xsi:type="dcterms:W3CDTF">2014-02-03T13:02:30Z</dcterms:modified>
</cp:coreProperties>
</file>