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62" r:id="rId5"/>
    <p:sldId id="259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6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82" autoAdjust="0"/>
    <p:restoredTop sz="94660"/>
  </p:normalViewPr>
  <p:slideViewPr>
    <p:cSldViewPr>
      <p:cViewPr varScale="1">
        <p:scale>
          <a:sx n="103" d="100"/>
          <a:sy n="103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171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kalkulacky.idnes.cz/cr_spotrebitelsky-uver-rpsn.php" TargetMode="External"/><Relationship Id="rId2" Type="http://schemas.openxmlformats.org/officeDocument/2006/relationships/hyperlink" Target="http://www.finance.cz/uvery-a-pujcky/hotovostni-pujcky/srovnani-neucelovych-uveru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nance.cz/uvery-a-pujcky/hotovostni-pujcky/srovnani-ucelovych-uveru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nance.cz/uvery-a-pujcky/kontokorentni-uvery-a-debety/prehled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finance.idnes.cz/Soutez_test.aspx?id=464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kalkulacky.idnes.cz/cr_spotrebitelsky-uver-rpsn.php" TargetMode="External"/><Relationship Id="rId2" Type="http://schemas.openxmlformats.org/officeDocument/2006/relationships/hyperlink" Target="http://www.finance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inance.idnes.cz/Soutez_test.aspx?id=46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8822" y="5609192"/>
            <a:ext cx="5762625" cy="11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1122" y="63832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3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235303443"/>
              </p:ext>
            </p:extLst>
          </p:nvPr>
        </p:nvGraphicFramePr>
        <p:xfrm>
          <a:off x="1338110" y="1268760"/>
          <a:ext cx="6707187" cy="3647224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VY_32_INOVACE_21-05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Šárka Kostková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Finanční gramotnost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27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4.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99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19. 11. 2013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29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Úvěry II.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938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Vyučující probere se žáky tematiku úvěrů, je zde vhodná diskuse, neboť sami žáci mají jistě nějaké zkušenosti s úvěry.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693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Úvěry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250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Bankovní x nebankovní instituce</a:t>
            </a:r>
          </a:p>
          <a:p>
            <a:endParaRPr lang="cs-CZ" sz="2400" dirty="0"/>
          </a:p>
          <a:p>
            <a:pPr>
              <a:tabLst>
                <a:tab pos="2065338" algn="l"/>
              </a:tabLst>
            </a:pPr>
            <a:r>
              <a:rPr lang="cs-CZ" sz="2400" dirty="0" smtClean="0"/>
              <a:t>Bankovní:	krátkodobé  (do 1 roku)</a:t>
            </a:r>
          </a:p>
          <a:p>
            <a:pPr marL="0" indent="0">
              <a:buNone/>
              <a:tabLst>
                <a:tab pos="2065338" algn="l"/>
              </a:tabLst>
            </a:pPr>
            <a:r>
              <a:rPr lang="cs-CZ" sz="2400" dirty="0" smtClean="0"/>
              <a:t>	střednědobé (do 4  až 5 let)</a:t>
            </a:r>
          </a:p>
          <a:p>
            <a:pPr marL="0" indent="0">
              <a:buNone/>
              <a:tabLst>
                <a:tab pos="2065338" algn="l"/>
              </a:tabLst>
            </a:pPr>
            <a:r>
              <a:rPr lang="cs-CZ" sz="2400" dirty="0"/>
              <a:t>	</a:t>
            </a:r>
            <a:r>
              <a:rPr lang="cs-CZ" sz="2400" dirty="0" smtClean="0"/>
              <a:t>dlouhodobé (nad 5 let)</a:t>
            </a:r>
          </a:p>
          <a:p>
            <a:pPr marL="0" indent="0">
              <a:buNone/>
              <a:tabLst>
                <a:tab pos="2065338" algn="l"/>
              </a:tabLst>
            </a:pPr>
            <a:endParaRPr lang="cs-CZ" sz="2400" dirty="0"/>
          </a:p>
          <a:p>
            <a:pPr marL="0" indent="0">
              <a:buNone/>
              <a:tabLst>
                <a:tab pos="2065338" algn="l"/>
              </a:tabLst>
            </a:pPr>
            <a:endParaRPr lang="cs-CZ" sz="2400" dirty="0" smtClean="0"/>
          </a:p>
          <a:p>
            <a:pPr marL="0" indent="0">
              <a:buNone/>
              <a:tabLst>
                <a:tab pos="2065338" algn="l"/>
              </a:tabLst>
            </a:pPr>
            <a:endParaRPr lang="cs-CZ" sz="2400" dirty="0"/>
          </a:p>
          <a:p>
            <a:pPr marL="0" indent="0">
              <a:buNone/>
              <a:tabLst>
                <a:tab pos="2065338" algn="l"/>
              </a:tabLst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2932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Doklady pro poskytnutí úvěru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Dva doklady totožnosti</a:t>
            </a:r>
          </a:p>
          <a:p>
            <a:r>
              <a:rPr lang="cs-CZ" sz="2400" dirty="0" smtClean="0"/>
              <a:t>Potvrzení o zaměstnání</a:t>
            </a:r>
          </a:p>
          <a:p>
            <a:r>
              <a:rPr lang="cs-CZ" sz="2400" dirty="0" smtClean="0"/>
              <a:t>Potvrzení zaměstnavatele o výši čisté mzdy za poslední tři měsíce</a:t>
            </a:r>
          </a:p>
          <a:p>
            <a:r>
              <a:rPr lang="cs-CZ" sz="2400" dirty="0" smtClean="0"/>
              <a:t>Potvrzení o výši důchodu</a:t>
            </a:r>
          </a:p>
          <a:p>
            <a:r>
              <a:rPr lang="cs-CZ" sz="2400" dirty="0" smtClean="0"/>
              <a:t>Prokázání příjmů z bankovních výpisů (3 měsíce) mezi příjmy se počítá výplata, důchod, výživné, nájemné, ….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95917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Spotřebitelské úvěry</a:t>
            </a:r>
            <a:br>
              <a:rPr lang="cs-CZ" dirty="0" smtClean="0"/>
            </a:br>
            <a:r>
              <a:rPr lang="cs-CZ" dirty="0"/>
              <a:t>– </a:t>
            </a:r>
            <a:r>
              <a:rPr lang="cs-CZ" dirty="0" smtClean="0"/>
              <a:t>neúčelové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Věci běžné denní spotřeby</a:t>
            </a:r>
          </a:p>
          <a:p>
            <a:endParaRPr lang="cs-CZ" sz="2400" dirty="0" smtClean="0"/>
          </a:p>
          <a:p>
            <a:r>
              <a:rPr lang="cs-CZ" sz="2400" dirty="0" smtClean="0"/>
              <a:t>Rychlá možnost jak si půjčit peníze</a:t>
            </a:r>
          </a:p>
          <a:p>
            <a:r>
              <a:rPr lang="cs-CZ" sz="2400" dirty="0" smtClean="0"/>
              <a:t>Bývají nabízeny přímo v obchodech</a:t>
            </a:r>
          </a:p>
          <a:p>
            <a:endParaRPr lang="cs-CZ" sz="2400" dirty="0"/>
          </a:p>
          <a:p>
            <a:r>
              <a:rPr lang="cs-CZ" sz="2400" dirty="0" smtClean="0"/>
              <a:t>Nejdražší půjčka u nebankovních institucí</a:t>
            </a:r>
          </a:p>
          <a:p>
            <a:r>
              <a:rPr lang="cs-CZ" sz="2400" dirty="0" smtClean="0">
                <a:hlinkClick r:id="rId2"/>
              </a:rPr>
              <a:t>Porovnání institucí poskytující spotřebitelské úvěry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Porovnání RPSN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7846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Spotřebitelské úvěry</a:t>
            </a:r>
            <a:br>
              <a:rPr lang="cs-CZ" dirty="0"/>
            </a:br>
            <a:r>
              <a:rPr lang="cs-CZ" dirty="0"/>
              <a:t>–</a:t>
            </a:r>
            <a:r>
              <a:rPr lang="cs-CZ" dirty="0" smtClean="0"/>
              <a:t> účelové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Peníze jsou převedeny od poskytovatele přímo prodejci po předložení faktury zákazníkem</a:t>
            </a:r>
          </a:p>
          <a:p>
            <a:r>
              <a:rPr lang="cs-CZ" sz="2400" dirty="0" smtClean="0"/>
              <a:t>Obvykle úročeny nižším úrokem (banka ví, na co peníze poskytuje)</a:t>
            </a:r>
          </a:p>
          <a:p>
            <a:endParaRPr lang="cs-CZ" sz="2400" dirty="0"/>
          </a:p>
          <a:p>
            <a:r>
              <a:rPr lang="cs-CZ" sz="2400" dirty="0" smtClean="0">
                <a:hlinkClick r:id="rId2"/>
              </a:rPr>
              <a:t>Srovnání podmínek účelových spotřebitelských úvěrů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70720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Umožní opakované půjčení finančních prostředků do určené výše</a:t>
            </a:r>
          </a:p>
          <a:p>
            <a:r>
              <a:rPr lang="cs-CZ" sz="2400" dirty="0" smtClean="0"/>
              <a:t>Bývá úročen vysokým úrokem</a:t>
            </a:r>
          </a:p>
          <a:p>
            <a:r>
              <a:rPr lang="cs-CZ" sz="2400" dirty="0" smtClean="0">
                <a:hlinkClick r:id="rId2"/>
              </a:rPr>
              <a:t>Přehled některých institucí poskytujících kontokorentní úvěry</a:t>
            </a:r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9352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Splátkový prodej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Poskytnut přímo prodejcem</a:t>
            </a:r>
          </a:p>
          <a:p>
            <a:r>
              <a:rPr lang="cs-CZ" sz="2400" dirty="0" smtClean="0"/>
              <a:t>Peníze nepůjčuje přímo prodejce, ale nějaká finanční skupina</a:t>
            </a:r>
          </a:p>
          <a:p>
            <a:r>
              <a:rPr lang="cs-CZ" sz="2400" dirty="0" smtClean="0"/>
              <a:t>Bývá rychle vyřízen </a:t>
            </a:r>
          </a:p>
          <a:p>
            <a:endParaRPr lang="cs-CZ" sz="2400" dirty="0" smtClean="0"/>
          </a:p>
          <a:p>
            <a:r>
              <a:rPr lang="cs-CZ" sz="2400" dirty="0" smtClean="0"/>
              <a:t>Vhodný při nákupu jednoho kusu zboží, na které nemáme dostatečnou hotovost</a:t>
            </a:r>
            <a:endParaRPr lang="cs-CZ" sz="2400" dirty="0"/>
          </a:p>
          <a:p>
            <a:r>
              <a:rPr lang="cs-CZ" sz="2400" dirty="0" smtClean="0"/>
              <a:t>Nebývají tak nevýhodné, ale i tady je třeba spočítat si RPSN</a:t>
            </a:r>
          </a:p>
          <a:p>
            <a:r>
              <a:rPr lang="cs-CZ" sz="2400" dirty="0" smtClean="0"/>
              <a:t>Bývá požadována akontace 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1332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Akontace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 to percentuálně spočítaná „nultá“ splátka</a:t>
            </a:r>
          </a:p>
          <a:p>
            <a:r>
              <a:rPr lang="cs-CZ" sz="2400" dirty="0" smtClean="0"/>
              <a:t>U spotřebního zboží  10%</a:t>
            </a:r>
          </a:p>
          <a:p>
            <a:r>
              <a:rPr lang="cs-CZ" sz="2400" dirty="0" smtClean="0"/>
              <a:t>U nemovitostí 30%</a:t>
            </a:r>
          </a:p>
          <a:p>
            <a:r>
              <a:rPr lang="cs-CZ" sz="2400" dirty="0" smtClean="0"/>
              <a:t>Výše akontace má vliv na výši následných splátek</a:t>
            </a:r>
          </a:p>
          <a:p>
            <a:endParaRPr lang="cs-CZ" sz="2400" dirty="0"/>
          </a:p>
          <a:p>
            <a:r>
              <a:rPr lang="cs-CZ" sz="2400" dirty="0" smtClean="0"/>
              <a:t>Často bývá uvedena v souvislosti s leasingem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342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Revolvingový 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Přímo v obchodě je zákazníkovi nabídnuta kreditní karta </a:t>
            </a:r>
          </a:p>
          <a:p>
            <a:pPr marL="0" indent="354013">
              <a:buNone/>
            </a:pPr>
            <a:r>
              <a:rPr lang="cs-CZ" sz="2400" dirty="0" smtClean="0"/>
              <a:t>s daným limitem peněz</a:t>
            </a:r>
          </a:p>
          <a:p>
            <a:r>
              <a:rPr lang="cs-CZ" sz="2400" dirty="0" smtClean="0"/>
              <a:t>Výhoda – o peníze se žádá jen jednou, bezúročné období (pokud stihneme peníze včas vrátit)</a:t>
            </a:r>
          </a:p>
          <a:p>
            <a:r>
              <a:rPr lang="cs-CZ" sz="2400" dirty="0" smtClean="0"/>
              <a:t>Nevýhoda – vysoký úrok, bývá uváděn měsíční úrok (p. m.), je stanovena minimální částka, kterou je zákazník povinen splácet</a:t>
            </a:r>
          </a:p>
          <a:p>
            <a:endParaRPr lang="cs-CZ" sz="2400" dirty="0"/>
          </a:p>
          <a:p>
            <a:r>
              <a:rPr lang="cs-CZ" sz="2400" dirty="0" smtClean="0"/>
              <a:t>Po splacení dluhu je možné opakovaně si peníze půjčit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958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Kreditní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Pokud s kreditní kartou umíte zacházet, má plno výhod</a:t>
            </a:r>
          </a:p>
          <a:p>
            <a:r>
              <a:rPr lang="cs-CZ" sz="2400" dirty="0" smtClean="0"/>
              <a:t>Bezúročné půjčky po dobu 40 – 50 dní (když stihnete peníze vrátit třeba převodem z běžného účtu)</a:t>
            </a:r>
          </a:p>
          <a:p>
            <a:r>
              <a:rPr lang="cs-CZ" sz="2400" dirty="0" smtClean="0"/>
              <a:t>Peníze, které máte na běžném účtu mohou tuto dobou být na termínovaném vkladu nebo spořícím účtu a vydělávat</a:t>
            </a:r>
          </a:p>
          <a:p>
            <a:r>
              <a:rPr lang="cs-CZ" sz="2400" dirty="0" smtClean="0"/>
              <a:t>Dnes již jde taková kreditní karta sehnat zdarma a bez poplatků, nabízena bývá i telefonicky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Pokud s kreditní kartou nebudete zacházet s rozmyslem, můžete se dostat až do </a:t>
            </a:r>
            <a:r>
              <a:rPr lang="cs-CZ" sz="2400" dirty="0" smtClean="0"/>
              <a:t>tzv. </a:t>
            </a:r>
            <a:r>
              <a:rPr lang="cs-CZ" sz="2400" dirty="0" smtClean="0"/>
              <a:t>dluhové spirály, kdy jeden dluh splácíte pomocí dalšího</a:t>
            </a:r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980029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easing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 podstatě se jedná o pronájem předmětu leasingové smlouvy </a:t>
            </a:r>
          </a:p>
          <a:p>
            <a:endParaRPr lang="cs-CZ" sz="2400" dirty="0" smtClean="0"/>
          </a:p>
          <a:p>
            <a:r>
              <a:rPr lang="cs-CZ" sz="2400" dirty="0" smtClean="0"/>
              <a:t>Leasing automobilů</a:t>
            </a:r>
          </a:p>
          <a:p>
            <a:r>
              <a:rPr lang="cs-CZ" sz="2400" dirty="0" smtClean="0"/>
              <a:t>Automobil má ve vlastnictví leasingová společnost, uživatel vozidla postupně „zapůjčený“ automobil splácí</a:t>
            </a:r>
          </a:p>
          <a:p>
            <a:r>
              <a:rPr lang="cs-CZ" sz="2400" dirty="0" smtClean="0"/>
              <a:t>Po splacení přechází do vlastnictví uživatele automobilu  (předpokládám, že uživatel je zároveň plátcem leasingu)</a:t>
            </a:r>
          </a:p>
          <a:p>
            <a:r>
              <a:rPr lang="cs-CZ" sz="2400" dirty="0" smtClean="0"/>
              <a:t>Na leasing je možné si pořídit vozidlo, nemovitost, stroje a zařízení, kancelářskou techniku, 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19888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 leasingu je vyžadována akontace</a:t>
            </a:r>
          </a:p>
          <a:p>
            <a:r>
              <a:rPr lang="cs-CZ" sz="2400" dirty="0" smtClean="0"/>
              <a:t>Podnikatel si může leasingové splátky započítat do daně</a:t>
            </a:r>
          </a:p>
          <a:p>
            <a:pPr marL="0" indent="354013">
              <a:buNone/>
            </a:pPr>
            <a:r>
              <a:rPr lang="cs-CZ" sz="2400" dirty="0" smtClean="0"/>
              <a:t> z příjmu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DPH a leasing</a:t>
            </a:r>
          </a:p>
          <a:p>
            <a:r>
              <a:rPr lang="cs-CZ" sz="2400" dirty="0" smtClean="0"/>
              <a:t>Pokud po ukončení leasingu dojde k převodu vlastnických práv předmětu leasingu, jedná se o dodání zboží</a:t>
            </a:r>
          </a:p>
          <a:p>
            <a:r>
              <a:rPr lang="cs-CZ" sz="2400" dirty="0" smtClean="0"/>
              <a:t>Pokud předmět leasingu odkoupíme poslední splátkou jedná se o poskytnutí služby</a:t>
            </a:r>
          </a:p>
          <a:p>
            <a:r>
              <a:rPr lang="cs-CZ" sz="2400" dirty="0" smtClean="0"/>
              <a:t>V prvním případě se DPH platí celá na začátku</a:t>
            </a:r>
          </a:p>
          <a:p>
            <a:r>
              <a:rPr lang="cs-CZ" sz="2400" dirty="0" smtClean="0"/>
              <a:t>Ve druhém je DPH rozpočtena do jednotlivých splátek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48260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Výhody x nevýhody leasingu</a:t>
            </a:r>
          </a:p>
          <a:p>
            <a:r>
              <a:rPr lang="cs-CZ" sz="2400" dirty="0" smtClean="0"/>
              <a:t>Výhody	odpočet DPH</a:t>
            </a:r>
            <a:endParaRPr lang="cs-CZ" sz="1600" dirty="0" smtClean="0"/>
          </a:p>
          <a:p>
            <a:pPr marL="457200" lvl="1" indent="0">
              <a:buNone/>
              <a:tabLst>
                <a:tab pos="1798638" algn="l"/>
              </a:tabLst>
            </a:pPr>
            <a:r>
              <a:rPr lang="cs-CZ" sz="2000" dirty="0"/>
              <a:t>	</a:t>
            </a:r>
            <a:r>
              <a:rPr lang="cs-CZ" sz="2400" dirty="0" smtClean="0"/>
              <a:t>riziko inflace</a:t>
            </a:r>
          </a:p>
          <a:p>
            <a:pPr marL="457200" lvl="1" indent="0">
              <a:buNone/>
              <a:tabLst>
                <a:tab pos="1798638" algn="l"/>
              </a:tabLst>
            </a:pPr>
            <a:r>
              <a:rPr lang="cs-CZ" sz="2400" dirty="0"/>
              <a:t>	</a:t>
            </a:r>
            <a:endParaRPr lang="cs-CZ" sz="2400" dirty="0" smtClean="0"/>
          </a:p>
          <a:p>
            <a:pPr>
              <a:tabLst>
                <a:tab pos="1798638" algn="l"/>
              </a:tabLst>
            </a:pPr>
            <a:r>
              <a:rPr lang="cs-CZ" sz="2400" dirty="0" smtClean="0"/>
              <a:t>Nevýhody	omezení vlastnických práv</a:t>
            </a:r>
          </a:p>
          <a:p>
            <a:pPr marL="0" indent="0">
              <a:buNone/>
              <a:tabLst>
                <a:tab pos="1798638" algn="l"/>
              </a:tabLst>
            </a:pPr>
            <a:r>
              <a:rPr lang="cs-CZ" sz="2400" dirty="0"/>
              <a:t>	</a:t>
            </a:r>
            <a:r>
              <a:rPr lang="cs-CZ" sz="2400" dirty="0" smtClean="0"/>
              <a:t>ale vlastnická rizika mohou být převedena na 	nájemce</a:t>
            </a:r>
          </a:p>
          <a:p>
            <a:pPr marL="0" indent="0">
              <a:buNone/>
              <a:tabLst>
                <a:tab pos="1798638" algn="l"/>
              </a:tabLst>
            </a:pPr>
            <a:r>
              <a:rPr lang="cs-CZ" sz="2400" dirty="0"/>
              <a:t>	</a:t>
            </a:r>
            <a:r>
              <a:rPr lang="cs-CZ" sz="2400" dirty="0" smtClean="0"/>
              <a:t>penále při zrušení leasingové smlouvy</a:t>
            </a:r>
          </a:p>
          <a:p>
            <a:pPr marL="0" indent="0">
              <a:buNone/>
              <a:tabLst>
                <a:tab pos="1798638" algn="l"/>
              </a:tabLst>
            </a:pPr>
            <a:endParaRPr lang="cs-CZ" sz="2400" dirty="0"/>
          </a:p>
          <a:p>
            <a:pPr marL="0" indent="0">
              <a:buNone/>
              <a:tabLst>
                <a:tab pos="1798638" algn="l"/>
              </a:tabLst>
            </a:pPr>
            <a:r>
              <a:rPr lang="cs-CZ" sz="2400" dirty="0" smtClean="0"/>
              <a:t>U automobilu je třeba jej mít havarijně pojištěné ve prospěch leasingové společnosti</a:t>
            </a:r>
          </a:p>
        </p:txBody>
      </p:sp>
    </p:spTree>
    <p:extLst>
      <p:ext uri="{BB962C8B-B14F-4D97-AF65-F5344CB8AC3E}">
        <p14:creationId xmlns:p14="http://schemas.microsoft.com/office/powerpoint/2010/main" xmlns="" val="309802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Hypotéka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Slouží k pořízení vlastní nemovitosti</a:t>
            </a:r>
          </a:p>
          <a:p>
            <a:r>
              <a:rPr lang="cs-CZ" sz="2400" dirty="0" smtClean="0"/>
              <a:t>Refinancování investice do nemovitosti</a:t>
            </a:r>
          </a:p>
          <a:p>
            <a:r>
              <a:rPr lang="cs-CZ" sz="2400" dirty="0" smtClean="0"/>
              <a:t>Dlouhodobý úvěr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Americká hypotéka – neúčelová hypotéka, nemusí být pořízena nemovitost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8202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Banka, které hypotéku poskytuje si peníze jistí zástavním právem k nemovitosti</a:t>
            </a:r>
          </a:p>
          <a:p>
            <a:r>
              <a:rPr lang="cs-CZ" sz="2400" dirty="0" smtClean="0"/>
              <a:t>Informace o tomto je vidět i v katastru nemovitostí</a:t>
            </a:r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44824"/>
            <a:ext cx="5145681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80807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Hypoteční úvěr bývá poskytován do výše 60 – 80% ceny nemovitosti</a:t>
            </a:r>
          </a:p>
          <a:p>
            <a:r>
              <a:rPr lang="cs-CZ" sz="2400" dirty="0" smtClean="0"/>
              <a:t>Délka splatnosti 5 – 40 let, nejčastěji bývá 20 let</a:t>
            </a:r>
          </a:p>
          <a:p>
            <a:r>
              <a:rPr lang="cs-CZ" sz="2400" dirty="0" smtClean="0"/>
              <a:t>Úroky z hypotečního úvěru lze odečíst od základu daně </a:t>
            </a:r>
          </a:p>
          <a:p>
            <a:pPr marL="0" indent="354013">
              <a:buNone/>
            </a:pPr>
            <a:r>
              <a:rPr lang="cs-CZ" sz="2400" dirty="0" smtClean="0"/>
              <a:t>z příjmu</a:t>
            </a:r>
          </a:p>
          <a:p>
            <a:pPr marL="0" indent="354013">
              <a:buNone/>
            </a:pPr>
            <a:endParaRPr lang="cs-CZ" sz="2400" dirty="0"/>
          </a:p>
          <a:p>
            <a:pPr marL="0" indent="354013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7392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Hypotéka x meziúvěr ze stavebního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Nemáme-li hotovost, lze pořídit nemovitost nejenom na hypotéku ale taky meziúvěrem ze stavebního spoření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Nejprve uzavřeme stavební spoření na cílovou částku, která odpovídá koupi nemovitosti</a:t>
            </a:r>
          </a:p>
          <a:p>
            <a:pPr marL="0" indent="0">
              <a:buNone/>
            </a:pPr>
            <a:r>
              <a:rPr lang="cs-CZ" sz="2400" dirty="0" smtClean="0"/>
              <a:t>Smlouva o stavebním spoření je rozdělena na dvě části: </a:t>
            </a:r>
          </a:p>
          <a:p>
            <a:r>
              <a:rPr lang="cs-CZ" sz="2400" dirty="0" smtClean="0"/>
              <a:t>spořící část, kam se posílají pravidelně splátky, jejichž výše je určena smlouvou, případně mimořádné splátky; tyto peníze jsou úročeny</a:t>
            </a:r>
          </a:p>
          <a:p>
            <a:r>
              <a:rPr lang="cs-CZ" sz="2400" dirty="0" smtClean="0"/>
              <a:t>a část, kam se splácí stále stejné úroky, bez ohledu na výši peněz na spořící části</a:t>
            </a:r>
          </a:p>
        </p:txBody>
      </p:sp>
    </p:spTree>
    <p:extLst>
      <p:ext uri="{BB962C8B-B14F-4D97-AF65-F5344CB8AC3E}">
        <p14:creationId xmlns:p14="http://schemas.microsoft.com/office/powerpoint/2010/main" xmlns="" val="3992790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22671"/>
            <a:ext cx="8229600" cy="540349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až na spořícím účtu bude dostatečná suma (splněny podmínky pro ukončení překlenovacího úvěru) přejde půjčka na běžný úvěr, přestává se spořit, ale začíná se splácet jistina a úroky</a:t>
            </a:r>
          </a:p>
          <a:p>
            <a:r>
              <a:rPr lang="cs-CZ" sz="2400" dirty="0" smtClean="0"/>
              <a:t>u tohoto typu financování stačí nižší příjem než u hypotéky</a:t>
            </a:r>
          </a:p>
          <a:p>
            <a:r>
              <a:rPr lang="cs-CZ" sz="2400" dirty="0" smtClean="0"/>
              <a:t>bývá ale spojen s dalšími poplatky</a:t>
            </a:r>
          </a:p>
          <a:p>
            <a:endParaRPr lang="cs-CZ" sz="2400" dirty="0"/>
          </a:p>
          <a:p>
            <a:r>
              <a:rPr lang="cs-CZ" sz="2400" dirty="0" smtClean="0"/>
              <a:t>Vždy je vhodné si propočítat, která varianta je pro danou situaci výhodnější.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1515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Úroky u hypotéky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Banky lákají klienty na nízké úroky, ale ne všem tento úrok dají</a:t>
            </a:r>
          </a:p>
          <a:p>
            <a:r>
              <a:rPr lang="cs-CZ" sz="2400" dirty="0" smtClean="0"/>
              <a:t>Výše úroků je ovlivněna bonitou klienta</a:t>
            </a:r>
          </a:p>
          <a:p>
            <a:endParaRPr lang="cs-CZ" sz="2400" dirty="0"/>
          </a:p>
          <a:p>
            <a:r>
              <a:rPr lang="cs-CZ" sz="2400" dirty="0" smtClean="0"/>
              <a:t>Úrok může být fixní (1 rok, 3 roky, 5 let) nebo pohyblivý</a:t>
            </a:r>
          </a:p>
          <a:p>
            <a:endParaRPr lang="cs-CZ" sz="2400" dirty="0" smtClean="0"/>
          </a:p>
          <a:p>
            <a:r>
              <a:rPr lang="cs-CZ" sz="2400" dirty="0" smtClean="0"/>
              <a:t>Při volbě pevného úroku můžeme po skončení fixace doplatit celou hypotéku (převodem hypotéky k jiné, výhodnější bance)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70892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Banka před schválením hypotéky prozkoumává finanční situaci klienta</a:t>
            </a:r>
          </a:p>
          <a:p>
            <a:endParaRPr lang="cs-CZ" sz="2400" dirty="0"/>
          </a:p>
          <a:p>
            <a:r>
              <a:rPr lang="cs-CZ" sz="2400" dirty="0" smtClean="0"/>
              <a:t>Pokud o hypotéku žádají manželé mající SJM,  banka posuzuje příjmy obou manželů společně, zajímá se o výdaje, o počet dětí …. jinak žádá pouze jeden a ten také nese za plnění podmínek smlouvy odpovědnost</a:t>
            </a:r>
          </a:p>
          <a:p>
            <a:endParaRPr lang="cs-CZ" sz="2400" dirty="0"/>
          </a:p>
          <a:p>
            <a:r>
              <a:rPr lang="cs-CZ" sz="2400" dirty="0" smtClean="0"/>
              <a:t>Poskytována tak, aby byla splacena do 70 let věku žadatele</a:t>
            </a:r>
          </a:p>
          <a:p>
            <a:endParaRPr lang="cs-CZ" sz="2400" dirty="0"/>
          </a:p>
          <a:p>
            <a:r>
              <a:rPr lang="cs-CZ" sz="2400" dirty="0" smtClean="0"/>
              <a:t> </a:t>
            </a:r>
            <a:r>
              <a:rPr lang="cs-CZ" sz="2400" dirty="0" smtClean="0">
                <a:hlinkClick r:id="rId2"/>
              </a:rPr>
              <a:t>test znalostí o hypotékách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03982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Americká hypotéka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Neúčelový hypoteční úvěr zajištěný nemovitostí</a:t>
            </a:r>
          </a:p>
          <a:p>
            <a:endParaRPr lang="cs-CZ" sz="2400" dirty="0"/>
          </a:p>
          <a:p>
            <a:r>
              <a:rPr lang="cs-CZ" sz="2400" dirty="0" smtClean="0"/>
              <a:t>Odhadní cena nemovitosti určí max. možnou sumu, kterou banka klientovi půjčí (70% hodnoty nemovitosti)</a:t>
            </a:r>
          </a:p>
          <a:p>
            <a:endParaRPr lang="cs-CZ" sz="2400" dirty="0"/>
          </a:p>
          <a:p>
            <a:r>
              <a:rPr lang="cs-CZ" sz="2400" dirty="0" smtClean="0"/>
              <a:t>Úrok je vyšší než u normální hypotéky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8406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Při tvorbě </a:t>
            </a:r>
            <a:r>
              <a:rPr lang="cs-CZ" dirty="0" err="1"/>
              <a:t>DUMu</a:t>
            </a:r>
            <a:r>
              <a:rPr lang="cs-CZ" dirty="0"/>
              <a:t> byly použity následující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www.finance.cz/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kalkulacky.idnes.cz/cr_spotrebitelsky-uver-rpsn.php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finance.idnes.cz/Soutez_test.aspx?id=464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/>
              <a:t>NOVESKÝ, Ivan. </a:t>
            </a:r>
            <a:r>
              <a:rPr lang="cs-CZ" sz="2400" i="1" dirty="0"/>
              <a:t>Slabikář finanční gramotnosti: učebnice základních 7 modulů finanční gramotnosti</a:t>
            </a:r>
            <a:r>
              <a:rPr lang="cs-CZ" sz="2400" dirty="0"/>
              <a:t>. 1. vyd. Praha: </a:t>
            </a:r>
            <a:r>
              <a:rPr lang="cs-CZ" sz="2400" dirty="0" err="1"/>
              <a:t>Cofet</a:t>
            </a:r>
            <a:r>
              <a:rPr lang="cs-CZ" sz="2400" dirty="0"/>
              <a:t>, 2009, 448 s. ISBN 978-80-9043-96-1-0. 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3383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000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2920</TotalTime>
  <Words>994</Words>
  <Application>Microsoft Office PowerPoint</Application>
  <PresentationFormat>Předvádění na obrazovce (4:3)</PresentationFormat>
  <Paragraphs>162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šablona</vt:lpstr>
      <vt:lpstr>Snímek 1</vt:lpstr>
      <vt:lpstr>Úvěry II</vt:lpstr>
      <vt:lpstr>Úvěry</vt:lpstr>
      <vt:lpstr>Doklady pro poskytnutí úvěru</vt:lpstr>
      <vt:lpstr>Spotřebitelské úvěry – neúčelové</vt:lpstr>
      <vt:lpstr>Spotřebitelské úvěry – účelové</vt:lpstr>
      <vt:lpstr>Kontokorent</vt:lpstr>
      <vt:lpstr>Splátkový prodej</vt:lpstr>
      <vt:lpstr>Akontace</vt:lpstr>
      <vt:lpstr>Revolvingový úvěr</vt:lpstr>
      <vt:lpstr>Kreditní karty</vt:lpstr>
      <vt:lpstr>Leasing</vt:lpstr>
      <vt:lpstr>Snímek 13</vt:lpstr>
      <vt:lpstr>Snímek 14</vt:lpstr>
      <vt:lpstr>Hypotéka</vt:lpstr>
      <vt:lpstr>Snímek 16</vt:lpstr>
      <vt:lpstr>Snímek 17</vt:lpstr>
      <vt:lpstr>Hypotéka x meziúvěr ze stavebního spoření</vt:lpstr>
      <vt:lpstr>Snímek 19</vt:lpstr>
      <vt:lpstr>Snímek 20</vt:lpstr>
      <vt:lpstr>Snímek 21</vt:lpstr>
      <vt:lpstr>Americká hypotéka</vt:lpstr>
      <vt:lpstr>Při tvorbě DUMu byly použity následující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49</cp:revision>
  <dcterms:created xsi:type="dcterms:W3CDTF">2013-12-15T21:07:27Z</dcterms:created>
  <dcterms:modified xsi:type="dcterms:W3CDTF">2014-02-03T13:04:44Z</dcterms:modified>
</cp:coreProperties>
</file>