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60" r:id="rId5"/>
    <p:sldId id="262" r:id="rId6"/>
    <p:sldId id="263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5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>
                <a:solidFill>
                  <a:srgbClr val="FFC000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0428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2773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674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7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4733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558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77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1023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826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13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854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713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54C67-D376-4AF3-A4FE-D21E08505F32}" type="datetimeFigureOut">
              <a:rPr lang="cs-CZ" smtClean="0"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856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C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drapenze.cz/spocitejte/pouze-stat-nebo-i-druhy-pilir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drapenze.cz/" TargetMode="External"/><Relationship Id="rId2" Type="http://schemas.openxmlformats.org/officeDocument/2006/relationships/hyperlink" Target="http://www.duchodovareforma.mpsv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822" y="5609192"/>
            <a:ext cx="5762625" cy="1114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122" y="63832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oup 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593921"/>
              </p:ext>
            </p:extLst>
          </p:nvPr>
        </p:nvGraphicFramePr>
        <p:xfrm>
          <a:off x="1338110" y="1268760"/>
          <a:ext cx="6707187" cy="3647224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Číslo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VY_32_INOVACE_21-07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Název školy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Střední průmyslová škola stavební,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České Budějovice, Resslova 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Šárka Kostková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Tematický celek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Finanční gramotnost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27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99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tvorby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1. 12. 2013</a:t>
                      </a:r>
                      <a:endParaRPr kumimoji="0" lang="cs-CZ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29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Penzijní pojištění, důchody.</a:t>
                      </a:r>
                      <a:endParaRPr kumimoji="0" lang="cs-CZ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3793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Vyučující vede studenty k diskusi o problematice důchodové reformy. </a:t>
                      </a:r>
                      <a:endParaRPr kumimoji="0" lang="cs-CZ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358746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9333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Penzijní pojištění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50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Důchodová reforma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altLang="cs-CZ" sz="2400" dirty="0"/>
              <a:t>Největší věkovou skupinou v ČR dnes jsou lidé ve věku 30 – </a:t>
            </a:r>
            <a:r>
              <a:rPr lang="cs-CZ" altLang="cs-CZ" sz="2400" dirty="0" smtClean="0"/>
              <a:t>50 </a:t>
            </a:r>
            <a:r>
              <a:rPr lang="cs-CZ" altLang="cs-CZ" sz="2400" dirty="0"/>
              <a:t>let.</a:t>
            </a:r>
          </a:p>
          <a:p>
            <a:pPr>
              <a:spcBef>
                <a:spcPts val="0"/>
              </a:spcBef>
            </a:pPr>
            <a:r>
              <a:rPr lang="cs-CZ" altLang="cs-CZ" sz="2400" dirty="0"/>
              <a:t>J</a:t>
            </a:r>
            <a:r>
              <a:rPr lang="cs-CZ" altLang="cs-CZ" sz="2400" dirty="0" smtClean="0"/>
              <a:t>sou </a:t>
            </a:r>
            <a:r>
              <a:rPr lang="cs-CZ" altLang="cs-CZ" sz="2400" dirty="0"/>
              <a:t>ekonomicky </a:t>
            </a:r>
            <a:r>
              <a:rPr lang="cs-CZ" altLang="cs-CZ" sz="2400" dirty="0" smtClean="0"/>
              <a:t>aktivní (přispívají do státního rozpočtu)</a:t>
            </a:r>
            <a:endParaRPr lang="cs-CZ" altLang="cs-CZ" sz="2400" dirty="0"/>
          </a:p>
          <a:p>
            <a:pPr>
              <a:spcBef>
                <a:spcPts val="0"/>
              </a:spcBef>
            </a:pPr>
            <a:r>
              <a:rPr lang="cs-CZ" altLang="cs-CZ" sz="2400" dirty="0" smtClean="0"/>
              <a:t>Málo dětí</a:t>
            </a:r>
            <a:endParaRPr lang="cs-CZ" altLang="cs-CZ" sz="2400" dirty="0"/>
          </a:p>
          <a:p>
            <a:pPr>
              <a:spcBef>
                <a:spcPts val="0"/>
              </a:spcBef>
            </a:pPr>
            <a:r>
              <a:rPr lang="cs-CZ" altLang="cs-CZ" sz="2400" dirty="0" smtClean="0"/>
              <a:t>Kdo bude přispívat na důchodce za 30 let?</a:t>
            </a:r>
          </a:p>
          <a:p>
            <a:pPr>
              <a:spcBef>
                <a:spcPts val="0"/>
              </a:spcBef>
            </a:pPr>
            <a:endParaRPr lang="cs-CZ" altLang="cs-CZ" sz="2400" dirty="0"/>
          </a:p>
          <a:p>
            <a:pPr>
              <a:spcBef>
                <a:spcPts val="0"/>
              </a:spcBef>
            </a:pPr>
            <a:r>
              <a:rPr lang="cs-CZ" altLang="cs-CZ" sz="2400" dirty="0" smtClean="0"/>
              <a:t>Dnes na jednoho důchodce připadá 1,8 pracujících lidí</a:t>
            </a:r>
          </a:p>
          <a:p>
            <a:pPr>
              <a:spcBef>
                <a:spcPts val="0"/>
              </a:spcBef>
            </a:pPr>
            <a:r>
              <a:rPr lang="cs-CZ" altLang="cs-CZ" sz="2400" dirty="0" smtClean="0"/>
              <a:t>Při současné demografické křivce bude v roce 2050 na jednoho důchodce 1,2 ekonomicky aktivních lidí</a:t>
            </a:r>
          </a:p>
          <a:p>
            <a:pPr>
              <a:spcBef>
                <a:spcPts val="0"/>
              </a:spcBef>
            </a:pPr>
            <a:endParaRPr lang="cs-CZ" altLang="cs-CZ" sz="2400" dirty="0"/>
          </a:p>
          <a:p>
            <a:pPr>
              <a:spcBef>
                <a:spcPts val="0"/>
              </a:spcBef>
            </a:pPr>
            <a:endParaRPr lang="cs-CZ" alt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2932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Reformy probíhají i v jiných zemích</a:t>
            </a:r>
          </a:p>
          <a:p>
            <a:r>
              <a:rPr lang="cs-CZ" sz="2400" dirty="0"/>
              <a:t>ČR jako jedna z </a:t>
            </a:r>
            <a:r>
              <a:rPr lang="cs-CZ" sz="2400" dirty="0" smtClean="0"/>
              <a:t>posledních zemí </a:t>
            </a:r>
            <a:r>
              <a:rPr lang="cs-CZ" sz="2400" dirty="0"/>
              <a:t>tzv. </a:t>
            </a:r>
            <a:r>
              <a:rPr lang="cs-CZ" sz="2400" dirty="0" smtClean="0"/>
              <a:t>bývalého východního </a:t>
            </a:r>
            <a:r>
              <a:rPr lang="cs-CZ" sz="2400" dirty="0"/>
              <a:t>bloku </a:t>
            </a:r>
            <a:r>
              <a:rPr lang="cs-CZ" sz="2400" dirty="0" smtClean="0"/>
              <a:t>zavedla </a:t>
            </a:r>
            <a:r>
              <a:rPr lang="cs-CZ" sz="2400" dirty="0"/>
              <a:t>druhý, tzv. kapitálový pilíř založený na penzijních fondech. V zemích jako Bulharsko, Chorvatsko, Estonsko, Lotyšsko, Polsko nebo Slovensko již zavedený pilíř povinných penzijních fondů </a:t>
            </a:r>
            <a:r>
              <a:rPr lang="cs-CZ" sz="2400" dirty="0" smtClean="0"/>
              <a:t>mají</a:t>
            </a:r>
            <a:r>
              <a:rPr lang="cs-CZ" sz="2400" dirty="0"/>
              <a:t> </a:t>
            </a:r>
            <a:r>
              <a:rPr lang="cs-CZ" sz="2400" dirty="0" smtClean="0"/>
              <a:t>funkční, u nás se uvažuje o jeho zrušení, protože není úspěšný a zapojilo se do něj málo účastníků.</a:t>
            </a:r>
          </a:p>
          <a:p>
            <a:endParaRPr lang="cs-CZ" sz="2400" dirty="0"/>
          </a:p>
          <a:p>
            <a:r>
              <a:rPr lang="cs-CZ" sz="2400" dirty="0"/>
              <a:t>Společným znakem naprosté většiny států v Evropě je stárnutí populace vyznačující se zvyšujícím se podílem osob 65+ na celkové populaci. ČR v tomto směru není výjimkou. Ještě v polovině 20. století podíl osob 65+ na celkové populaci nepřesáhl 13 %. Do roku 2060 se tento podíl v zásadě ztrojnásobí.</a:t>
            </a:r>
          </a:p>
        </p:txBody>
      </p:sp>
    </p:spTree>
    <p:extLst>
      <p:ext uri="{BB962C8B-B14F-4D97-AF65-F5344CB8AC3E}">
        <p14:creationId xmlns:p14="http://schemas.microsoft.com/office/powerpoint/2010/main" val="2067646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 roku 1993 stát vyplácel důchody pouze ze státního rozpočtu</a:t>
            </a:r>
          </a:p>
          <a:p>
            <a:endParaRPr lang="cs-CZ" sz="2400" dirty="0" smtClean="0"/>
          </a:p>
          <a:p>
            <a:r>
              <a:rPr lang="cs-CZ" sz="2400" dirty="0" smtClean="0"/>
              <a:t>Od roku 1994  vznik penzijních fondů</a:t>
            </a:r>
          </a:p>
          <a:p>
            <a:r>
              <a:rPr lang="cs-CZ" sz="2400" dirty="0" smtClean="0"/>
              <a:t>Založeno bylo 46 fondů, dnes jich je devět (postupně se slučovaly)</a:t>
            </a:r>
          </a:p>
          <a:p>
            <a:r>
              <a:rPr lang="cs-CZ" sz="2400" dirty="0" smtClean="0"/>
              <a:t>Vkládání peněz do fondů je podporováno státem a případně zaměstnavateli (odpočet z daní, finanční příspěvek na spoření)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31158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altLang="cs-CZ" sz="2400" dirty="0"/>
              <a:t>V letech 2011 - 2012</a:t>
            </a:r>
            <a:r>
              <a:rPr lang="cs-CZ" altLang="cs-CZ" sz="2400" dirty="0" smtClean="0"/>
              <a:t>:</a:t>
            </a:r>
          </a:p>
          <a:p>
            <a:pPr>
              <a:spcBef>
                <a:spcPts val="0"/>
              </a:spcBef>
            </a:pPr>
            <a:endParaRPr lang="cs-CZ" altLang="cs-CZ" sz="2400" dirty="0"/>
          </a:p>
          <a:p>
            <a:pPr algn="just">
              <a:spcBef>
                <a:spcPts val="0"/>
              </a:spcBef>
            </a:pPr>
            <a:r>
              <a:rPr lang="cs-CZ" altLang="cs-CZ" sz="2400" dirty="0"/>
              <a:t>Zvýšení nově přiznávaných důchodů lidem s vyššími </a:t>
            </a:r>
            <a:r>
              <a:rPr lang="cs-CZ" altLang="cs-CZ" sz="2400" dirty="0" smtClean="0"/>
              <a:t>příjmy:</a:t>
            </a:r>
            <a:endParaRPr lang="cs-CZ" altLang="cs-CZ" sz="2400" dirty="0"/>
          </a:p>
          <a:p>
            <a:pPr algn="just">
              <a:spcBef>
                <a:spcPts val="0"/>
              </a:spcBef>
              <a:buNone/>
            </a:pPr>
            <a:r>
              <a:rPr lang="cs-CZ" altLang="cs-CZ" sz="2400" dirty="0"/>
              <a:t>	</a:t>
            </a:r>
            <a:r>
              <a:rPr lang="cs-CZ" altLang="cs-CZ" sz="2400" dirty="0" smtClean="0"/>
              <a:t>dle </a:t>
            </a:r>
            <a:r>
              <a:rPr lang="cs-CZ" altLang="cs-CZ" sz="2400" dirty="0"/>
              <a:t>nálezu ústavního soudu byl penzijní systém přehnaně solidární a bylo třeba (byť jen opticky) zvýšit zásluhovost těch, kteří do systému v průběhu svého života více přispívali.</a:t>
            </a:r>
          </a:p>
          <a:p>
            <a:pPr algn="just">
              <a:spcBef>
                <a:spcPts val="0"/>
              </a:spcBef>
              <a:buFont typeface="Symbol" pitchFamily="18" charset="2"/>
              <a:buChar char=""/>
            </a:pPr>
            <a:r>
              <a:rPr lang="cs-CZ" altLang="cs-CZ" sz="2400" dirty="0"/>
              <a:t>Změna odchodu věku do </a:t>
            </a:r>
            <a:r>
              <a:rPr lang="cs-CZ" altLang="cs-CZ" sz="2400" dirty="0" smtClean="0"/>
              <a:t>důchodu:</a:t>
            </a:r>
            <a:endParaRPr lang="cs-CZ" altLang="cs-CZ" sz="2400" dirty="0"/>
          </a:p>
          <a:p>
            <a:pPr algn="just">
              <a:spcBef>
                <a:spcPts val="0"/>
              </a:spcBef>
              <a:buNone/>
            </a:pPr>
            <a:r>
              <a:rPr lang="cs-CZ" altLang="cs-CZ" sz="2400" dirty="0"/>
              <a:t>	</a:t>
            </a:r>
            <a:r>
              <a:rPr lang="cs-CZ" altLang="cs-CZ" sz="2400" dirty="0" smtClean="0"/>
              <a:t>u </a:t>
            </a:r>
            <a:r>
              <a:rPr lang="cs-CZ" altLang="cs-CZ" sz="2400" dirty="0"/>
              <a:t>žen dochází ke zrychlování zvyšování věku odchodu do důchodu a zároveň se plošně ruší cílová hranice věku odchodu do důchodu. Nově narozené děti tak budou do důchodu odcházet v 73 </a:t>
            </a:r>
            <a:r>
              <a:rPr lang="cs-CZ" altLang="cs-CZ" sz="2400" dirty="0" smtClean="0"/>
              <a:t>letech.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04460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ledna 2013:</a:t>
            </a:r>
          </a:p>
          <a:p>
            <a:pPr marL="457200" indent="-457200">
              <a:buAutoNum type="arabicPeriod"/>
            </a:pPr>
            <a:endParaRPr lang="cs-CZ" sz="2400" dirty="0" smtClean="0"/>
          </a:p>
          <a:p>
            <a:r>
              <a:rPr lang="cs-CZ" sz="2400" dirty="0" smtClean="0"/>
              <a:t>začala </a:t>
            </a:r>
            <a:r>
              <a:rPr lang="cs-CZ" sz="2400" dirty="0"/>
              <a:t>historicky největší reforma penzijního systému od roku 1989, kdy český důchodový systém se nově skládá ze tří pilířů. Základ důchodového systému tvoří v důchodové reformě stále současný průběžný systém, tj. I. pilíř, do něhož přispívá ekonomicky aktivní generace a z něhož jsou zároveň vypláceny penze dnešním důchodcům. Hlavní úlohou tohoto prvního pilíře je solidárně zajistit přiměřenou výši důchodů také pro lidi s nižšími příjmy, aby se mohli ve stáří vyhnout chudobě. Systém musí být zároveň motivující pro občany, kteří platí relativně vyšší sociální pojištění a další daně.</a:t>
            </a:r>
          </a:p>
        </p:txBody>
      </p:sp>
    </p:spTree>
    <p:extLst>
      <p:ext uri="{BB962C8B-B14F-4D97-AF65-F5344CB8AC3E}">
        <p14:creationId xmlns:p14="http://schemas.microsoft.com/office/powerpoint/2010/main" val="709897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pilíř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Zaměstnanec odvádí 6,5% hrubé mzdy, zaměstnavatel 21,5% ze </a:t>
            </a:r>
            <a:r>
              <a:rPr lang="cs-CZ" sz="2400" dirty="0" err="1" smtClean="0"/>
              <a:t>superhrubé</a:t>
            </a:r>
            <a:r>
              <a:rPr lang="cs-CZ" sz="2400" dirty="0" smtClean="0"/>
              <a:t> mzdy</a:t>
            </a:r>
          </a:p>
          <a:p>
            <a:r>
              <a:rPr lang="cs-CZ" sz="2400" dirty="0" smtClean="0"/>
              <a:t>OSVČ 28% z vyměřovacího základu</a:t>
            </a:r>
          </a:p>
          <a:p>
            <a:r>
              <a:rPr lang="cs-CZ" sz="2400" dirty="0" smtClean="0"/>
              <a:t>Z těchto peněz se vyplácejí důchody současným důchodcům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21819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pilíř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2 % platu dává účastník spoření, 3% přispívá stát</a:t>
            </a:r>
          </a:p>
          <a:p>
            <a:r>
              <a:rPr lang="cs-CZ" sz="2400" dirty="0" smtClean="0"/>
              <a:t>Víme kolik máme naspořeno</a:t>
            </a:r>
          </a:p>
          <a:p>
            <a:r>
              <a:rPr lang="cs-CZ" sz="2400" dirty="0" smtClean="0"/>
              <a:t>Máme vliv na zhodnocení prostředků</a:t>
            </a:r>
          </a:p>
          <a:p>
            <a:r>
              <a:rPr lang="cs-CZ" sz="2400" dirty="0" smtClean="0"/>
              <a:t>Můžeme si určit způsob výplaty </a:t>
            </a:r>
          </a:p>
          <a:p>
            <a:r>
              <a:rPr lang="cs-CZ" sz="2400" dirty="0" smtClean="0"/>
              <a:t>Modelový příklad: muž 30 let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32" y="3356992"/>
            <a:ext cx="6244535" cy="2485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175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cs-CZ" sz="2400" dirty="0" smtClean="0"/>
              <a:t>Lze uzavřít pouze do 35 let věku</a:t>
            </a:r>
          </a:p>
          <a:p>
            <a:r>
              <a:rPr lang="cs-CZ" sz="2400" dirty="0" smtClean="0"/>
              <a:t>Peníze v případě úmrtí jsou předmětem dědického řízení</a:t>
            </a:r>
          </a:p>
          <a:p>
            <a:endParaRPr lang="cs-CZ" sz="2400" dirty="0"/>
          </a:p>
          <a:p>
            <a:r>
              <a:rPr lang="cs-CZ" sz="2400" dirty="0"/>
              <a:t>Vyzkoušejte: </a:t>
            </a:r>
            <a:r>
              <a:rPr lang="cs-CZ" sz="2400" dirty="0">
                <a:hlinkClick r:id="rId2"/>
              </a:rPr>
              <a:t>výpočet výše důchodu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021935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pilíř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Spoření pomocí penzijních fondů</a:t>
            </a:r>
          </a:p>
          <a:p>
            <a:r>
              <a:rPr lang="cs-CZ" sz="2400" dirty="0" smtClean="0"/>
              <a:t>Přispívá stát (od výše 300 Kč příspěvku účastníka)</a:t>
            </a:r>
          </a:p>
          <a:p>
            <a:r>
              <a:rPr lang="cs-CZ" sz="2400" dirty="0" smtClean="0"/>
              <a:t>Může přispívat zaměstnavatel</a:t>
            </a:r>
          </a:p>
          <a:p>
            <a:r>
              <a:rPr lang="cs-CZ" sz="2400" dirty="0" smtClean="0"/>
              <a:t>Lze odečíst od daňového základu</a:t>
            </a:r>
          </a:p>
          <a:p>
            <a:endParaRPr lang="cs-CZ" sz="24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035662"/>
              </p:ext>
            </p:extLst>
          </p:nvPr>
        </p:nvGraphicFramePr>
        <p:xfrm>
          <a:off x="683568" y="3861048"/>
          <a:ext cx="7531103" cy="828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91143"/>
                <a:gridCol w="633996"/>
                <a:gridCol w="633996"/>
                <a:gridCol w="633996"/>
                <a:gridCol w="633996"/>
                <a:gridCol w="633996"/>
                <a:gridCol w="633996"/>
                <a:gridCol w="633996"/>
                <a:gridCol w="633996"/>
                <a:gridCol w="633996"/>
                <a:gridCol w="633996"/>
              </a:tblGrid>
              <a:tr h="276225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Měsíční příspěvek v Kč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2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</a:rPr>
                        <a:t>Příspěvek účastníka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100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200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300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400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500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600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700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800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900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&gt;1000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62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</a:rPr>
                        <a:t>Státní příspěvek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90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110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130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150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170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190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>
                          <a:effectLst/>
                        </a:rPr>
                        <a:t>210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u="none" strike="noStrike" dirty="0">
                          <a:effectLst/>
                        </a:rPr>
                        <a:t>230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88457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Výplata 2. a 3. pilíře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Doživotní starobní důchod</a:t>
            </a:r>
          </a:p>
          <a:p>
            <a:pPr fontAlgn="base"/>
            <a:r>
              <a:rPr lang="cs-CZ" sz="2400" dirty="0"/>
              <a:t>D</a:t>
            </a:r>
            <a:r>
              <a:rPr lang="cs-CZ" sz="2400" dirty="0" smtClean="0"/>
              <a:t>oživotní </a:t>
            </a:r>
            <a:r>
              <a:rPr lang="cs-CZ" sz="2400" dirty="0"/>
              <a:t>starobní důchod se sjednanou výplatou pozůstalostního důchodu po dobu 3 let ve stejné </a:t>
            </a:r>
            <a:r>
              <a:rPr lang="cs-CZ" sz="2400" dirty="0" smtClean="0"/>
              <a:t>výši</a:t>
            </a:r>
          </a:p>
          <a:p>
            <a:pPr fontAlgn="base"/>
            <a:r>
              <a:rPr lang="cs-CZ" sz="2400" dirty="0"/>
              <a:t>S</a:t>
            </a:r>
            <a:r>
              <a:rPr lang="cs-CZ" sz="2400" dirty="0" smtClean="0"/>
              <a:t>tarobní </a:t>
            </a:r>
            <a:r>
              <a:rPr lang="cs-CZ" sz="2400" dirty="0"/>
              <a:t>důchod na dobu 20 let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94985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Doživotní starobní důchod</a:t>
            </a:r>
          </a:p>
          <a:p>
            <a:endParaRPr lang="cs-CZ" sz="2400" dirty="0"/>
          </a:p>
          <a:p>
            <a:r>
              <a:rPr lang="cs-CZ" sz="2400" dirty="0" smtClean="0"/>
              <a:t>Vypočte se částka, která bude pravidelně vyplácena do doby úmrtí účastníka</a:t>
            </a:r>
          </a:p>
          <a:p>
            <a:r>
              <a:rPr lang="cs-CZ" sz="2400" dirty="0" smtClean="0"/>
              <a:t>Penzijní fond se zavazuje platit stále stejnou částku</a:t>
            </a:r>
          </a:p>
          <a:p>
            <a:r>
              <a:rPr lang="cs-CZ" sz="2400" dirty="0" smtClean="0"/>
              <a:t>Nabízí vyšší sumu, ale v případě úmrtí naspořené peníze zůstávají v penzijním fondu</a:t>
            </a:r>
          </a:p>
          <a:p>
            <a:r>
              <a:rPr lang="cs-CZ" sz="2400" dirty="0" smtClean="0"/>
              <a:t>Peníze, které jsou v penzijním fondu stále vydělávají, tzn., že výše částky bývá upravována 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14230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r>
              <a:rPr lang="cs-CZ" sz="2400" dirty="0"/>
              <a:t>Doživotní starobní </a:t>
            </a:r>
            <a:r>
              <a:rPr lang="cs-CZ" sz="2400" dirty="0" smtClean="0"/>
              <a:t>důchod </a:t>
            </a:r>
            <a:r>
              <a:rPr lang="cs-CZ" sz="2400" dirty="0"/>
              <a:t>se sjednanou výplatou pozůstalostního důchodu po dobu 3 let ve stejné výši</a:t>
            </a:r>
          </a:p>
          <a:p>
            <a:endParaRPr lang="cs-CZ" sz="2400" dirty="0"/>
          </a:p>
          <a:p>
            <a:r>
              <a:rPr lang="cs-CZ" sz="2400" dirty="0"/>
              <a:t>Vypočte se částka, která bude pravidelně vyplácena do doby úmrtí </a:t>
            </a:r>
            <a:r>
              <a:rPr lang="cs-CZ" sz="2400" dirty="0" smtClean="0"/>
              <a:t>účastníka, poté 3 roky obmyšlené osobě</a:t>
            </a:r>
            <a:endParaRPr lang="cs-CZ" sz="2400" dirty="0"/>
          </a:p>
          <a:p>
            <a:r>
              <a:rPr lang="cs-CZ" sz="2400" dirty="0"/>
              <a:t>Penzijní fond se zavazuje platit stále stejnou částku</a:t>
            </a:r>
          </a:p>
          <a:p>
            <a:r>
              <a:rPr lang="cs-CZ" sz="2400" dirty="0"/>
              <a:t>Nabízí vyšší sumu, ale v případě úmrtí naspořené peníze zůstávají v penzijním </a:t>
            </a:r>
            <a:r>
              <a:rPr lang="cs-CZ" sz="2400" dirty="0" smtClean="0"/>
              <a:t>fondu</a:t>
            </a:r>
          </a:p>
          <a:p>
            <a:r>
              <a:rPr lang="cs-CZ" sz="2400" dirty="0" smtClean="0"/>
              <a:t>V tomto případě je vyplácená částka nižší než  předcházejícím způsoby výplaty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77141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sz="2400" dirty="0"/>
              <a:t>Starobní důchod na dobu 20 let</a:t>
            </a:r>
          </a:p>
          <a:p>
            <a:endParaRPr lang="cs-CZ" sz="2400" dirty="0" smtClean="0"/>
          </a:p>
          <a:p>
            <a:r>
              <a:rPr lang="cs-CZ" sz="2400" dirty="0" smtClean="0"/>
              <a:t>V pravidelných dávkách je vyplácena naspořená částka po dobu 20let</a:t>
            </a:r>
          </a:p>
          <a:p>
            <a:r>
              <a:rPr lang="cs-CZ" sz="2400" dirty="0" smtClean="0"/>
              <a:t>Poté již přestává být vyplácena, ale účastník má nárok na pokračování výplaty starobního důchodu</a:t>
            </a:r>
          </a:p>
          <a:p>
            <a:r>
              <a:rPr lang="cs-CZ" sz="2400" dirty="0" smtClean="0"/>
              <a:t>V případě úmrtí přecházejí nevyplacené peníze do dědictví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72464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Hospodaření penzijních fondů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cs-CZ" sz="2400" dirty="0"/>
              <a:t>Penzijní společnosti budou nabízet klientům druhého pilíře čtyři důchodové </a:t>
            </a:r>
            <a:r>
              <a:rPr lang="cs-CZ" sz="2400" dirty="0" smtClean="0"/>
              <a:t>fondy:</a:t>
            </a:r>
          </a:p>
          <a:p>
            <a:pPr fontAlgn="base"/>
            <a:endParaRPr lang="cs-CZ" sz="2400" dirty="0" smtClean="0"/>
          </a:p>
          <a:p>
            <a:pPr marL="0" indent="0" fontAlgn="base">
              <a:buNone/>
            </a:pPr>
            <a:r>
              <a:rPr lang="cs-CZ" sz="2400" dirty="0" smtClean="0"/>
              <a:t>fond</a:t>
            </a:r>
            <a:r>
              <a:rPr lang="cs-CZ" sz="2400" dirty="0"/>
              <a:t> státních dluhopisů</a:t>
            </a:r>
          </a:p>
          <a:p>
            <a:pPr marL="0" indent="0" fontAlgn="base">
              <a:buNone/>
            </a:pPr>
            <a:r>
              <a:rPr lang="cs-CZ" sz="2400" dirty="0"/>
              <a:t>konzervativní (opatrnější) fond</a:t>
            </a:r>
          </a:p>
          <a:p>
            <a:pPr marL="0" indent="0" fontAlgn="base">
              <a:buNone/>
            </a:pPr>
            <a:r>
              <a:rPr lang="cs-CZ" sz="2400" dirty="0"/>
              <a:t>vyvážený fond (střední riziko)</a:t>
            </a:r>
          </a:p>
          <a:p>
            <a:pPr marL="0" indent="0" fontAlgn="base">
              <a:buNone/>
            </a:pPr>
            <a:r>
              <a:rPr lang="cs-CZ" sz="2400" dirty="0"/>
              <a:t>dynamický fond (vyšší riziko</a:t>
            </a:r>
            <a:r>
              <a:rPr lang="cs-CZ" sz="2400" dirty="0" smtClean="0"/>
              <a:t>)</a:t>
            </a:r>
          </a:p>
          <a:p>
            <a:pPr marL="0" indent="0" fontAlgn="base">
              <a:buNone/>
            </a:pPr>
            <a:endParaRPr lang="cs-CZ" sz="2400" dirty="0"/>
          </a:p>
          <a:p>
            <a:pPr marL="0" indent="0" fontAlgn="base">
              <a:buNone/>
            </a:pPr>
            <a:endParaRPr lang="cs-CZ" sz="2400" dirty="0" smtClean="0"/>
          </a:p>
          <a:p>
            <a:pPr marL="0" indent="0" fontAlgn="base">
              <a:buNone/>
            </a:pPr>
            <a:endParaRPr lang="cs-CZ" sz="2400" dirty="0"/>
          </a:p>
          <a:p>
            <a:pPr marL="0" indent="0" fontAlgn="base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000251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 tvorbě </a:t>
            </a:r>
            <a:r>
              <a:rPr lang="cs-CZ" dirty="0" err="1" smtClean="0"/>
              <a:t>DUMu</a:t>
            </a:r>
            <a:r>
              <a:rPr lang="cs-CZ" dirty="0" smtClean="0"/>
              <a:t> byly použity následující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smtClean="0">
              <a:hlinkClick r:id="rId2"/>
            </a:endParaRPr>
          </a:p>
          <a:p>
            <a:r>
              <a:rPr lang="cs-CZ" sz="2400" smtClean="0">
                <a:hlinkClick r:id="rId2"/>
              </a:rPr>
              <a:t>www.duchodovareforma.mpsv.cz</a:t>
            </a:r>
            <a:endParaRPr lang="cs-CZ" sz="2400" dirty="0" smtClean="0"/>
          </a:p>
          <a:p>
            <a:r>
              <a:rPr lang="cs-CZ" sz="2400" dirty="0" smtClean="0">
                <a:hlinkClick r:id="rId3"/>
              </a:rPr>
              <a:t>www.modrapenze.cz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/>
              <a:t>NOVESKÝ, Ivan. </a:t>
            </a:r>
            <a:r>
              <a:rPr lang="cs-CZ" sz="2400" i="1" dirty="0"/>
              <a:t>Slabikář finanční gramotnosti: učebnice základních 7 modulů finanční gramotnosti</a:t>
            </a:r>
            <a:r>
              <a:rPr lang="cs-CZ" sz="2400" dirty="0"/>
              <a:t>. 1. vyd. Praha: </a:t>
            </a:r>
            <a:r>
              <a:rPr lang="cs-CZ" sz="2400" dirty="0" err="1"/>
              <a:t>Cofet</a:t>
            </a:r>
            <a:r>
              <a:rPr lang="cs-CZ" sz="2400" dirty="0"/>
              <a:t>, 2009, 448 s. ISBN 978-80-9043-96-1-0. 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45627819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Vlastní 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4680</TotalTime>
  <Words>512</Words>
  <Application>Microsoft Office PowerPoint</Application>
  <PresentationFormat>Předvádění na obrazovce (4:3)</PresentationFormat>
  <Paragraphs>135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šablona</vt:lpstr>
      <vt:lpstr>Prezentace aplikace PowerPoint</vt:lpstr>
      <vt:lpstr>Penzijní pojištění</vt:lpstr>
      <vt:lpstr>Důchodová reforma</vt:lpstr>
      <vt:lpstr>Prezentace aplikace PowerPoint</vt:lpstr>
      <vt:lpstr>Historie </vt:lpstr>
      <vt:lpstr>Prezentace aplikace PowerPoint</vt:lpstr>
      <vt:lpstr>Prezentace aplikace PowerPoint</vt:lpstr>
      <vt:lpstr>1. pilíř</vt:lpstr>
      <vt:lpstr>2. pilíř</vt:lpstr>
      <vt:lpstr>Prezentace aplikace PowerPoint</vt:lpstr>
      <vt:lpstr>3. pilíř</vt:lpstr>
      <vt:lpstr>Výplata 2. a 3. pilíře</vt:lpstr>
      <vt:lpstr>Prezentace aplikace PowerPoint</vt:lpstr>
      <vt:lpstr>Prezentace aplikace PowerPoint</vt:lpstr>
      <vt:lpstr>Prezentace aplikace PowerPoint</vt:lpstr>
      <vt:lpstr>Hospodaření penzijních fondů</vt:lpstr>
      <vt:lpstr>Při tvorbě DUMu byly použity následující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Alena Stachová</cp:lastModifiedBy>
  <cp:revision>26</cp:revision>
  <dcterms:created xsi:type="dcterms:W3CDTF">2013-12-31T16:34:06Z</dcterms:created>
  <dcterms:modified xsi:type="dcterms:W3CDTF">2014-02-03T12:54:13Z</dcterms:modified>
</cp:coreProperties>
</file>