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72" r:id="rId2"/>
    <p:sldId id="256" r:id="rId3"/>
    <p:sldId id="271" r:id="rId4"/>
    <p:sldId id="257" r:id="rId5"/>
    <p:sldId id="269" r:id="rId6"/>
    <p:sldId id="275" r:id="rId7"/>
    <p:sldId id="276" r:id="rId8"/>
    <p:sldId id="270" r:id="rId9"/>
    <p:sldId id="258" r:id="rId10"/>
    <p:sldId id="259" r:id="rId11"/>
    <p:sldId id="260" r:id="rId12"/>
    <p:sldId id="261" r:id="rId13"/>
    <p:sldId id="265" r:id="rId14"/>
    <p:sldId id="266" r:id="rId15"/>
    <p:sldId id="267" r:id="rId16"/>
    <p:sldId id="268" r:id="rId17"/>
    <p:sldId id="262" r:id="rId18"/>
    <p:sldId id="263" r:id="rId19"/>
    <p:sldId id="264" r:id="rId20"/>
    <p:sldId id="273" r:id="rId21"/>
    <p:sldId id="27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70" autoAdjust="0"/>
    <p:restoredTop sz="94660"/>
  </p:normalViewPr>
  <p:slideViewPr>
    <p:cSldViewPr>
      <p:cViewPr varScale="1">
        <p:scale>
          <a:sx n="61" d="100"/>
          <a:sy n="61" d="100"/>
        </p:scale>
        <p:origin x="-72" y="-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90D4F7-462E-46CD-8D3C-08136D417780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CDBEC-CB1B-4F06-8F4B-707F97E126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758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221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9232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1083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5511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5806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9917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9862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5374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7326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11978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6928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21573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9655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2623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1667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4493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091575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6228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6101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3255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95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14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555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139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98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010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748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161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662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639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176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9D931-58C2-4DC1-92DA-C63CEDFB76B1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92E3B-BFFC-4FF3-BB4E-7384D6CA2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87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31.jpeg"/><Relationship Id="rId7" Type="http://schemas.openxmlformats.org/officeDocument/2006/relationships/image" Target="../media/image3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w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eg"/><Relationship Id="rId13" Type="http://schemas.openxmlformats.org/officeDocument/2006/relationships/image" Target="../media/image58.jpeg"/><Relationship Id="rId3" Type="http://schemas.openxmlformats.org/officeDocument/2006/relationships/image" Target="../media/image48.jpeg"/><Relationship Id="rId7" Type="http://schemas.openxmlformats.org/officeDocument/2006/relationships/image" Target="../media/image52.jpeg"/><Relationship Id="rId12" Type="http://schemas.openxmlformats.org/officeDocument/2006/relationships/image" Target="../media/image5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jpeg"/><Relationship Id="rId11" Type="http://schemas.openxmlformats.org/officeDocument/2006/relationships/image" Target="../media/image56.jpeg"/><Relationship Id="rId5" Type="http://schemas.openxmlformats.org/officeDocument/2006/relationships/image" Target="../media/image50.jpeg"/><Relationship Id="rId10" Type="http://schemas.openxmlformats.org/officeDocument/2006/relationships/image" Target="../media/image55.jpeg"/><Relationship Id="rId4" Type="http://schemas.openxmlformats.org/officeDocument/2006/relationships/image" Target="../media/image49.wmf"/><Relationship Id="rId9" Type="http://schemas.openxmlformats.org/officeDocument/2006/relationships/image" Target="../media/image54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wmf"/><Relationship Id="rId13" Type="http://schemas.openxmlformats.org/officeDocument/2006/relationships/image" Target="../media/image69.jpeg"/><Relationship Id="rId3" Type="http://schemas.openxmlformats.org/officeDocument/2006/relationships/image" Target="../media/image59.jpeg"/><Relationship Id="rId7" Type="http://schemas.openxmlformats.org/officeDocument/2006/relationships/image" Target="../media/image63.wmf"/><Relationship Id="rId12" Type="http://schemas.openxmlformats.org/officeDocument/2006/relationships/image" Target="../media/image6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wmf"/><Relationship Id="rId11" Type="http://schemas.openxmlformats.org/officeDocument/2006/relationships/image" Target="../media/image67.jpeg"/><Relationship Id="rId5" Type="http://schemas.openxmlformats.org/officeDocument/2006/relationships/image" Target="../media/image61.jpeg"/><Relationship Id="rId10" Type="http://schemas.openxmlformats.org/officeDocument/2006/relationships/image" Target="../media/image66.jpeg"/><Relationship Id="rId4" Type="http://schemas.openxmlformats.org/officeDocument/2006/relationships/image" Target="../media/image60.jpeg"/><Relationship Id="rId9" Type="http://schemas.openxmlformats.org/officeDocument/2006/relationships/image" Target="../media/image65.wmf"/><Relationship Id="rId14" Type="http://schemas.openxmlformats.org/officeDocument/2006/relationships/image" Target="../media/image70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6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   </a:t>
            </a:r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395536" y="2276872"/>
            <a:ext cx="8640960" cy="4896543"/>
          </a:xfrm>
        </p:spPr>
        <p:txBody>
          <a:bodyPr>
            <a:normAutofit fontScale="45000" lnSpcReduction="20000"/>
          </a:bodyPr>
          <a:lstStyle/>
          <a:p>
            <a:pPr marL="0" indent="0">
              <a:buNone/>
            </a:pPr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Zpracovaný v rámci projektu EU peníze školám</a:t>
            </a: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projektu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Zlepšujeme a vzděláváme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programu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Operační program Vzdělávání pro konkurenceschopnost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Číslo výzvy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34</a:t>
            </a: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Předmě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t: </a:t>
            </a: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Občanská výchova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Ročník: </a:t>
            </a: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Tematická oblast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OV1</a:t>
            </a:r>
            <a:endParaRPr lang="cs-CZ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Anotace: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Tento materiál slouží k výuce a opakování učiva pro žáky, kteří byli v souladu s § 9 vyhlášky číslo 73/2005 Sb. o vzdělávání dětí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žáků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Mgr. Marcela VLASATÍKOVÁ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Období vytvoření: Srpen 2013</a:t>
            </a:r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cxnSp>
        <p:nvCxnSpPr>
          <p:cNvPr id="5" name="Přímá spojovací čára 6"/>
          <p:cNvCxnSpPr/>
          <p:nvPr/>
        </p:nvCxnSpPr>
        <p:spPr>
          <a:xfrm>
            <a:off x="494870" y="2060848"/>
            <a:ext cx="811272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6209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Téma: Péče </a:t>
            </a:r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o zdraví </a:t>
            </a:r>
            <a:r>
              <a:rPr lang="cs-CZ" sz="2000" b="1" smtClean="0"/>
              <a:t/>
            </a:r>
            <a:br>
              <a:rPr lang="cs-CZ" sz="2000" b="1" smtClean="0"/>
            </a:br>
            <a:r>
              <a:rPr lang="cs-CZ" sz="3200" b="1" smtClean="0"/>
              <a:t>1.Člověk </a:t>
            </a:r>
            <a:r>
              <a:rPr lang="cs-CZ" sz="3200" b="1" dirty="0"/>
              <a:t>jako neopakovatelná bytost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3573016"/>
            <a:ext cx="3413760" cy="256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51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Každý člověk je jiný, neopakovatelný.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6851104" cy="33409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</a:t>
            </a:r>
            <a:endParaRPr lang="cs-CZ" dirty="0"/>
          </a:p>
        </p:txBody>
      </p:sp>
      <p:pic>
        <p:nvPicPr>
          <p:cNvPr id="1026" name="Picture 2" descr="C:\Users\Marcelka\AppData\Local\Microsoft\Windows\Temporary Internet Files\Content.IE5\HAQ0290J\MP9004423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86931"/>
            <a:ext cx="5004048" cy="3336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Marcelka\AppData\Local\Microsoft\Windows\Temporary Internet Files\Content.IE5\QW6HIM6X\MC9004465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56792"/>
            <a:ext cx="1996582" cy="1576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Marcelka\AppData\Local\Microsoft\Windows\Temporary Internet Files\Content.IE5\NPTX2YC0\MC9004465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44824"/>
            <a:ext cx="1682137" cy="1935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Marcelka\AppData\Local\Microsoft\Windows\Temporary Internet Files\Content.IE5\EVAANFL5\MC9004465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195" y="4492813"/>
            <a:ext cx="1996582" cy="2019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Marcelka\AppData\Local\Microsoft\Windows\Temporary Internet Files\Content.IE5\HAQ0290J\MC9004465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4686" y="3797252"/>
            <a:ext cx="1803133" cy="2001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Marcelka\AppData\Local\Microsoft\Windows\Temporary Internet Files\Content.IE5\QW6HIM6X\MC90044651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25" y="4711975"/>
            <a:ext cx="1606550" cy="1800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Marcelka\AppData\Local\Microsoft\Windows\Temporary Internet Files\Content.IE5\NPTX2YC0\MC90044649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7610" y="5134356"/>
            <a:ext cx="1737360" cy="1723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Marcelka\AppData\Local\Microsoft\Windows\Temporary Internet Files\Content.IE5\HAQ0290J\MC90044649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411" y="5022964"/>
            <a:ext cx="1547165" cy="1850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2087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Člověk má dvě stránky: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tělesnou stránku</a:t>
            </a: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</p:spPr>
        <p:txBody>
          <a:bodyPr>
            <a:normAutofit/>
          </a:bodyPr>
          <a:lstStyle/>
          <a:p>
            <a:pPr lvl="0"/>
            <a:r>
              <a:rPr lang="cs-CZ" sz="4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duševní stránku</a:t>
            </a:r>
          </a:p>
          <a:p>
            <a:endParaRPr lang="cs-CZ" sz="4400" dirty="0"/>
          </a:p>
        </p:txBody>
      </p:sp>
      <p:pic>
        <p:nvPicPr>
          <p:cNvPr id="2050" name="Picture 2" descr="C:\Users\Marcelka\AppData\Local\Microsoft\Windows\Temporary Internet Files\Content.IE5\HAQ0290J\MC90038714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800" y="3200400"/>
            <a:ext cx="26098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celka\AppData\Local\Microsoft\Windows\Temporary Internet Files\Content.IE5\QW6HIM6X\MC9001986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4098" y="3200400"/>
            <a:ext cx="2576500" cy="3657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382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Tělesná stránka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 to lidské tělo.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Skládá se z buněk. 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Buňky tvoří kůži, svaly, kosti  a orgány.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Každý z nich plní funkci a nemohou pracovat bez ostatních orgánů.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Tělo dítěte roste a dospívají jeho orgány. 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Po 20 roce začíná biologicky stárnout.</a:t>
            </a:r>
          </a:p>
          <a:p>
            <a:endParaRPr lang="cs-CZ" dirty="0"/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6064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84238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77809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Tělesná stránka </a:t>
            </a:r>
            <a:r>
              <a:rPr lang="cs-CZ" sz="3600" dirty="0" smtClean="0"/>
              <a:t>– anatomie lidského těla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8892480" cy="571196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                               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nervová</a:t>
            </a:r>
            <a:b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buňka</a:t>
            </a:r>
          </a:p>
          <a:p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Kostra                                                                                Srdce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7" name="Picture 5" descr="C:\Users\Marcelka\AppData\Local\Microsoft\Windows\Temporary Internet Files\Content.IE5\NPTX2YC0\MC9004235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6650" y="3698108"/>
            <a:ext cx="2049867" cy="308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celka\AppData\Local\Microsoft\Windows\Temporary Internet Files\Content.IE5\EVAANFL5\MC9004387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76782"/>
            <a:ext cx="2926650" cy="308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Marcelka\AppData\Local\Microsoft\Windows\Temporary Internet Files\Content.IE5\QW6HIM6X\MC90043874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1100" y="3802274"/>
            <a:ext cx="4167483" cy="3125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Marcelka\AppData\Local\Microsoft\Windows\Temporary Internet Files\Content.IE5\HAQ0290J\MC90043874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0717" y="1305025"/>
            <a:ext cx="3236481" cy="2427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Marcelka\AppData\Local\Microsoft\Windows\Temporary Internet Files\Content.IE5\NPTX2YC0\MC90043872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265" y="1305024"/>
            <a:ext cx="2952328" cy="2471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56343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64355" y="1734512"/>
            <a:ext cx="1717540" cy="830391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100" name="Picture 4" descr="C:\Users\Marcelka\AppData\Local\Microsoft\Windows\Temporary Internet Files\Content.IE5\QW6HIM6X\MP90044226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632281"/>
            <a:ext cx="4167896" cy="3115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arcelka\AppData\Local\Microsoft\Windows\Temporary Internet Files\Content.IE5\QW6HIM6X\MP9004422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80009"/>
            <a:ext cx="1985843" cy="2978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Marcelka\AppData\Local\Microsoft\Windows\Temporary Internet Files\Content.IE5\EVAANFL5\MP90044240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535080"/>
            <a:ext cx="3851920" cy="302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6039" y="287963"/>
            <a:ext cx="3405857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</a:pPr>
            <a:r>
              <a:rPr lang="cs-CZ" sz="4400" dirty="0">
                <a:solidFill>
                  <a:prstClr val="black"/>
                </a:solidFill>
                <a:latin typeface="Arial"/>
              </a:rPr>
              <a:t>Mládí a </a:t>
            </a:r>
            <a:r>
              <a:rPr lang="cs-CZ" sz="4400" dirty="0" smtClean="0">
                <a:solidFill>
                  <a:prstClr val="black"/>
                </a:solidFill>
                <a:latin typeface="Arial"/>
              </a:rPr>
              <a:t>stáří</a:t>
            </a:r>
          </a:p>
          <a:p>
            <a:pPr lvl="0" algn="ctr">
              <a:spcBef>
                <a:spcPct val="0"/>
              </a:spcBef>
            </a:pPr>
            <a:r>
              <a:rPr lang="cs-CZ" sz="3200" dirty="0" smtClean="0">
                <a:solidFill>
                  <a:srgbClr val="00B050"/>
                </a:solidFill>
                <a:latin typeface="Arial"/>
              </a:rPr>
              <a:t>Tělesná stránka</a:t>
            </a:r>
            <a:endParaRPr lang="cs-CZ" sz="3200" dirty="0">
              <a:solidFill>
                <a:srgbClr val="00B050"/>
              </a:solidFill>
              <a:latin typeface="Arial"/>
            </a:endParaRPr>
          </a:p>
        </p:txBody>
      </p:sp>
      <p:pic>
        <p:nvPicPr>
          <p:cNvPr id="4103" name="Picture 7" descr="C:\Users\Marcelka\AppData\Local\Microsoft\Windows\Temporary Internet Files\Content.IE5\HAQ0290J\MP90043928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3568" y="-27053"/>
            <a:ext cx="2880432" cy="271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Marcelka\AppData\Local\Microsoft\Windows\Temporary Internet Files\Content.IE5\EVAANFL5\MP90040755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9442" y="4080488"/>
            <a:ext cx="4167896" cy="277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9442" y="3935817"/>
            <a:ext cx="4167896" cy="2937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9604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 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b="1" dirty="0" smtClean="0">
                <a:solidFill>
                  <a:srgbClr val="00B050"/>
                </a:solidFill>
              </a:rPr>
              <a:t>Duševní stránka</a:t>
            </a:r>
            <a:br>
              <a:rPr lang="cs-CZ" b="1" dirty="0" smtClean="0">
                <a:solidFill>
                  <a:srgbClr val="00B050"/>
                </a:solidFill>
              </a:rPr>
            </a:b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Duševní stránka se projevuje v  jednání, chování a prožívání. 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Učí se, rozumí myšlenkám druhých lidí, přemýšlí, pátrá po příčinách všeho okolo.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C:\Users\Marcelka\AppData\Local\Microsoft\Windows\Temporary Internet Files\Content.IE5\NPTX2YC0\MP9004422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3" y="4104604"/>
            <a:ext cx="1752450" cy="262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rcelka\AppData\Local\Microsoft\Windows\Temporary Internet Files\Content.IE5\HAQ0290J\MP9004425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7604" y="3810606"/>
            <a:ext cx="1666336" cy="2426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Marcelka\AppData\Local\Microsoft\Windows\Temporary Internet Files\Content.IE5\NPTX2YC0\MP90044220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421" y="3979884"/>
            <a:ext cx="1808682" cy="2878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Marcelka\AppData\Local\Microsoft\Windows\Temporary Internet Files\Content.IE5\EVAANFL5\MP900442265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2666" y="4437112"/>
            <a:ext cx="3631333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650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Duševní stránka</a:t>
            </a:r>
            <a:br>
              <a:rPr lang="cs-CZ" b="1" dirty="0">
                <a:solidFill>
                  <a:srgbClr val="00B050"/>
                </a:solidFill>
              </a:rPr>
            </a:br>
            <a:r>
              <a:rPr lang="cs-CZ" sz="5300" b="1" dirty="0" smtClean="0"/>
              <a:t>OSOBNOST</a:t>
            </a:r>
            <a:endParaRPr lang="cs-CZ" sz="53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4437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Osobnost je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soubor tělesných a duševních vlastností typických pro každého 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člověka.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Základ osobnosti je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vrozený.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má na ni vliv i výchova v rodině, vzdělání ve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škole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učí se od přátel, lidí okolo, vidí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vzory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 médiích.</a:t>
            </a:r>
          </a:p>
        </p:txBody>
      </p:sp>
      <p:pic>
        <p:nvPicPr>
          <p:cNvPr id="8194" name="Picture 2" descr="C:\Users\Marcelka\AppData\Local\Microsoft\Windows\Temporary Internet Files\Content.IE5\HAQ0290J\MP9004317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32656"/>
            <a:ext cx="2083160" cy="2083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6623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/>
              <a:t>Pro popis osobnosti jsou důležité: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b="1" dirty="0" smtClean="0">
              <a:latin typeface="+mj-lt"/>
              <a:ea typeface="+mj-ea"/>
              <a:cs typeface="+mj-cs"/>
            </a:endParaRPr>
          </a:p>
          <a:p>
            <a:r>
              <a:rPr lang="cs-CZ" sz="4800" b="1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Vlastnosti </a:t>
            </a:r>
            <a:r>
              <a:rPr lang="cs-CZ" sz="4800" b="1" dirty="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 </a:t>
            </a:r>
          </a:p>
          <a:p>
            <a:r>
              <a:rPr lang="cs-CZ" sz="4800" b="1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Temperament </a:t>
            </a:r>
            <a:endParaRPr lang="cs-CZ" sz="4800" b="1" dirty="0">
              <a:solidFill>
                <a:schemeClr val="accent3"/>
              </a:solidFill>
              <a:latin typeface="+mj-lt"/>
              <a:ea typeface="+mj-ea"/>
              <a:cs typeface="+mj-cs"/>
            </a:endParaRPr>
          </a:p>
          <a:p>
            <a:r>
              <a:rPr lang="cs-CZ" sz="4800" b="1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Charakter</a:t>
            </a:r>
            <a:endParaRPr lang="cs-CZ" sz="4800" b="1" dirty="0">
              <a:solidFill>
                <a:schemeClr val="accent3"/>
              </a:solidFill>
              <a:latin typeface="+mj-lt"/>
              <a:ea typeface="+mj-ea"/>
              <a:cs typeface="+mj-cs"/>
            </a:endParaRPr>
          </a:p>
          <a:p>
            <a:r>
              <a:rPr lang="cs-CZ" sz="4800" b="1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Schopnosti</a:t>
            </a:r>
            <a:endParaRPr lang="cs-CZ" sz="4800" b="1" dirty="0">
              <a:solidFill>
                <a:schemeClr val="accent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146" name="Picture 2" descr="C:\Users\Marcelka\AppData\Local\Microsoft\Windows\Temporary Internet Files\Content.IE5\NPTX2YC0\MC9002502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852936"/>
            <a:ext cx="2965010" cy="194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143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Vlastnosti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2265" y="1124744"/>
            <a:ext cx="8744481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Vlastnosti se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projevují typickým = stálým chováním člověka v různých situacích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(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dobrosrdečnost, lakomství, ochota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pomoci, 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obětavost, cílevědomost) 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Chování v různých</a:t>
            </a:r>
          </a:p>
          <a:p>
            <a:pPr marL="0" indent="0">
              <a:buNone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situacích</a:t>
            </a:r>
            <a:endParaRPr lang="cs-CZ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 descr="C:\Users\Marcelka\AppData\Local\Microsoft\Windows\Temporary Internet Files\Content.IE5\HAQ0290J\MP9003139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282" y="3333627"/>
            <a:ext cx="1836039" cy="1839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Marcelka\AppData\Local\Microsoft\Windows\Temporary Internet Files\Content.IE5\QW6HIM6X\MP9004276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08920"/>
            <a:ext cx="2099322" cy="2134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Marcelka\AppData\Local\Microsoft\Windows\Temporary Internet Files\Content.IE5\EVAANFL5\MP90040071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53243"/>
            <a:ext cx="2137205" cy="1424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Marcelka\AppData\Local\Microsoft\Windows\Temporary Internet Files\Content.IE5\NPTX2YC0\MP90040379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7205" y="3271726"/>
            <a:ext cx="2381188" cy="1571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Marcelka\AppData\Local\Microsoft\Windows\Temporary Internet Files\Content.IE5\NPTX2YC0\MP90043049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920" y="5189673"/>
            <a:ext cx="1538686" cy="153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Marcelka\AppData\Local\Microsoft\Windows\Temporary Internet Files\Content.IE5\EVAANFL5\MP90040039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060032"/>
            <a:ext cx="2698050" cy="1797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3198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Temperament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85000" lnSpcReduction="20000"/>
          </a:bodyPr>
          <a:lstStyle/>
          <a:p>
            <a:r>
              <a:rPr lang="cs-CZ" sz="4500" dirty="0">
                <a:latin typeface="Arial" panose="020B0604020202020204" pitchFamily="34" charset="0"/>
                <a:cs typeface="Arial" panose="020B0604020202020204" pitchFamily="34" charset="0"/>
              </a:rPr>
              <a:t>určuje chování člověka v různých situacích. </a:t>
            </a:r>
            <a:endParaRPr lang="cs-CZ" sz="45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45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Typy osobností:</a:t>
            </a:r>
          </a:p>
          <a:p>
            <a:r>
              <a:rPr lang="cs-CZ" sz="4500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sangvinik</a:t>
            </a:r>
            <a:endParaRPr lang="cs-CZ" sz="45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4500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cholerik</a:t>
            </a:r>
            <a:endParaRPr lang="cs-CZ" sz="45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45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flegmatik</a:t>
            </a:r>
            <a:r>
              <a:rPr lang="cs-CZ" sz="45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sz="4500" dirty="0" smtClean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4500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melancholi</a:t>
            </a:r>
            <a:r>
              <a:rPr lang="cs-CZ" sz="45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endParaRPr lang="cs-CZ" sz="45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4500" dirty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5394" y="2207202"/>
            <a:ext cx="1293107" cy="188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711" y="4450674"/>
            <a:ext cx="2375892" cy="2184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6903" y="2196607"/>
            <a:ext cx="1663700" cy="246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1213" y="4658820"/>
            <a:ext cx="2570310" cy="1713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540" y="2690320"/>
            <a:ext cx="1249363" cy="196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1819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angvinik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lidný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yrovnaný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řátelský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má hodně kamarádů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zvládá překážky a úkoly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18" name="Picture 2" descr="C:\Users\Marcelka\AppData\Local\Microsoft\Windows\Temporary Internet Files\Content.IE5\QW6HIM6X\MC900441884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52750"/>
            <a:ext cx="3600400" cy="5216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53145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holerik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7567" y="1788840"/>
            <a:ext cx="8229600" cy="5069160"/>
          </a:xfrm>
        </p:spPr>
        <p:txBody>
          <a:bodyPr>
            <a:normAutofit lnSpcReduction="10000"/>
          </a:bodyPr>
          <a:lstStyle/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neklidný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znětlivý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gresivní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útočný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nemá rád omezování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rychle mluví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nadšený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6" name="Picture 6" descr="C:\Users\Marcelka\AppData\Local\Microsoft\Windows\Temporary Internet Files\Content.IE5\EVAANFL5\MC9004257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664"/>
            <a:ext cx="1800200" cy="207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celka\AppData\Local\Microsoft\Windows\Temporary Internet Files\Content.IE5\EVAANFL5\MP900448338[2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686599"/>
            <a:ext cx="3024336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04026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F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legmatik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samostatný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klidný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vytrvalý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odolný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řeč i tempo práce je pomalé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mírný, tichý, opatrný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spolehlivý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266" name="Picture 2" descr="C:\Users\Marcelka\AppData\Local\Microsoft\Windows\Temporary Internet Files\Content.IE5\EVAANFL5\MC9000562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3342" y="1689321"/>
            <a:ext cx="2840497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58716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M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elancholi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k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velmi citlivý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smutný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nesmělý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samotářský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 práci pečlivý</a:t>
            </a:r>
          </a:p>
          <a:p>
            <a:r>
              <a:rPr lang="cs-CZ" dirty="0"/>
              <a:t>b</a:t>
            </a:r>
            <a:r>
              <a:rPr lang="cs-CZ" dirty="0" smtClean="0"/>
              <a:t>ez sebevědomí</a:t>
            </a:r>
            <a:endParaRPr lang="cs-CZ" dirty="0"/>
          </a:p>
        </p:txBody>
      </p:sp>
      <p:pic>
        <p:nvPicPr>
          <p:cNvPr id="12290" name="Picture 2" descr="C:\Users\Marcelka\AppData\Local\Microsoft\Windows\Temporary Internet Files\Content.IE5\QW6HIM6X\MC90044188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6488"/>
            <a:ext cx="2195772" cy="276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Marcelka\AppData\Local\Microsoft\Windows\Temporary Internet Files\Content.IE5\EVAANFL5\MP9004015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268760"/>
            <a:ext cx="3816424" cy="5507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56816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+mj-lt"/>
                <a:ea typeface="+mj-ea"/>
                <a:cs typeface="+mj-cs"/>
              </a:rPr>
              <a:t/>
            </a:r>
            <a:br>
              <a:rPr lang="cs-CZ" b="1" dirty="0" smtClean="0">
                <a:latin typeface="+mj-lt"/>
                <a:ea typeface="+mj-ea"/>
                <a:cs typeface="+mj-cs"/>
              </a:rPr>
            </a:br>
            <a:r>
              <a:rPr lang="cs-CZ" sz="4900" b="1" dirty="0" smtClean="0">
                <a:solidFill>
                  <a:schemeClr val="accent3"/>
                </a:solidFill>
              </a:rPr>
              <a:t>Charakter</a:t>
            </a:r>
            <a:br>
              <a:rPr lang="cs-CZ" sz="4900" b="1" dirty="0" smtClean="0">
                <a:solidFill>
                  <a:schemeClr val="accent3"/>
                </a:solidFill>
              </a:rPr>
            </a:br>
            <a:endParaRPr lang="cs-CZ" sz="4900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Projevuje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se ve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vztahu k: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jiným lidem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práci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sobě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vlasti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majetku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penězům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  <p:pic>
        <p:nvPicPr>
          <p:cNvPr id="13314" name="Picture 2" descr="C:\Users\Marcelka\AppData\Local\Microsoft\Windows\Temporary Internet Files\Content.IE5\QW6HIM6X\MP9004015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9892" y="5802312"/>
            <a:ext cx="1584176" cy="105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7" name="Picture 5" descr="C:\Users\Marcelka\AppData\Local\Microsoft\Windows\Temporary Internet Files\Content.IE5\HAQ0290J\MC9000563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733" y="453426"/>
            <a:ext cx="1224136" cy="807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C:\Users\Marcelka\AppData\Local\Microsoft\Windows\Temporary Internet Files\Content.IE5\EVAANFL5\MP9004484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4623" y="3628778"/>
            <a:ext cx="2159732" cy="1439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5" name="Picture 13" descr="C:\Users\Marcelka\AppData\Local\Microsoft\Windows\Temporary Internet Files\Content.IE5\HAQ0290J\MP90030290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312" y="5199868"/>
            <a:ext cx="1956924" cy="1395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6" name="Picture 14" descr="C:\Users\Marcelka\AppData\Local\Microsoft\Windows\Temporary Internet Files\Content.IE5\EVAANFL5\MP90030290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570" y="2068940"/>
            <a:ext cx="1925053" cy="1373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8" name="Picture 16" descr="C:\Users\Marcelka\AppData\Local\Microsoft\Windows\Temporary Internet Files\Content.IE5\NPTX2YC0\MP90039012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319" y="521089"/>
            <a:ext cx="1385719" cy="988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30" name="Picture 18" descr="C:\Users\Marcelka\AppData\Local\Microsoft\Windows\Temporary Internet Files\Content.IE5\HAQ0290J\MP90040261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77594" y="236821"/>
            <a:ext cx="541514" cy="433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31" name="Picture 19" descr="C:\Users\Marcelka\AppData\Local\Microsoft\Windows\Temporary Internet Files\Content.IE5\QW6HIM6X\MP90041180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500" y="1648756"/>
            <a:ext cx="1747076" cy="1747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32" name="Picture 20" descr="C:\Users\Marcelka\AppData\Local\Microsoft\Windows\Temporary Internet Files\Content.IE5\HAQ0290J\MP90038534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1635" y="5199868"/>
            <a:ext cx="1331070" cy="1669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33" name="Picture 21" descr="C:\Users\Marcelka\Desktop\7-5387-ceska-republika-vlajka_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0941" y="5748337"/>
            <a:ext cx="1476375" cy="110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34" name="Picture 22" descr="C:\Users\Marcelka\AppData\Local\Microsoft\Windows\Temporary Internet Files\Content.IE5\EVAANFL5\MP900442456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1351" y="3632046"/>
            <a:ext cx="2238052" cy="1487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8879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+mj-lt"/>
                <a:ea typeface="+mj-ea"/>
                <a:cs typeface="+mj-cs"/>
              </a:rPr>
              <a:t/>
            </a:r>
            <a:br>
              <a:rPr lang="cs-CZ" b="1" dirty="0" smtClean="0">
                <a:latin typeface="+mj-lt"/>
                <a:ea typeface="+mj-ea"/>
                <a:cs typeface="+mj-cs"/>
              </a:rPr>
            </a:br>
            <a:r>
              <a:rPr lang="cs-CZ" sz="4900" b="1" dirty="0" smtClean="0">
                <a:solidFill>
                  <a:schemeClr val="accent3"/>
                </a:solidFill>
              </a:rPr>
              <a:t>Schopnosti</a:t>
            </a:r>
            <a:br>
              <a:rPr lang="cs-CZ" sz="4900" b="1" dirty="0" smtClean="0">
                <a:solidFill>
                  <a:schemeClr val="accent3"/>
                </a:solidFill>
              </a:rPr>
            </a:br>
            <a:endParaRPr lang="cs-CZ" sz="4900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má člověk, který je schopen naučit se a vykonávat určité činnosti na základě vrozených vloh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sportovní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schopnosti, schopnost naučit se hrát na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klavír atd.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  <p:pic>
        <p:nvPicPr>
          <p:cNvPr id="14338" name="Picture 2" descr="C:\Users\Marcelka\AppData\Local\Microsoft\Windows\Temporary Internet Files\Content.IE5\QW6HIM6X\MP9003827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7603" y="5593428"/>
            <a:ext cx="1810516" cy="1293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Users\Marcelka\AppData\Local\Microsoft\Windows\Temporary Internet Files\Content.IE5\NPTX2YC0\MP9003827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800" y="5668541"/>
            <a:ext cx="16002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C:\Users\Marcelka\AppData\Local\Microsoft\Windows\Temporary Internet Files\Content.IE5\NPTX2YC0\MP9003827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199255"/>
            <a:ext cx="1268612" cy="177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1" name="Picture 5" descr="C:\Users\Marcelka\AppData\Local\Microsoft\Windows\Temporary Internet Files\Content.IE5\NPTX2YC0\MC9002799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307" y="261846"/>
            <a:ext cx="1605757" cy="1305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C:\Users\Marcelka\AppData\Local\Microsoft\Windows\Temporary Internet Files\Content.IE5\HAQ0290J\MC9002979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2913" y="549275"/>
            <a:ext cx="1622425" cy="73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5" name="Picture 9" descr="C:\Users\Marcelka\AppData\Local\Microsoft\Windows\Temporary Internet Files\Content.IE5\EVAANFL5\MC90043421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946" y="3780260"/>
            <a:ext cx="1209054" cy="136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6" name="Picture 10" descr="C:\Users\Marcelka\AppData\Local\Microsoft\Windows\Temporary Internet Files\Content.IE5\NPTX2YC0\MC90043420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63" y="5285383"/>
            <a:ext cx="1102915" cy="1379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8" name="Picture 12" descr="C:\Users\Marcelka\AppData\Local\Microsoft\Windows\Temporary Internet Files\Content.IE5\EVAANFL5\MP900431672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3838" y="9333656"/>
            <a:ext cx="12192001" cy="489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9" name="Picture 13" descr="C:\Users\Marcelka\AppData\Local\Microsoft\Windows\Temporary Internet Files\Content.IE5\EVAANFL5\MP90043167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1797" y="4421939"/>
            <a:ext cx="1881064" cy="1256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50" name="Picture 14" descr="C:\Users\Marcelka\AppData\Local\Microsoft\Windows\Temporary Internet Files\Content.IE5\QW6HIM6X\MP900387552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3992" y="1467969"/>
            <a:ext cx="285176" cy="399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51" name="Picture 15" descr="C:\Users\Marcelka\AppData\Local\Microsoft\Windows\Temporary Internet Files\Content.IE5\NPTX2YC0\MP900439281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6344" y="3826243"/>
            <a:ext cx="1308602" cy="2062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53" name="Picture 17" descr="C:\Users\Marcelka\AppData\Local\Microsoft\Windows\Temporary Internet Files\Content.IE5\QW6HIM6X\MP900387552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702" y="4922490"/>
            <a:ext cx="1320642" cy="1850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3061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Vysvětli tělesnou a duševní stránku osobnosti.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Které vlastnosti jsou důležité pro popis osobnosti?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Popiš typy osobností podle temperamentu.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Co je to charakter a schopnosti člověka.</a:t>
            </a:r>
          </a:p>
          <a:p>
            <a:pPr marL="514350" indent="-514350">
              <a:buFont typeface="+mj-lt"/>
              <a:buAutoNum type="arabicPeriod"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3347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Použitá literatura a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Hana </a:t>
            </a:r>
            <a:r>
              <a:rPr lang="cs-CZ" sz="2600" b="1" dirty="0">
                <a:latin typeface="Arial" panose="020B0604020202020204" pitchFamily="34" charset="0"/>
                <a:cs typeface="Arial" panose="020B0604020202020204" pitchFamily="34" charset="0"/>
              </a:rPr>
              <a:t>Kovaříková, Občanská </a:t>
            </a:r>
            <a:r>
              <a:rPr lang="cs-CZ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výchova pro odborná učiliště I., 2003, </a:t>
            </a:r>
            <a:r>
              <a:rPr lang="cs-CZ" sz="2600" b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cs-CZ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akladatelství Septima</a:t>
            </a:r>
            <a:endParaRPr lang="cs-CZ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http://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ffice.microsoft.com/cs-cz/images/results.aspx?qu=ham</a:t>
            </a: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http://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office.microsoft.com/cs-cz/images/results.aspx?qu=klidn%C3%BD&amp;ex=1</a:t>
            </a: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http://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office.microsoft.com/cs-cz/images/results.aspx?qu=t%C4%9Blo&amp;ex=1</a:t>
            </a: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http://www.bing.com/images/search?q=%C5%BEivotn%C3%AD+styl&amp;qs=n&amp;form=QBIR&amp;pq=%C5%BEivotn%C3%AD+styl&amp;sc=0-3&amp;sp=-1&amp;sk=#view=detail&amp;id=7ADEE3FA14474BA68F5A672C3CB20AFBA8CD6A0C&amp;selectedIndex=154</a:t>
            </a:r>
          </a:p>
        </p:txBody>
      </p:sp>
    </p:spTree>
    <p:extLst>
      <p:ext uri="{BB962C8B-B14F-4D97-AF65-F5344CB8AC3E}">
        <p14:creationId xmlns:p14="http://schemas.microsoft.com/office/powerpoint/2010/main" val="24377776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Adresy a použité zdroje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dirty="0"/>
              <a:t>http://www.bing.com/images/search?q=%C5%BEivotn%C3%AD+styl&amp;qs=n&amp;form=QBIR&amp;pq=%C5%BEivotn%C3%AD+styl&amp;sc=0-3&amp;sp=-1&amp;sk=#</a:t>
            </a:r>
            <a:r>
              <a:rPr lang="cs-CZ" sz="2000" dirty="0" smtClean="0"/>
              <a:t>view=detail&amp;id=1146B97346465FD833370475E77A943BB5310863&amp;selectedIndex=51</a:t>
            </a:r>
          </a:p>
          <a:p>
            <a:pPr marL="0" indent="0">
              <a:buNone/>
            </a:pPr>
            <a:r>
              <a:rPr lang="cs-CZ" sz="2000" dirty="0"/>
              <a:t>http://www.bing.com/images/search?q=%C5%BEivotn%C3%AD+styl&amp;qs=n&amp;form=QBIR&amp;pq=%C5%BEivotn%C3%AD+styl&amp;sc=0-3&amp;sp=-1&amp;sk=#</a:t>
            </a:r>
            <a:r>
              <a:rPr lang="cs-CZ" sz="2000" dirty="0" smtClean="0"/>
              <a:t>view=detail&amp;id=9517F770150890BAEE30FA22E52EAAB1B4763300&amp;selectedIndex=167</a:t>
            </a:r>
          </a:p>
          <a:p>
            <a:pPr marL="0" indent="0">
              <a:buNone/>
            </a:pPr>
            <a:r>
              <a:rPr lang="cs-CZ" sz="2000" dirty="0"/>
              <a:t>http://www.bing.com/images/search?q=%C5%BEivotn%C3%AD+styl&amp;qs=n&amp;form=QBIR&amp;pq=%C5%BEivotn%C3%AD+styl&amp;sc=0-3&amp;sp=-1&amp;sk=#</a:t>
            </a:r>
            <a:r>
              <a:rPr lang="cs-CZ" sz="2000" dirty="0" smtClean="0"/>
              <a:t>a</a:t>
            </a:r>
          </a:p>
          <a:p>
            <a:pPr marL="0" indent="0">
              <a:buNone/>
            </a:pPr>
            <a:r>
              <a:rPr lang="cs-CZ" sz="2000" dirty="0"/>
              <a:t>http://www.bing.com/images/search?q=%C5%BEivotn%C3%AD+styl&amp;qs=n&amp;form=QBIR&amp;pq=%C5%BEivotn%C3%AD+styl&amp;sc=0-3&amp;sp=-1&amp;sk=#</a:t>
            </a:r>
            <a:r>
              <a:rPr lang="cs-CZ" sz="2000" dirty="0" smtClean="0"/>
              <a:t>view=detail&amp;id=9517F770150890BAEE30FA22E52EAAB1B4763300&amp;selectedIndex=16</a:t>
            </a:r>
          </a:p>
          <a:p>
            <a:pPr marL="0" indent="0">
              <a:buNone/>
            </a:pPr>
            <a:r>
              <a:rPr lang="cs-CZ" sz="2000" dirty="0"/>
              <a:t>http://www.bing.com/images/search?q=%C5%BEivotn%C3%AD+styl&amp;qs=n&amp;form=QBIR&amp;pq=%C5%BEivotn%C3%AD+styl&amp;sc=0-3&amp;sp=-1&amp;sk=#view=detail&amp;id=C368292737EDE3E2FCA512281CBEBAFCF274CD75&amp;selectedIndex=439</a:t>
            </a:r>
          </a:p>
        </p:txBody>
      </p:sp>
    </p:spTree>
    <p:extLst>
      <p:ext uri="{BB962C8B-B14F-4D97-AF65-F5344CB8AC3E}">
        <p14:creationId xmlns:p14="http://schemas.microsoft.com/office/powerpoint/2010/main" val="33488411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395</TotalTime>
  <Words>427</Words>
  <Application>Microsoft Office PowerPoint</Application>
  <PresentationFormat>Předvádění na obrazovce (4:3)</PresentationFormat>
  <Paragraphs>163</Paragraphs>
  <Slides>21</Slides>
  <Notes>21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 O dborné U čiliště                a Z ákladní Š kola praktická Holešov    </vt:lpstr>
      <vt:lpstr> Téma: Péče o zdraví  1.Člověk jako neopakovatelná bytost </vt:lpstr>
      <vt:lpstr>Každý člověk je jiný, neopakovatelný.</vt:lpstr>
      <vt:lpstr>Člověk má dvě stránky:</vt:lpstr>
      <vt:lpstr>Tělesná stránka </vt:lpstr>
      <vt:lpstr>Tělesná stránka – anatomie lidského těla</vt:lpstr>
      <vt:lpstr>Prezentace aplikace PowerPoint</vt:lpstr>
      <vt:lpstr>  Duševní stránka </vt:lpstr>
      <vt:lpstr>Duševní stránka OSOBNOST</vt:lpstr>
      <vt:lpstr>Pro popis osobnosti jsou důležité:</vt:lpstr>
      <vt:lpstr>Vlastnosti</vt:lpstr>
      <vt:lpstr>Temperament</vt:lpstr>
      <vt:lpstr>Sangvinik</vt:lpstr>
      <vt:lpstr>Cholerik</vt:lpstr>
      <vt:lpstr>Flegmatik</vt:lpstr>
      <vt:lpstr>Melancholik</vt:lpstr>
      <vt:lpstr> Charakter </vt:lpstr>
      <vt:lpstr> Schopnosti </vt:lpstr>
      <vt:lpstr>OTÁZKY:</vt:lpstr>
      <vt:lpstr>Použitá literatura a zdroje</vt:lpstr>
      <vt:lpstr>Adresy a 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nauka</dc:title>
  <dc:creator>Windows User</dc:creator>
  <cp:lastModifiedBy>Windows User</cp:lastModifiedBy>
  <cp:revision>36</cp:revision>
  <dcterms:created xsi:type="dcterms:W3CDTF">2013-11-06T10:40:35Z</dcterms:created>
  <dcterms:modified xsi:type="dcterms:W3CDTF">2014-02-01T18:32:16Z</dcterms:modified>
</cp:coreProperties>
</file>