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56" r:id="rId3"/>
    <p:sldId id="272" r:id="rId4"/>
    <p:sldId id="273" r:id="rId5"/>
    <p:sldId id="274" r:id="rId6"/>
    <p:sldId id="275" r:id="rId7"/>
    <p:sldId id="276" r:id="rId8"/>
    <p:sldId id="277" r:id="rId9"/>
    <p:sldId id="281" r:id="rId10"/>
    <p:sldId id="282" r:id="rId11"/>
    <p:sldId id="285" r:id="rId12"/>
    <p:sldId id="283" r:id="rId13"/>
    <p:sldId id="28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02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26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437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281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1545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873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10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9602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96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1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51520" y="2492896"/>
            <a:ext cx="8640960" cy="3744416"/>
          </a:xfrm>
        </p:spPr>
        <p:txBody>
          <a:bodyPr>
            <a:normAutofit fontScale="25000" lnSpcReduction="20000"/>
          </a:bodyPr>
          <a:lstStyle/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sz="6400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Občanská výchova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Ing. Zdeněk Peška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67544" y="1556792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539552" y="1628800"/>
            <a:ext cx="7772400" cy="1440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Zpracovaný v rámci projektu EU peníze školám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1381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71600" y="3356992"/>
            <a:ext cx="705678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ZÁVISLOST</a:t>
            </a:r>
          </a:p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TABÁK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cs-CZ" b="1" dirty="0">
                <a:latin typeface="Arial"/>
                <a:ea typeface="Times New Roman"/>
              </a:rPr>
              <a:t>Spokojenost v životě – každý má jinou představu </a:t>
            </a:r>
          </a:p>
          <a:p>
            <a:pPr marL="0" lvl="0" indent="0">
              <a:lnSpc>
                <a:spcPct val="150000"/>
              </a:lnSpc>
              <a:buNone/>
            </a:pPr>
            <a:endParaRPr lang="cs-CZ" dirty="0">
              <a:ea typeface="Times New Roman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/>
                <a:ea typeface="Times New Roman"/>
              </a:rPr>
              <a:t>Láska + láska k lidem, pomoc lidem, i v rodině i </a:t>
            </a:r>
            <a:r>
              <a:rPr lang="cs-CZ" dirty="0" smtClean="0">
                <a:latin typeface="Arial"/>
                <a:ea typeface="Times New Roman"/>
              </a:rPr>
              <a:t>cizím</a:t>
            </a:r>
            <a:endParaRPr lang="cs-CZ" dirty="0">
              <a:ea typeface="Times New Roman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/>
                <a:ea typeface="Times New Roman"/>
              </a:rPr>
              <a:t>Spokojenost v rodině, v té, co máš teď i potom ve </a:t>
            </a:r>
            <a:r>
              <a:rPr lang="cs-CZ" dirty="0" smtClean="0">
                <a:latin typeface="Arial"/>
                <a:ea typeface="Times New Roman"/>
              </a:rPr>
              <a:t>své</a:t>
            </a:r>
            <a:endParaRPr lang="cs-CZ" dirty="0">
              <a:ea typeface="Times New Roman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/>
                <a:ea typeface="Times New Roman"/>
              </a:rPr>
              <a:t>Spokojenost v práci – koníčky – záliby</a:t>
            </a:r>
            <a:endParaRPr lang="cs-CZ" dirty="0">
              <a:ea typeface="Times New Roman"/>
            </a:endParaRPr>
          </a:p>
          <a:p>
            <a:pPr marL="228600"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Arial"/>
                <a:ea typeface="Times New Roman"/>
              </a:rPr>
              <a:t>Pěstujeme zdraví, přátelství, duchovní </a:t>
            </a:r>
            <a:r>
              <a:rPr lang="cs-CZ" dirty="0" smtClean="0">
                <a:latin typeface="Arial"/>
                <a:ea typeface="Times New Roman"/>
              </a:rPr>
              <a:t>život</a:t>
            </a:r>
            <a:endParaRPr lang="cs-CZ" dirty="0">
              <a:ea typeface="Times New Roman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SPOKOJENOST V ŽIVOTĚ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432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9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1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2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304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cs-CZ" b="1" dirty="0">
                <a:latin typeface="Arial"/>
                <a:ea typeface="Times New Roman"/>
              </a:rPr>
              <a:t>Nespokojenost v životě - objeví se nuda, existuje mnoho východisek z nudy. </a:t>
            </a:r>
            <a:endParaRPr lang="cs-CZ" b="1" dirty="0" smtClean="0">
              <a:latin typeface="Arial"/>
              <a:ea typeface="Times New Roman"/>
            </a:endParaRPr>
          </a:p>
          <a:p>
            <a:pPr marL="0" lvl="0" indent="0">
              <a:lnSpc>
                <a:spcPct val="150000"/>
              </a:lnSpc>
              <a:buNone/>
            </a:pPr>
            <a:endParaRPr lang="cs-CZ" dirty="0">
              <a:ea typeface="Times New Roman"/>
            </a:endParaRPr>
          </a:p>
          <a:p>
            <a:pPr marL="685800">
              <a:lnSpc>
                <a:spcPct val="150000"/>
              </a:lnSpc>
              <a:spcAft>
                <a:spcPts val="0"/>
              </a:spcAft>
            </a:pPr>
            <a:r>
              <a:rPr lang="cs-CZ" b="1" dirty="0">
                <a:solidFill>
                  <a:srgbClr val="002060"/>
                </a:solidFill>
                <a:latin typeface="Arial"/>
                <a:ea typeface="Times New Roman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"/>
                <a:ea typeface="Times New Roman"/>
              </a:rPr>
              <a:t>ANO </a:t>
            </a:r>
            <a:r>
              <a:rPr lang="cs-CZ" b="1" dirty="0">
                <a:solidFill>
                  <a:srgbClr val="002060"/>
                </a:solidFill>
                <a:latin typeface="Arial"/>
                <a:ea typeface="Times New Roman"/>
              </a:rPr>
              <a:t>– PRÁCE, </a:t>
            </a:r>
            <a:r>
              <a:rPr lang="cs-CZ" b="1" dirty="0" smtClean="0">
                <a:solidFill>
                  <a:srgbClr val="002060"/>
                </a:solidFill>
                <a:latin typeface="Arial"/>
                <a:ea typeface="Times New Roman"/>
              </a:rPr>
              <a:t>ČINNOST,SPORT, </a:t>
            </a:r>
          </a:p>
          <a:p>
            <a:pPr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>
                <a:solidFill>
                  <a:srgbClr val="002060"/>
                </a:solidFill>
                <a:latin typeface="Arial"/>
                <a:ea typeface="Times New Roman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"/>
                <a:ea typeface="Times New Roman"/>
              </a:rPr>
              <a:t>               ZÁLIBY</a:t>
            </a:r>
            <a:endParaRPr lang="cs-CZ" dirty="0">
              <a:solidFill>
                <a:srgbClr val="002060"/>
              </a:solidFill>
              <a:ea typeface="Times New Roman"/>
            </a:endParaRPr>
          </a:p>
          <a:p>
            <a:pPr marL="685800">
              <a:lnSpc>
                <a:spcPct val="150000"/>
              </a:lnSpc>
              <a:spcAft>
                <a:spcPts val="0"/>
              </a:spcAft>
            </a:pPr>
            <a:r>
              <a:rPr lang="cs-CZ" b="1" dirty="0">
                <a:latin typeface="Arial"/>
                <a:ea typeface="Times New Roman"/>
              </a:rPr>
              <a:t> </a:t>
            </a:r>
            <a:r>
              <a:rPr lang="cs-CZ" b="1" dirty="0" smtClean="0">
                <a:latin typeface="Arial"/>
                <a:ea typeface="Times New Roman"/>
              </a:rPr>
              <a:t>NE </a:t>
            </a:r>
            <a:r>
              <a:rPr lang="cs-CZ" b="1" dirty="0">
                <a:latin typeface="Arial"/>
                <a:ea typeface="Times New Roman"/>
              </a:rPr>
              <a:t>– NÁVYKOVÁ </a:t>
            </a:r>
            <a:r>
              <a:rPr lang="cs-CZ" b="1" dirty="0" smtClean="0">
                <a:latin typeface="Arial"/>
                <a:ea typeface="Times New Roman"/>
              </a:rPr>
              <a:t>LÁTKA - ZNEUŽITÍ</a:t>
            </a:r>
            <a:endParaRPr lang="cs-CZ" dirty="0">
              <a:ea typeface="Times New Roman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NESPOKOJENOST V ŽIVOTĚ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17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301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5257800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Arial"/>
                <a:ea typeface="Times New Roman"/>
              </a:rPr>
              <a:t>Člověk </a:t>
            </a:r>
            <a:r>
              <a:rPr lang="cs-CZ" dirty="0">
                <a:latin typeface="Arial"/>
                <a:ea typeface="Times New Roman"/>
              </a:rPr>
              <a:t>je nejprve jen </a:t>
            </a:r>
            <a:r>
              <a:rPr lang="cs-CZ" b="1" dirty="0">
                <a:latin typeface="Arial"/>
                <a:ea typeface="Times New Roman"/>
              </a:rPr>
              <a:t>zkusí</a:t>
            </a:r>
            <a:r>
              <a:rPr lang="cs-CZ" dirty="0">
                <a:latin typeface="Arial"/>
                <a:ea typeface="Times New Roman"/>
              </a:rPr>
              <a:t>. Obohatí to jeho </a:t>
            </a:r>
            <a:r>
              <a:rPr lang="cs-CZ" dirty="0" smtClean="0">
                <a:latin typeface="Arial"/>
                <a:ea typeface="Times New Roman"/>
              </a:rPr>
              <a:t>život? </a:t>
            </a:r>
            <a:r>
              <a:rPr lang="cs-CZ" dirty="0">
                <a:latin typeface="Arial"/>
                <a:ea typeface="Times New Roman"/>
              </a:rPr>
              <a:t>Začne ji </a:t>
            </a:r>
            <a:r>
              <a:rPr lang="cs-CZ" dirty="0" smtClean="0">
                <a:latin typeface="Arial"/>
                <a:ea typeface="Times New Roman"/>
              </a:rPr>
              <a:t>užívat? </a:t>
            </a:r>
            <a:r>
              <a:rPr lang="cs-CZ" dirty="0">
                <a:latin typeface="Arial"/>
                <a:ea typeface="Times New Roman"/>
              </a:rPr>
              <a:t>Postupně si zvyká,</a:t>
            </a:r>
            <a:r>
              <a:rPr lang="cs-CZ" b="1" dirty="0">
                <a:latin typeface="Arial"/>
                <a:ea typeface="Times New Roman"/>
              </a:rPr>
              <a:t> </a:t>
            </a:r>
            <a:r>
              <a:rPr lang="cs-CZ" dirty="0">
                <a:latin typeface="Arial"/>
                <a:ea typeface="Times New Roman"/>
              </a:rPr>
              <a:t>pak bez ní nemůže být</a:t>
            </a:r>
            <a:r>
              <a:rPr lang="cs-CZ" dirty="0" smtClean="0">
                <a:latin typeface="Arial"/>
                <a:ea typeface="Times New Roman"/>
              </a:rPr>
              <a:t>.</a:t>
            </a: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Arial"/>
                <a:ea typeface="Times New Roman"/>
              </a:rPr>
              <a:t>Má </a:t>
            </a:r>
            <a:r>
              <a:rPr lang="cs-CZ" dirty="0">
                <a:latin typeface="Arial"/>
                <a:ea typeface="Times New Roman"/>
              </a:rPr>
              <a:t>mnoho věcí – rodinu, </a:t>
            </a:r>
            <a:r>
              <a:rPr lang="cs-CZ" dirty="0" smtClean="0">
                <a:latin typeface="Arial"/>
                <a:ea typeface="Times New Roman"/>
              </a:rPr>
              <a:t>školu,práci</a:t>
            </a:r>
            <a:r>
              <a:rPr lang="cs-CZ" dirty="0">
                <a:latin typeface="Arial"/>
                <a:ea typeface="Times New Roman"/>
              </a:rPr>
              <a:t>, </a:t>
            </a:r>
            <a:r>
              <a:rPr lang="cs-CZ" dirty="0" smtClean="0">
                <a:latin typeface="Arial"/>
                <a:ea typeface="Times New Roman"/>
              </a:rPr>
              <a:t>záliby a </a:t>
            </a:r>
            <a:r>
              <a:rPr lang="cs-CZ" dirty="0">
                <a:latin typeface="Arial"/>
                <a:ea typeface="Times New Roman"/>
              </a:rPr>
              <a:t>partnera. Přidá si k nim drogu. Chce být ještě </a:t>
            </a:r>
            <a:r>
              <a:rPr lang="cs-CZ" b="1" dirty="0">
                <a:latin typeface="Arial"/>
                <a:ea typeface="Times New Roman"/>
              </a:rPr>
              <a:t>víc </a:t>
            </a:r>
            <a:r>
              <a:rPr lang="cs-CZ" b="1" dirty="0" smtClean="0">
                <a:latin typeface="Arial"/>
                <a:ea typeface="Times New Roman"/>
              </a:rPr>
              <a:t>šťastný!</a:t>
            </a: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Arial"/>
                <a:ea typeface="Times New Roman"/>
              </a:rPr>
              <a:t>Bohužel </a:t>
            </a:r>
            <a:r>
              <a:rPr lang="cs-CZ" dirty="0">
                <a:latin typeface="Arial"/>
                <a:ea typeface="Times New Roman"/>
              </a:rPr>
              <a:t>droga mu vezme všechno to, co má rád. Když ji nemá duševně i tělesně </a:t>
            </a:r>
            <a:r>
              <a:rPr lang="cs-CZ" b="1" dirty="0">
                <a:latin typeface="Arial"/>
                <a:ea typeface="Times New Roman"/>
              </a:rPr>
              <a:t>trpí</a:t>
            </a:r>
            <a:r>
              <a:rPr lang="cs-CZ" b="1" dirty="0" smtClean="0">
                <a:latin typeface="Arial"/>
                <a:ea typeface="Times New Roman"/>
              </a:rPr>
              <a:t>.</a:t>
            </a:r>
          </a:p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Arial"/>
                <a:ea typeface="Times New Roman"/>
              </a:rPr>
              <a:t>Zajímá </a:t>
            </a:r>
            <a:r>
              <a:rPr lang="cs-CZ" dirty="0">
                <a:latin typeface="Arial"/>
                <a:ea typeface="Times New Roman"/>
              </a:rPr>
              <a:t>ho pouze, </a:t>
            </a:r>
            <a:r>
              <a:rPr lang="cs-CZ" b="1" dirty="0">
                <a:latin typeface="Arial"/>
                <a:ea typeface="Times New Roman"/>
              </a:rPr>
              <a:t>kde ji </a:t>
            </a:r>
            <a:r>
              <a:rPr lang="cs-CZ" b="1" dirty="0" smtClean="0">
                <a:latin typeface="Arial"/>
                <a:ea typeface="Times New Roman"/>
              </a:rPr>
              <a:t>sehnat. Za co </a:t>
            </a:r>
            <a:r>
              <a:rPr lang="cs-CZ" dirty="0" smtClean="0">
                <a:latin typeface="Arial"/>
                <a:ea typeface="Times New Roman"/>
              </a:rPr>
              <a:t>(</a:t>
            </a:r>
            <a:r>
              <a:rPr lang="cs-CZ" dirty="0">
                <a:latin typeface="Arial"/>
                <a:ea typeface="Times New Roman"/>
              </a:rPr>
              <a:t>peníze</a:t>
            </a:r>
            <a:r>
              <a:rPr lang="cs-CZ" dirty="0" smtClean="0">
                <a:latin typeface="Arial"/>
                <a:ea typeface="Times New Roman"/>
              </a:rPr>
              <a:t>)</a:t>
            </a:r>
            <a:r>
              <a:rPr lang="cs-CZ" b="1" dirty="0" smtClean="0">
                <a:latin typeface="Arial"/>
                <a:ea typeface="Times New Roman"/>
              </a:rPr>
              <a:t>?</a:t>
            </a:r>
            <a:r>
              <a:rPr lang="cs-CZ" dirty="0" smtClean="0">
                <a:latin typeface="Arial"/>
                <a:ea typeface="Times New Roman"/>
              </a:rPr>
              <a:t> </a:t>
            </a:r>
            <a:r>
              <a:rPr lang="cs-CZ" b="1" dirty="0">
                <a:latin typeface="Arial"/>
                <a:ea typeface="Times New Roman"/>
              </a:rPr>
              <a:t>Na </a:t>
            </a:r>
            <a:r>
              <a:rPr lang="cs-CZ" b="1" dirty="0" smtClean="0">
                <a:latin typeface="Arial"/>
                <a:ea typeface="Times New Roman"/>
              </a:rPr>
              <a:t>co</a:t>
            </a:r>
            <a:r>
              <a:rPr lang="cs-CZ" dirty="0" smtClean="0">
                <a:latin typeface="Arial"/>
                <a:ea typeface="Times New Roman"/>
              </a:rPr>
              <a:t> (</a:t>
            </a:r>
            <a:r>
              <a:rPr lang="cs-CZ" dirty="0">
                <a:latin typeface="Arial"/>
                <a:ea typeface="Times New Roman"/>
              </a:rPr>
              <a:t>jak a kdy ji užít</a:t>
            </a:r>
            <a:r>
              <a:rPr lang="cs-CZ" dirty="0" smtClean="0">
                <a:latin typeface="Arial"/>
                <a:ea typeface="Times New Roman"/>
              </a:rPr>
              <a:t>)? </a:t>
            </a:r>
            <a:r>
              <a:rPr lang="cs-CZ" dirty="0">
                <a:latin typeface="Arial"/>
                <a:ea typeface="Times New Roman"/>
              </a:rPr>
              <a:t>=</a:t>
            </a:r>
            <a:r>
              <a:rPr lang="cs-CZ" dirty="0" smtClean="0">
                <a:latin typeface="Arial"/>
                <a:ea typeface="Times New Roman"/>
              </a:rPr>
              <a:t>ZÁVISLOST</a:t>
            </a:r>
            <a:r>
              <a:rPr lang="cs-CZ" dirty="0">
                <a:ea typeface="Times New Roman"/>
              </a:rPr>
              <a:t/>
            </a:r>
            <a:br>
              <a:rPr lang="cs-CZ" dirty="0">
                <a:ea typeface="Times New Roman"/>
              </a:rPr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849694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cap="all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Špatná cesta zneužití návykových látek</a:t>
            </a:r>
            <a:endParaRPr lang="cs-CZ" sz="4000" b="1" cap="all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644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0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6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42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Návyková látka – je rostlinného původu nebo uměle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vyrobená,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která ovlivňuje prožívání a působí na tělesný a duševní stav člověka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/>
                <a:ea typeface="Times New Roman"/>
              </a:rPr>
              <a:t>.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Některé návykové látky jsou volně </a:t>
            </a:r>
            <a:r>
              <a:rPr lang="cs-CZ" dirty="0" smtClean="0">
                <a:latin typeface="Arial"/>
                <a:ea typeface="Times New Roman"/>
              </a:rPr>
              <a:t>prodejné </a:t>
            </a:r>
            <a:r>
              <a:rPr lang="cs-CZ" smtClean="0">
                <a:latin typeface="Arial"/>
                <a:ea typeface="Times New Roman"/>
              </a:rPr>
              <a:t>- tabák </a:t>
            </a:r>
            <a:r>
              <a:rPr lang="cs-CZ" dirty="0">
                <a:latin typeface="Arial"/>
                <a:ea typeface="Times New Roman"/>
              </a:rPr>
              <a:t>a alkohol.</a:t>
            </a:r>
            <a:endParaRPr lang="cs-CZ" dirty="0">
              <a:ea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lvl="1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Návyková látka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9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5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Základní pojmy (vysvětli):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s-CZ" dirty="0" smtClean="0">
              <a:latin typeface="Arial"/>
              <a:ea typeface="Times New Roman"/>
            </a:endParaRP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tabákové výrobky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nikotin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–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dehet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zákaz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nákupu do 18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let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pasivní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kouření, zákaz kouření na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pracovišti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osobní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rozhodnutí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nekouřit</a:t>
            </a:r>
            <a:endParaRPr lang="cs-CZ" dirty="0">
              <a:solidFill>
                <a:srgbClr val="FF0000"/>
              </a:solidFill>
              <a:ea typeface="Times New Roman"/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			TABÁK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8" name="Obrázek 7" descr="krabicka_cigaret_petra-25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188640"/>
            <a:ext cx="3333334" cy="2106667"/>
          </a:xfrm>
          <a:prstGeom prst="rect">
            <a:avLst/>
          </a:prstGeom>
        </p:spPr>
      </p:pic>
      <p:pic>
        <p:nvPicPr>
          <p:cNvPr id="9" name="Obrázek 8" descr="dymka_savinelli_virginia_624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4077072"/>
            <a:ext cx="2453760" cy="2780928"/>
          </a:xfrm>
          <a:prstGeom prst="rect">
            <a:avLst/>
          </a:prstGeom>
        </p:spPr>
      </p:pic>
      <p:pic>
        <p:nvPicPr>
          <p:cNvPr id="10" name="Obrázek 9" descr="joyetech-elektronicka-cigareta-ego-o-1100-mah--sada-cena-100-b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817379">
            <a:off x="3347864" y="3284984"/>
            <a:ext cx="4016938" cy="2605581"/>
          </a:xfrm>
          <a:prstGeom prst="rect">
            <a:avLst/>
          </a:prstGeom>
        </p:spPr>
      </p:pic>
      <p:pic>
        <p:nvPicPr>
          <p:cNvPr id="12" name="Obrázek 11" descr="cs-teb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04248" y="2132856"/>
            <a:ext cx="1803651" cy="1803651"/>
          </a:xfrm>
          <a:prstGeom prst="rect">
            <a:avLst/>
          </a:prstGeom>
        </p:spPr>
      </p:pic>
      <p:pic>
        <p:nvPicPr>
          <p:cNvPr id="13" name="Obrázek 12" descr="158064-va1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11960" y="1484784"/>
            <a:ext cx="2289439" cy="240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07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3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7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9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604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405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5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2-kura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57397" y="188640"/>
            <a:ext cx="2854831" cy="2016224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3633267"/>
          </a:xfrm>
        </p:spPr>
        <p:txBody>
          <a:bodyPr/>
          <a:lstStyle/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nikotin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=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návyk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dehet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= rakovina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úst, hrtanu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, jícnu, plic, trávícího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ústrojí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pokles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výkonu,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stárnutí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onemocnění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</a:rPr>
              <a:t>srdce, zvýšení </a:t>
            </a:r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krevního tlaku</a:t>
            </a:r>
            <a:endParaRPr lang="cs-CZ" dirty="0">
              <a:solidFill>
                <a:srgbClr val="FF0000"/>
              </a:solidFill>
              <a:ea typeface="Times New Roman"/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	ÚČINKY KOUŘENÍ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dreamstimefree_228298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3933056"/>
            <a:ext cx="2678896" cy="2060848"/>
          </a:xfrm>
          <a:prstGeom prst="rect">
            <a:avLst/>
          </a:prstGeom>
        </p:spPr>
      </p:pic>
      <p:pic>
        <p:nvPicPr>
          <p:cNvPr id="7" name="Obrázek 6" descr="Rakovina_plic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55776" y="4653136"/>
            <a:ext cx="2381250" cy="1981200"/>
          </a:xfrm>
          <a:prstGeom prst="rect">
            <a:avLst/>
          </a:prstGeom>
        </p:spPr>
      </p:pic>
      <p:pic>
        <p:nvPicPr>
          <p:cNvPr id="8" name="Obrázek 7" descr="1277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55976" y="3861048"/>
            <a:ext cx="2300324" cy="1296144"/>
          </a:xfrm>
          <a:prstGeom prst="rect">
            <a:avLst/>
          </a:prstGeom>
        </p:spPr>
      </p:pic>
      <p:pic>
        <p:nvPicPr>
          <p:cNvPr id="10" name="Obrázek 9" descr="azbestoza-nemoc-plic-plice-plicni-ventilator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41004" y="4653136"/>
            <a:ext cx="2785490" cy="198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61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" presetClass="entr" presetSubtype="5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1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302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303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5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30963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Pevná vůle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Pomocné stimulanty (nikotinové nálepky, žvýkačky, sprej ……)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Pomoci může lékař, odborník 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"/>
                <a:ea typeface="Times New Roman"/>
              </a:rPr>
              <a:t>Elektronická cigareta????</a:t>
            </a:r>
          </a:p>
          <a:p>
            <a:pPr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JAKÁ JE POMOC?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cigaret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88640"/>
            <a:ext cx="3635896" cy="1596305"/>
          </a:xfrm>
          <a:prstGeom prst="rect">
            <a:avLst/>
          </a:prstGeom>
        </p:spPr>
      </p:pic>
      <p:pic>
        <p:nvPicPr>
          <p:cNvPr id="7" name="Obrázek 6" descr="thCAB2VCIK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63988" y="3573016"/>
            <a:ext cx="4477323" cy="298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3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1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2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303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5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zakaz-koureni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0"/>
            <a:ext cx="6858000" cy="68580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" y="1196752"/>
            <a:ext cx="8759316" cy="3705275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>
                <a:latin typeface="Arial"/>
                <a:ea typeface="Times New Roman"/>
              </a:rPr>
              <a:t>Zákaz </a:t>
            </a:r>
            <a:r>
              <a:rPr lang="cs-CZ" dirty="0" smtClean="0">
                <a:latin typeface="Arial"/>
                <a:ea typeface="Times New Roman"/>
              </a:rPr>
              <a:t>prodeje tabákových výrobků </a:t>
            </a:r>
            <a:r>
              <a:rPr lang="cs-CZ" dirty="0" smtClean="0">
                <a:latin typeface="Arial"/>
                <a:ea typeface="Times New Roman"/>
              </a:rPr>
              <a:t>mladistvým </a:t>
            </a:r>
            <a:r>
              <a:rPr lang="cs-CZ" dirty="0">
                <a:latin typeface="Arial"/>
                <a:ea typeface="Times New Roman"/>
              </a:rPr>
              <a:t>do 18 </a:t>
            </a:r>
            <a:r>
              <a:rPr lang="cs-CZ" dirty="0" smtClean="0">
                <a:latin typeface="Arial"/>
                <a:ea typeface="Times New Roman"/>
              </a:rPr>
              <a:t>let</a:t>
            </a:r>
          </a:p>
          <a:p>
            <a:r>
              <a:rPr lang="cs-CZ" dirty="0" smtClean="0">
                <a:latin typeface="Arial"/>
                <a:ea typeface="Times New Roman"/>
              </a:rPr>
              <a:t>Zákonem či místní vyhláškou vymezení míst, kde se nesmí kouřit</a:t>
            </a:r>
          </a:p>
          <a:p>
            <a:r>
              <a:rPr lang="cs-CZ" dirty="0" smtClean="0">
                <a:latin typeface="Arial"/>
                <a:ea typeface="Times New Roman"/>
              </a:rPr>
              <a:t>V restauracích vymezený prostor pro kouření, nebo přes poledne zákaz kouření</a:t>
            </a:r>
          </a:p>
          <a:p>
            <a:r>
              <a:rPr lang="cs-CZ" dirty="0" smtClean="0">
                <a:latin typeface="Arial"/>
                <a:ea typeface="Times New Roman"/>
              </a:rPr>
              <a:t>Zákaz reklamy tabákových výrobků</a:t>
            </a:r>
          </a:p>
          <a:p>
            <a:pPr lvl="0"/>
            <a:r>
              <a:rPr lang="cs-CZ" dirty="0" smtClean="0">
                <a:latin typeface="Arial"/>
                <a:ea typeface="Times New Roman"/>
              </a:rPr>
              <a:t>Kouření „přestává být IN“</a:t>
            </a:r>
            <a:endParaRPr lang="cs-CZ" dirty="0">
              <a:ea typeface="Times New Roman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ŘÍKÁ ZÁKON?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5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7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62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9004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5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TEST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836712"/>
            <a:ext cx="756084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latin typeface="+mj-lt"/>
              </a:rPr>
              <a:t>1. Co je to návyková látka?</a:t>
            </a:r>
          </a:p>
          <a:p>
            <a:pPr marL="273050" indent="-273050"/>
            <a:r>
              <a:rPr lang="cs-CZ" dirty="0" smtClean="0">
                <a:latin typeface="+mj-lt"/>
              </a:rPr>
              <a:t>a) J</a:t>
            </a:r>
            <a:r>
              <a:rPr lang="cs-CZ" dirty="0" smtClean="0">
                <a:latin typeface="Arial"/>
                <a:ea typeface="Times New Roman"/>
              </a:rPr>
              <a:t>e rostlinného původu nebo uměle vyrobená, která ovlivňuje prožívání a působí na tělesný a duševní stav člověka</a:t>
            </a:r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b) Když nesneseme na těle jiné oblečení než vyrobené z bavlny</a:t>
            </a:r>
          </a:p>
          <a:p>
            <a:endParaRPr lang="cs-CZ" sz="800" b="1" u="sng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2. Při kouření vznikají látky, které jsou  našemu tělu: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Prospěšné</a:t>
            </a:r>
          </a:p>
          <a:p>
            <a:r>
              <a:rPr lang="cs-CZ" dirty="0" smtClean="0">
                <a:latin typeface="+mj-lt"/>
              </a:rPr>
              <a:t>b) Způsobují celou řadu závažných nemocí nebo smrt</a:t>
            </a:r>
          </a:p>
          <a:p>
            <a:endParaRPr lang="cs-CZ" sz="800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3. Jsou u nás </a:t>
            </a:r>
            <a:r>
              <a:rPr lang="cs-CZ" b="1" u="sng" smtClean="0">
                <a:latin typeface="+mj-lt"/>
              </a:rPr>
              <a:t>cigarety volně </a:t>
            </a:r>
            <a:r>
              <a:rPr lang="cs-CZ" b="1" u="sng" dirty="0" smtClean="0">
                <a:latin typeface="+mj-lt"/>
              </a:rPr>
              <a:t>prodejné?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Ano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Ano, od 18-ti let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4. Upravuje pravidla kouření zákon a vyhlášky?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Ne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Ano</a:t>
            </a:r>
          </a:p>
          <a:p>
            <a:pPr marL="342900" indent="-342900"/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342900" indent="-342900"/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5. Co je nejdůležitější mít při odvykání kouření?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Pevnou vůli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Hodně peněz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56176" y="3068960"/>
          <a:ext cx="260412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5968"/>
                <a:gridCol w="13681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OPAKOVÁNÍ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(02.08.2013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0" y="908720"/>
            <a:ext cx="9144000" cy="59492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?q=l%C3%A1ska&amp;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=l%C3%A1ska&amp;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=detail&amp;id=E787554A5077635BD59FBC9E419F06FCE4AF1E68&amp;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?q=TAB%C3%81K&amp;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tab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=detail&amp;id=5F8712B3D88453F2BF948CE5CBB7BB6E3CAA0EBC&amp;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=32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?q=cigareta&amp;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=cigareta&amp;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=4-8&amp;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=detail&amp;id=6CE295DF24B79CF5AA2DF0E77C5193C639FE2016&amp;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=7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tab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tab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=detail&amp;id=76AD21EE85E95F5897BE792D175FB1AF850A9F8F&amp;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=35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?q=krabi%C4%8Dka+cigaret&amp;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=krabi%C4%8Dka+cigaret&amp;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=detail&amp;id=E6FFF15FFE1F406144E92E700DCDDB9573FAE725&amp;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?q=d%C3%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BDmka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BDmka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=detail&amp;id=5D4C99E9F11CC1E4B1285D4730C2D3163293D84E&amp;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=5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?q=%C5%A1%C5%88upac%C3%AD+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tab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=%C5%A1%C5%88upac%C3%AD+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tab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%C3%A1k&amp;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=detail&amp;id=264E28E3DF2556801BB3B2688729811551EB9290&amp;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?q=rakovina+%C3%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BAst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=rakovina+%C3%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BAst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=0-9&amp;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=detail&amp;id=962502539A75EF50BA1DA85EFAB62A0387C6F7D6&amp;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krevn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%C3%AD+tlak&amp;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krevn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%C3%AD+tlak&amp;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=2-11&amp;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=detail&amp;id=D32F12F9C42D41D4DC933D06934ADB5C4931497F&amp;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?q=rakovina+plic&amp;go=&amp;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=detail&amp;id=4388777D2B2BD5329115ACD22F3226B77D03D612&amp;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kou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%C5%99en%C3%AD&amp;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kou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%C5%99en%C3%AD&amp;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=detail&amp;id=53A7986C6A07B07BAE7FF7DA1D55F29E3B603B29&amp;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=18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?q=rakovina+plic&amp;go=&amp;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bs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=detail&amp;id=583BC23C8924D6CDD1DF112773EB0C5BB1192DB3&amp;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lvl="0">
              <a:spcBef>
                <a:spcPct val="20000"/>
              </a:spcBef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archiv autor</a:t>
            </a:r>
          </a:p>
        </p:txBody>
      </p:sp>
    </p:spTree>
    <p:extLst>
      <p:ext uri="{BB962C8B-B14F-4D97-AF65-F5344CB8AC3E}">
        <p14:creationId xmlns:p14="http://schemas.microsoft.com/office/powerpoint/2010/main" val="148281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(02.08.2013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0" y="908720"/>
            <a:ext cx="9144000" cy="59492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</a:t>
            </a:r>
          </a:p>
          <a:p>
            <a:pPr lvl="0">
              <a:spcBef>
                <a:spcPct val="20000"/>
              </a:spcBef>
              <a:defRPr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kou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%C5%99en%C3%AD&amp;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kou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%C5%99en%C3%AD&amp;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=detail&amp;id=FDD7B22B195A394AE5325D897348F42990F512B6&amp;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</a:t>
            </a:r>
          </a:p>
          <a:p>
            <a:pPr lvl="0">
              <a:spcBef>
                <a:spcPct val="20000"/>
              </a:spcBef>
              <a:defRPr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nekou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%C5%99it&amp;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nekou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%C5%99it&amp;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=0-5&amp;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=detail&amp;id=2619C66F579CE5C7821E1CC640B239A54AD6DC63&amp;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=4</a:t>
            </a:r>
          </a:p>
          <a:p>
            <a:pPr lvl="0">
              <a:spcBef>
                <a:spcPct val="20000"/>
              </a:spcBef>
              <a:defRPr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?q=antinikotin&amp;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=antinikotin&amp;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=0-9&amp;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=detail&amp;id=EBB2AA957740A99D2251606E4FE88CFDE12AE4E8&amp;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=127</a:t>
            </a: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81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764</TotalTime>
  <Words>541</Words>
  <Application>Microsoft Office PowerPoint</Application>
  <PresentationFormat>Předvádění na obrazovce (4:3)</PresentationFormat>
  <Paragraphs>128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O dborné U čiliště                a Z ákladní Š kola praktická Holešov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U14</cp:lastModifiedBy>
  <cp:revision>50</cp:revision>
  <dcterms:created xsi:type="dcterms:W3CDTF">2013-11-06T10:40:35Z</dcterms:created>
  <dcterms:modified xsi:type="dcterms:W3CDTF">2014-02-03T06:46:56Z</dcterms:modified>
</cp:coreProperties>
</file>