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56" r:id="rId3"/>
    <p:sldId id="275" r:id="rId4"/>
    <p:sldId id="278" r:id="rId5"/>
    <p:sldId id="280" r:id="rId6"/>
    <p:sldId id="279" r:id="rId7"/>
    <p:sldId id="281" r:id="rId8"/>
    <p:sldId id="282" r:id="rId9"/>
    <p:sldId id="285" r:id="rId10"/>
    <p:sldId id="28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02" y="-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7515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649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03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102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96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1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51520" y="2492896"/>
            <a:ext cx="8640960" cy="3744416"/>
          </a:xfrm>
        </p:spPr>
        <p:txBody>
          <a:bodyPr>
            <a:normAutofit fontScale="25000" lnSpcReduction="20000"/>
          </a:bodyPr>
          <a:lstStyle/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sz="6400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Občanská výchova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Ing. Zdeněk Peška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Září 2013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67544" y="1556792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539552" y="1628800"/>
            <a:ext cx="7772400" cy="1440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Zpracovaný v rámci projektu EU peníze školám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1381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71600" y="3356992"/>
            <a:ext cx="705678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ZÁVISLOST</a:t>
            </a:r>
          </a:p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ALKOHOL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Návyková látka – je rostlinného původu nebo uměle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vyrobená,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která ovlivňuje prožívání a působí na tělesný a duševní stav člověka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.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Některé návykové látky jsou volně </a:t>
            </a:r>
            <a:r>
              <a:rPr lang="cs-CZ" dirty="0" smtClean="0">
                <a:latin typeface="Arial"/>
                <a:ea typeface="Times New Roman"/>
              </a:rPr>
              <a:t>prodejné - tabák </a:t>
            </a:r>
            <a:r>
              <a:rPr lang="cs-CZ" dirty="0">
                <a:latin typeface="Arial"/>
                <a:ea typeface="Times New Roman"/>
              </a:rPr>
              <a:t>a alkohol.</a:t>
            </a:r>
            <a:endParaRPr lang="cs-CZ" dirty="0">
              <a:ea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NÁVYKOVÁ LÁTKA - 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9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4896544" cy="518457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Jak </a:t>
            </a:r>
            <a:r>
              <a:rPr lang="cs-CZ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působí</a:t>
            </a:r>
            <a:r>
              <a:rPr lang="cs-CZ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? </a:t>
            </a:r>
            <a:endParaRPr lang="cs-CZ" dirty="0" smtClean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v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malém množství = radost, upovídanost,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euforie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ve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větším množství= zpomaluje reakce, snižuje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paměť, soustředění a ospalost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předávkování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= smrt.</a:t>
            </a:r>
            <a:endParaRPr lang="cs-CZ" dirty="0">
              <a:solidFill>
                <a:schemeClr val="accent6">
                  <a:lumMod val="50000"/>
                </a:schemeClr>
              </a:solidFill>
              <a:ea typeface="Times New Roman"/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ALKOHOL – JEHO ÚČINKY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sh_wirkung_alkohol_800x46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939144"/>
            <a:ext cx="3168352" cy="1829724"/>
          </a:xfrm>
          <a:prstGeom prst="rect">
            <a:avLst/>
          </a:prstGeom>
        </p:spPr>
      </p:pic>
      <p:pic>
        <p:nvPicPr>
          <p:cNvPr id="7" name="Obrázek 6" descr="sh_Alkohol_Kater_450_jpg_221407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2780928"/>
            <a:ext cx="3168352" cy="1827896"/>
          </a:xfrm>
          <a:prstGeom prst="rect">
            <a:avLst/>
          </a:prstGeom>
        </p:spPr>
      </p:pic>
      <p:pic>
        <p:nvPicPr>
          <p:cNvPr id="8" name="Obrázek 7" descr="1201802-img-telo-mrtvol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76056" y="4581128"/>
            <a:ext cx="3168352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88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392488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 smtClean="0">
                <a:latin typeface="Arial"/>
                <a:ea typeface="Times New Roman"/>
              </a:rPr>
              <a:t>Člověk:</a:t>
            </a:r>
          </a:p>
          <a:p>
            <a:pPr lvl="0"/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á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problém, který neumí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řešit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chce zapomenout na své starosti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na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chvíli mu pomůže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alkohol</a:t>
            </a:r>
            <a:endParaRPr lang="cs-CZ" dirty="0">
              <a:solidFill>
                <a:schemeClr val="accent6">
                  <a:lumMod val="50000"/>
                </a:schemeClr>
              </a:solidFill>
              <a:ea typeface="Times New Roman"/>
            </a:endParaRP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opíjí pravidelně s kamarády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opíjí i sám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nudí se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deprese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60648"/>
            <a:ext cx="84249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 VZNIKÁ ZÁVISLOST NA ALKOHOLU?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Koubek_deprese_alkohol_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2805945"/>
            <a:ext cx="6084168" cy="4052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20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6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804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205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106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607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4968552" cy="5328592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nemá-li alkohol,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pak má duševní a tělesné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problémy: bolest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hlavy, chvění, pocit 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zvracení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ovládá ho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SILNÁ TOUHA PO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ALKOHOLU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fyzické a psychické  chátrání osobnosti</a:t>
            </a:r>
          </a:p>
          <a:p>
            <a:pPr lvl="0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projevy agresivity nebo naopak melancholie</a:t>
            </a:r>
            <a:endParaRPr lang="cs-CZ" dirty="0">
              <a:solidFill>
                <a:schemeClr val="accent6">
                  <a:lumMod val="50000"/>
                </a:schemeClr>
              </a:solidFill>
              <a:ea typeface="Times New Roman"/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 REAGUJE ALKOHOLIK?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deecee_Alkohol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891462"/>
            <a:ext cx="2952328" cy="2140438"/>
          </a:xfrm>
          <a:prstGeom prst="rect">
            <a:avLst/>
          </a:prstGeom>
        </p:spPr>
      </p:pic>
      <p:pic>
        <p:nvPicPr>
          <p:cNvPr id="7" name="Obrázek 6" descr="teufel-alkoho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3140968"/>
            <a:ext cx="2918147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31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7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402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3703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3201219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pomoci může jen lékař, odborník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/>
                <a:ea typeface="Times New Roman"/>
              </a:rPr>
              <a:t>vyléčenému alkoholikovi pomůže hlavně jeho okolí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JAKÁ JE POMOC ALKOHOLIKOVI?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Jugend%20Alkoho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780928"/>
            <a:ext cx="5384800" cy="359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3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6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324528" cy="2808311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</a:rPr>
              <a:t>zákaz prodeje alkoholu osobám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</a:rPr>
              <a:t>do 18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</a:rPr>
              <a:t>let</a:t>
            </a:r>
          </a:p>
          <a:p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</a:rPr>
              <a:t>jízda autem (ale pozor, i na kole) =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</a:rPr>
              <a:t>0 %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</a:rPr>
              <a:t>alkoholu</a:t>
            </a:r>
            <a:endParaRPr lang="cs-CZ" dirty="0">
              <a:solidFill>
                <a:srgbClr val="C00000"/>
              </a:solidFill>
              <a:ea typeface="Times New Roman"/>
            </a:endParaRPr>
          </a:p>
          <a:p>
            <a:pPr lvl="0"/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</a:rPr>
              <a:t>pití alkoholu v</a:t>
            </a:r>
            <a:r>
              <a:rPr lang="cs-CZ">
                <a:solidFill>
                  <a:srgbClr val="C00000"/>
                </a:solidFill>
                <a:latin typeface="Arial"/>
                <a:ea typeface="Times New Roman"/>
              </a:rPr>
              <a:t> </a:t>
            </a:r>
            <a:r>
              <a:rPr lang="cs-CZ" smtClean="0">
                <a:solidFill>
                  <a:srgbClr val="C00000"/>
                </a:solidFill>
                <a:latin typeface="Arial"/>
                <a:ea typeface="Times New Roman"/>
              </a:rPr>
              <a:t>zaměstnání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</a:rPr>
              <a:t>= 0 %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</a:rPr>
              <a:t>alkoholu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ŘÍKÁ ZÁKON?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alkohol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2348880"/>
            <a:ext cx="4824536" cy="4901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2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836712"/>
            <a:ext cx="7560840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latin typeface="+mj-lt"/>
              </a:rPr>
              <a:t>1. Alkohol je:</a:t>
            </a:r>
          </a:p>
          <a:p>
            <a:pPr marL="273050" indent="-273050"/>
            <a:r>
              <a:rPr lang="cs-CZ" dirty="0" smtClean="0">
                <a:latin typeface="+mj-lt"/>
              </a:rPr>
              <a:t>a) Zakázaná návyková látka</a:t>
            </a:r>
          </a:p>
          <a:p>
            <a:r>
              <a:rPr lang="cs-CZ" dirty="0" smtClean="0">
                <a:latin typeface="+mj-lt"/>
              </a:rPr>
              <a:t>b) Volně prodejná návyková látka</a:t>
            </a:r>
          </a:p>
          <a:p>
            <a:endParaRPr lang="cs-CZ" sz="800" b="1" u="sng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2. Předávkování alkoholem může způsobit: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Mírnou ospalost</a:t>
            </a:r>
          </a:p>
          <a:p>
            <a:r>
              <a:rPr lang="cs-CZ" dirty="0" smtClean="0">
                <a:latin typeface="+mj-lt"/>
              </a:rPr>
              <a:t>b) Smrt</a:t>
            </a:r>
          </a:p>
          <a:p>
            <a:endParaRPr lang="cs-CZ" sz="800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3. Co ovládá alkoholika?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Silná touha po alkoholu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Má hlad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4. Alkohol se u nás může prodávat?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Každému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Osobám starším 18-ti let</a:t>
            </a:r>
          </a:p>
          <a:p>
            <a:pPr marL="342900" indent="-342900"/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342900" indent="-342900"/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5. Řidič může mít v krvi: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0 % alkoholu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0,25 % alkoholu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56176" y="3068960"/>
          <a:ext cx="260412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5968"/>
                <a:gridCol w="13681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OPAKOVÁNÍ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(02.09.2013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0" y="1196752"/>
            <a:ext cx="9144000" cy="4937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=alkohol&amp;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=detail&amp;id=ED46E472A184B6832E3771F97E5DA17043CA5DBA&amp;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=112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=alkohol&amp;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=detail&amp;id=0245EB5CEC460B2F3C78E6ED8F2261E16655FDA7&amp;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=170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=alkohol&amp;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=detail&amp;id=CB30BEE9B1B74577C2231B70A91EF1284C52D2B3&amp;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=120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?q=mrtvola&amp;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=mrtvola&amp;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=detail&amp;id=D8860B4E6BD21476666EE752691884EDD7B3379C&amp;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=58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=detail&amp;id=2AB4F9390F5EFA4A4CD6EFB22AADE4265BEBDF03&amp;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=19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=detail&amp;id=6B9F08337D2D8814D2DAC64EF8247AF9ACC52C49&amp;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=539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=detail&amp;id=9C7D343F2DB7D154C517CEDDD52232EABAE1146D&amp;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=748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=detail&amp;id=5BAABD083F58BB4BD8810BADF29E7DF813C24604&amp;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=45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?q=ALKOHOL&amp;go=&amp;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=detail&amp;id=09FCDC4FEC20905321020FE79BD92C97DD9C8805&amp;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=102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lvl="0">
              <a:spcBef>
                <a:spcPct val="20000"/>
              </a:spcBef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148281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755</TotalTime>
  <Words>423</Words>
  <Application>Microsoft Office PowerPoint</Application>
  <PresentationFormat>Předvádění na obrazovce (4:3)</PresentationFormat>
  <Paragraphs>102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O dborné U čiliště                a Z ákladní Š kola praktická Holešov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U14</cp:lastModifiedBy>
  <cp:revision>47</cp:revision>
  <dcterms:created xsi:type="dcterms:W3CDTF">2013-11-06T10:40:35Z</dcterms:created>
  <dcterms:modified xsi:type="dcterms:W3CDTF">2014-02-03T06:51:19Z</dcterms:modified>
</cp:coreProperties>
</file>