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1" r:id="rId2"/>
    <p:sldId id="256" r:id="rId3"/>
    <p:sldId id="275" r:id="rId4"/>
    <p:sldId id="278" r:id="rId5"/>
    <p:sldId id="280" r:id="rId6"/>
    <p:sldId id="286" r:id="rId7"/>
    <p:sldId id="287" r:id="rId8"/>
    <p:sldId id="289" r:id="rId9"/>
    <p:sldId id="290" r:id="rId10"/>
    <p:sldId id="291" r:id="rId11"/>
    <p:sldId id="282" r:id="rId12"/>
    <p:sldId id="285" r:id="rId13"/>
    <p:sldId id="28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02" y="-5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90D4F7-462E-46CD-8D3C-08136D417780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3CDBEC-CB1B-4F06-8F4B-707F97E126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7758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7221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714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116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6751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6496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6496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6496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6496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649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6496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23196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231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2960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957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143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8555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139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9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9010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5748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5161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662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8639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6176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9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9D931-58C2-4DC1-92DA-C63CEDFB76B1}" type="datetimeFigureOut">
              <a:rPr lang="cs-CZ" smtClean="0"/>
              <a:pPr/>
              <a:t>3. 2. 2014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92E3B-BFFC-4FF3-BB4E-7384D6CA23D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3873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24136"/>
          </a:xfrm>
        </p:spPr>
        <p:txBody>
          <a:bodyPr>
            <a:normAutofit fontScale="90000"/>
          </a:bodyPr>
          <a:lstStyle/>
          <a:p>
            <a:pPr algn="l"/>
            <a:r>
              <a:rPr lang="cs-CZ" sz="36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O</a:t>
            </a:r>
            <a:r>
              <a:rPr lang="cs-CZ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dborné</a:t>
            </a: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U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čiliště</a:t>
            </a: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/>
            </a:r>
            <a:b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</a:b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              a 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Z</a:t>
            </a:r>
            <a:r>
              <a:rPr lang="cs-CZ" sz="3600" dirty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ákladní</a:t>
            </a: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Š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kola praktická </a:t>
            </a:r>
            <a:r>
              <a:rPr lang="cs-CZ" sz="3600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Holešov   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251520" y="2492896"/>
            <a:ext cx="8640960" cy="3744416"/>
          </a:xfrm>
        </p:spPr>
        <p:txBody>
          <a:bodyPr>
            <a:normAutofit fontScale="25000" lnSpcReduction="20000"/>
          </a:bodyPr>
          <a:lstStyle/>
          <a:p>
            <a:endParaRPr lang="cs-CZ" sz="2200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200" dirty="0" smtClean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64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projektu</a:t>
            </a:r>
            <a:r>
              <a:rPr lang="cs-CZ" sz="64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Zlepšujeme a vzděláváme</a:t>
            </a:r>
          </a:p>
          <a:p>
            <a:pPr marL="0" indent="0">
              <a:buNone/>
            </a:pPr>
            <a:r>
              <a:rPr lang="cs-CZ" sz="64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programu</a:t>
            </a:r>
            <a:r>
              <a:rPr lang="cs-CZ" sz="64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Operační program Vzdělávání pro konkurenceschopnost</a:t>
            </a:r>
          </a:p>
          <a:p>
            <a:pPr marL="0" indent="0">
              <a:buNone/>
            </a:pPr>
            <a:r>
              <a:rPr lang="cs-CZ" sz="64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Číslo výzvy</a:t>
            </a:r>
            <a:r>
              <a:rPr lang="cs-CZ" sz="64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34</a:t>
            </a:r>
          </a:p>
          <a:p>
            <a:pPr marL="0" indent="0">
              <a:buNone/>
            </a:pPr>
            <a:endParaRPr lang="cs-CZ" sz="6400" b="1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64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Předmě</a:t>
            </a:r>
            <a:r>
              <a:rPr lang="cs-CZ" sz="64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t: Občanská výchova</a:t>
            </a:r>
          </a:p>
          <a:p>
            <a:pPr marL="0" indent="0">
              <a:buNone/>
            </a:pPr>
            <a:r>
              <a:rPr lang="cs-CZ" sz="64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Ročník</a:t>
            </a:r>
            <a:r>
              <a:rPr lang="cs-CZ" sz="64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sz="6400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cs-CZ" sz="6400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64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Tematická oblast</a:t>
            </a:r>
            <a:r>
              <a:rPr lang="cs-CZ" sz="64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sz="6400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OV1</a:t>
            </a:r>
            <a:endParaRPr lang="cs-CZ" sz="6400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6400" b="1" dirty="0">
                <a:latin typeface="Arial" panose="020B0604020202020204" pitchFamily="34" charset="0"/>
                <a:cs typeface="Arial" panose="020B0604020202020204" pitchFamily="34" charset="0"/>
              </a:rPr>
              <a:t>Anotace: </a:t>
            </a:r>
            <a:r>
              <a:rPr lang="cs-CZ" sz="6400" dirty="0">
                <a:latin typeface="Arial" panose="020B0604020202020204" pitchFamily="34" charset="0"/>
                <a:cs typeface="Arial" panose="020B0604020202020204" pitchFamily="34" charset="0"/>
              </a:rPr>
              <a:t>Tento materiál slouží k výuce a opakování učiva pro žáky, kteří byli v souladu s § 9 vyhlášky číslo 73/2005 Sb. o vzdělávání dětí</a:t>
            </a:r>
            <a:r>
              <a:rPr lang="cs-CZ" sz="6400" dirty="0" smtClean="0">
                <a:latin typeface="Arial" panose="020B0604020202020204" pitchFamily="34" charset="0"/>
                <a:cs typeface="Arial" panose="020B0604020202020204" pitchFamily="34" charset="0"/>
              </a:rPr>
              <a:t>, žáků </a:t>
            </a:r>
            <a:r>
              <a:rPr lang="cs-CZ" sz="6400" dirty="0">
                <a:latin typeface="Arial" panose="020B0604020202020204" pitchFamily="34" charset="0"/>
                <a:cs typeface="Arial" panose="020B0604020202020204" pitchFamily="34" charset="0"/>
              </a:rPr>
              <a:t>a studentů se speciálními vzdělávacími potřebami a dětí, žáků a studentů mimořádně nadaných, v platném znění, zařazeni do třídy odborného učiliště, kde se vzdělávají dle ŠVP v oborech 65-51-E/01 Stravovací a ubytovací služby, 66-51-E/01 Prodavačské práce a 75-41-E/01 Pečovatelské služby</a:t>
            </a:r>
            <a:r>
              <a:rPr lang="cs-CZ" sz="6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cs-CZ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64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</a:t>
            </a:r>
            <a:r>
              <a:rPr lang="cs-CZ" sz="64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sz="6400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Ing. Zdeněk Peška</a:t>
            </a:r>
            <a:endParaRPr lang="cs-CZ" sz="6400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6400" b="1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Období vytvoření</a:t>
            </a:r>
            <a:r>
              <a:rPr lang="cs-CZ" sz="6400" dirty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sz="6400" dirty="0" smtClean="0">
                <a:solidFill>
                  <a:schemeClr val="accent4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Září 2013</a:t>
            </a:r>
            <a:endParaRPr lang="cs-CZ" sz="6400" dirty="0">
              <a:solidFill>
                <a:schemeClr val="accent4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Přímá spojovací čára 6"/>
          <p:cNvCxnSpPr/>
          <p:nvPr/>
        </p:nvCxnSpPr>
        <p:spPr>
          <a:xfrm>
            <a:off x="467544" y="1556792"/>
            <a:ext cx="811272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539552" y="1628800"/>
            <a:ext cx="7772400" cy="1440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Výukový materiál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Zpracovaný v rámci projektu EU peníze školám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1381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1464" y="4725144"/>
            <a:ext cx="6400800" cy="1896616"/>
          </a:xfrm>
        </p:spPr>
        <p:txBody>
          <a:bodyPr>
            <a:normAutofit/>
          </a:bodyPr>
          <a:lstStyle/>
          <a:p>
            <a:pPr algn="r"/>
            <a:endParaRPr lang="cs-CZ" dirty="0" smtClean="0"/>
          </a:p>
          <a:p>
            <a:pPr algn="r"/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5601" cy="1556792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971600" y="3356992"/>
            <a:ext cx="705678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ZÁVISLOST</a:t>
            </a:r>
          </a:p>
          <a:p>
            <a:pPr algn="ctr"/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DROGY</a:t>
            </a:r>
            <a:endParaRPr lang="cs-CZ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51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4"/>
            <a:ext cx="8579296" cy="3168352"/>
          </a:xfrm>
        </p:spPr>
        <p:txBody>
          <a:bodyPr>
            <a:norm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cs-CZ" sz="1800" b="1" dirty="0" smtClean="0">
                <a:latin typeface="Arial"/>
                <a:ea typeface="Times New Roman"/>
              </a:rPr>
              <a:t>-jsou látky, které při vpravení do organismu ovlivňuje psychiku člověka – jeho chování, prožívání, vnímání reality a emocí.</a:t>
            </a:r>
          </a:p>
          <a:p>
            <a:pPr marL="0" indent="0">
              <a:spcAft>
                <a:spcPts val="0"/>
              </a:spcAft>
              <a:buNone/>
            </a:pPr>
            <a:endParaRPr lang="cs-CZ" sz="1800" b="1" dirty="0" smtClean="0">
              <a:latin typeface="Arial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cs-CZ" sz="1800" b="1" dirty="0" smtClean="0">
                <a:latin typeface="Arial"/>
                <a:ea typeface="Times New Roman"/>
              </a:rPr>
              <a:t>Drogy se mohou podávat různým způsobem-orálně (ústy), vdechováním  či nitrožilně (injekční stříkačkou) – nebezpečí vzniku zánětu končetin, vzniku hnisavých ložisek, otravě krve a přenášení různých infekčních nemocí (žloutenka, AIDS)</a:t>
            </a:r>
          </a:p>
          <a:p>
            <a:pPr marL="0" indent="0">
              <a:spcAft>
                <a:spcPts val="0"/>
              </a:spcAft>
              <a:buNone/>
            </a:pPr>
            <a:endParaRPr lang="cs-CZ" sz="1800" b="1" dirty="0" smtClean="0">
              <a:latin typeface="Arial"/>
              <a:ea typeface="Times New Roman"/>
            </a:endParaRPr>
          </a:p>
          <a:p>
            <a:pPr marL="0" indent="0">
              <a:buNone/>
            </a:pPr>
            <a:r>
              <a:rPr lang="cs-CZ" sz="1800" b="1" dirty="0" smtClean="0">
                <a:latin typeface="Arial"/>
                <a:ea typeface="Times New Roman"/>
              </a:rPr>
              <a:t>Užívání drog je často doprovázené kriminalitou (krádeže, prostituce…), protože drogově závislí potřebují pro nákup drog peníze.</a:t>
            </a:r>
            <a:endParaRPr lang="cs-CZ" sz="1800" dirty="0" smtClean="0"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endParaRPr lang="cs-CZ" sz="1800" b="1" dirty="0" smtClean="0">
              <a:latin typeface="Arial"/>
              <a:ea typeface="Times New Roman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endParaRPr lang="cs-CZ" dirty="0">
              <a:ea typeface="Times New Roman"/>
            </a:endParaRP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DROGY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  <p:pic>
        <p:nvPicPr>
          <p:cNvPr id="8" name="Obrázek 7" descr="Loga_dro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3483491"/>
            <a:ext cx="6300192" cy="337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314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702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DĚLENÍ DROG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10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507288" cy="5616624"/>
          </a:xfrm>
        </p:spPr>
        <p:txBody>
          <a:bodyPr>
            <a:normAutofit/>
          </a:bodyPr>
          <a:lstStyle/>
          <a:p>
            <a:pPr marL="0" indent="0">
              <a:spcAft>
                <a:spcPts val="0"/>
              </a:spcAft>
              <a:buFont typeface="Wingdings" pitchFamily="2" charset="2"/>
              <a:buChar char="q"/>
            </a:pPr>
            <a:r>
              <a:rPr lang="cs-CZ" sz="1800" b="1" dirty="0" smtClean="0">
                <a:latin typeface="Arial"/>
                <a:ea typeface="Times New Roman"/>
              </a:rPr>
              <a:t>měkké – např</a:t>
            </a:r>
            <a:r>
              <a:rPr lang="cs-CZ" sz="1800" b="1" dirty="0" smtClean="0">
                <a:latin typeface="+mj-lt"/>
                <a:ea typeface="Times New Roman"/>
              </a:rPr>
              <a:t>. </a:t>
            </a:r>
            <a:r>
              <a:rPr lang="cs-CZ" sz="1800" b="1" dirty="0" smtClean="0">
                <a:latin typeface="+mj-lt"/>
              </a:rPr>
              <a:t>marihuana, kofein, </a:t>
            </a:r>
            <a:r>
              <a:rPr lang="cs-CZ" sz="1800" b="1" dirty="0" err="1" smtClean="0">
                <a:latin typeface="+mj-lt"/>
              </a:rPr>
              <a:t>psychedelika</a:t>
            </a:r>
            <a:r>
              <a:rPr lang="cs-CZ" sz="1800" b="1" dirty="0" smtClean="0">
                <a:latin typeface="+mj-lt"/>
              </a:rPr>
              <a:t> (LSD, </a:t>
            </a:r>
            <a:r>
              <a:rPr lang="cs-CZ" sz="1800" b="1" dirty="0" err="1" smtClean="0">
                <a:latin typeface="+mj-lt"/>
              </a:rPr>
              <a:t>peyotl</a:t>
            </a:r>
            <a:r>
              <a:rPr lang="cs-CZ" sz="1800" b="1" dirty="0" smtClean="0">
                <a:latin typeface="+mj-lt"/>
              </a:rPr>
              <a:t> , </a:t>
            </a:r>
            <a:r>
              <a:rPr lang="cs-CZ" sz="1800" b="1" dirty="0" err="1" smtClean="0">
                <a:latin typeface="+mj-lt"/>
              </a:rPr>
              <a:t>psilocybinové</a:t>
            </a:r>
            <a:r>
              <a:rPr lang="cs-CZ" sz="1800" b="1" dirty="0" smtClean="0">
                <a:latin typeface="+mj-lt"/>
              </a:rPr>
              <a:t> houby…)</a:t>
            </a:r>
          </a:p>
          <a:p>
            <a:pPr marL="0" indent="0">
              <a:spcAft>
                <a:spcPts val="0"/>
              </a:spcAft>
              <a:buFont typeface="Wingdings" pitchFamily="2" charset="2"/>
              <a:buChar char="q"/>
            </a:pPr>
            <a:r>
              <a:rPr lang="cs-CZ" sz="1800" b="1" dirty="0" smtClean="0">
                <a:latin typeface="+mj-lt"/>
                <a:ea typeface="Times New Roman"/>
              </a:rPr>
              <a:t>tvrdé – např. </a:t>
            </a:r>
            <a:r>
              <a:rPr lang="cs-CZ" sz="1800" b="1" dirty="0" smtClean="0">
                <a:latin typeface="+mj-lt"/>
              </a:rPr>
              <a:t>pervitin, kokain, toluen a </a:t>
            </a:r>
            <a:r>
              <a:rPr lang="cs-CZ" sz="1800" b="1" dirty="0" err="1" smtClean="0">
                <a:latin typeface="+mj-lt"/>
              </a:rPr>
              <a:t>opioidy</a:t>
            </a:r>
            <a:r>
              <a:rPr lang="cs-CZ" sz="1800" b="1" dirty="0" smtClean="0">
                <a:latin typeface="+mj-lt"/>
              </a:rPr>
              <a:t> (ale pozor – i alkohol)</a:t>
            </a:r>
          </a:p>
          <a:p>
            <a:pPr marL="0" indent="0">
              <a:spcAft>
                <a:spcPts val="0"/>
              </a:spcAft>
              <a:buNone/>
            </a:pPr>
            <a:endParaRPr lang="cs-CZ" sz="1800" dirty="0" smtClean="0">
              <a:latin typeface="+mj-lt"/>
              <a:ea typeface="Times New Roman"/>
            </a:endParaRPr>
          </a:p>
          <a:p>
            <a:pPr marL="0" indent="0">
              <a:spcAft>
                <a:spcPts val="0"/>
              </a:spcAft>
              <a:buFont typeface="Wingdings" pitchFamily="2" charset="2"/>
              <a:buChar char="q"/>
            </a:pPr>
            <a:r>
              <a:rPr lang="cs-CZ" sz="1800" b="1" dirty="0" smtClean="0">
                <a:latin typeface="+mj-lt"/>
                <a:ea typeface="Times New Roman"/>
              </a:rPr>
              <a:t>legální – nikotin, kofein, alkohol</a:t>
            </a:r>
          </a:p>
          <a:p>
            <a:pPr marL="0" indent="0">
              <a:spcAft>
                <a:spcPts val="0"/>
              </a:spcAft>
              <a:buFont typeface="Wingdings" pitchFamily="2" charset="2"/>
              <a:buChar char="q"/>
            </a:pPr>
            <a:r>
              <a:rPr lang="cs-CZ" sz="1800" b="1" dirty="0" smtClean="0">
                <a:latin typeface="+mj-lt"/>
                <a:ea typeface="Times New Roman"/>
              </a:rPr>
              <a:t>nelegální – u nás všechny ostatní</a:t>
            </a:r>
            <a:endParaRPr lang="cs-CZ" sz="1800" b="1" dirty="0">
              <a:latin typeface="+mj-lt"/>
              <a:ea typeface="Times New Roman"/>
            </a:endParaRPr>
          </a:p>
          <a:p>
            <a:pPr>
              <a:buNone/>
            </a:pPr>
            <a:endParaRPr lang="cs-CZ" sz="1400" dirty="0">
              <a:latin typeface="+mj-lt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95536" y="3068960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DROGOVÁ ZÁVISLOST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395536" y="3573016"/>
            <a:ext cx="5112568" cy="3024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Times New Roman"/>
                <a:cs typeface="+mn-cs"/>
              </a:rPr>
              <a:t>-je</a:t>
            </a:r>
            <a:r>
              <a:rPr kumimoji="0" lang="cs-CZ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Times New Roman"/>
                <a:cs typeface="+mn-cs"/>
              </a:rPr>
              <a:t> vážná porucha zdraví, která splňuje tato kritéria: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cs-CZ" b="1" baseline="0" dirty="0" smtClean="0">
                <a:latin typeface="Arial"/>
                <a:ea typeface="Times New Roman"/>
              </a:rPr>
              <a:t>silná, nezvladatelná touha po opakovaném užití drogy, ustoupí</a:t>
            </a:r>
            <a:r>
              <a:rPr lang="cs-CZ" b="1" dirty="0" smtClean="0">
                <a:latin typeface="Arial"/>
                <a:ea typeface="Times New Roman"/>
              </a:rPr>
              <a:t> až po užití drogy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Times New Roman"/>
                <a:cs typeface="+mn-cs"/>
              </a:rPr>
              <a:t>tendence</a:t>
            </a:r>
            <a:r>
              <a:rPr kumimoji="0" lang="cs-CZ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Times New Roman"/>
                <a:cs typeface="+mn-cs"/>
              </a:rPr>
              <a:t> k zvyšování dávek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cs-CZ" b="1" baseline="0" dirty="0" smtClean="0">
                <a:latin typeface="Arial"/>
                <a:ea typeface="Times New Roman"/>
              </a:rPr>
              <a:t>existence</a:t>
            </a:r>
            <a:r>
              <a:rPr lang="cs-CZ" b="1" dirty="0" smtClean="0">
                <a:latin typeface="Arial"/>
                <a:ea typeface="Times New Roman"/>
              </a:rPr>
              <a:t> psychické či fyzické závislosti – abstinenční syndrom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Times New Roman"/>
                <a:cs typeface="+mn-cs"/>
              </a:rPr>
              <a:t>negativní důsledky pro jedince a společnost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Times New Roman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Times New Roman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Obrázek 12" descr="Pyschoactive_Drug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3284984"/>
            <a:ext cx="3530234" cy="308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889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1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2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903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01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302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03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4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uiExpand="1" build="p"/>
      <p:bldP spid="11" grpId="0"/>
      <p:bldP spid="1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496944" cy="108012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dirty="0" smtClean="0">
                <a:latin typeface="Arial"/>
              </a:rPr>
              <a:t>-BRAUN, OPIUM, HEROIN, MORFIN, KODEIN, METADON</a:t>
            </a:r>
          </a:p>
          <a:p>
            <a:pPr marL="0" lvl="0" indent="0">
              <a:buNone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-poruchy myšlení, ukvapenost, podrážděnost. Dvoufázový efekt, ve druhé fázi nastává těžký útlum (řidič může usnout)!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536" y="260648"/>
            <a:ext cx="84249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DRUHY DROG - OPIÁTY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2132856"/>
            <a:ext cx="4104456" cy="38884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PŘÍZNAKY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-stav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tichého opojení,s následnou kocovinou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baseline="0" dirty="0" smtClean="0">
                <a:latin typeface="Arial"/>
                <a:cs typeface="Arial" panose="020B0604020202020204" pitchFamily="34" charset="0"/>
              </a:rPr>
              <a:t>-celkový</a:t>
            </a:r>
            <a:r>
              <a:rPr lang="cs-CZ" sz="2000" dirty="0" smtClean="0">
                <a:latin typeface="Arial"/>
                <a:cs typeface="Arial" panose="020B0604020202020204" pitchFamily="34" charset="0"/>
              </a:rPr>
              <a:t> útlum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-zúžení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zornic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644008" y="2132856"/>
            <a:ext cx="4104456" cy="38884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DŮSLEDKY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-“husí“ kůže, zrychlený dech a tep, slzení, rýma, průjmy, pocení..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-“nedostatek“ peněz, trestná činnost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-ztráta zájmu, bolesti svalů a kloubů,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ztráta potence, voskově bledá kůže, celkové chátrání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" name="Obrázek 8" descr="thCAFF2YO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005064"/>
            <a:ext cx="4292785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0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1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2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03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904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1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302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503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 build="p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496944" cy="43204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dirty="0" smtClean="0">
                <a:latin typeface="Arial"/>
              </a:rPr>
              <a:t>-BARBITURÁTY, SEDATIVA, ANALGETIKA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5536" y="260648"/>
            <a:ext cx="84249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DRUHY DROG - TLUMÍCÍ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1412776"/>
            <a:ext cx="4104456" cy="38884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PŘÍZNAKY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-dojem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opilosti, ospalost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baseline="0" dirty="0" smtClean="0">
                <a:latin typeface="Arial"/>
                <a:cs typeface="Arial" panose="020B0604020202020204" pitchFamily="34" charset="0"/>
              </a:rPr>
              <a:t>-zpomalená řeč, myšlení</a:t>
            </a:r>
            <a:endParaRPr lang="cs-CZ" sz="2000" dirty="0" smtClean="0">
              <a:latin typeface="Arial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-kolísání nálad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-bolesti hlavy,zpomalený dech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644008" y="1412776"/>
            <a:ext cx="4104456" cy="38884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DŮSLEDKY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-tělesná závislost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 (epileptické záchvaty)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baseline="0" dirty="0" smtClean="0">
                <a:latin typeface="Arial"/>
                <a:cs typeface="Arial" panose="020B0604020202020204" pitchFamily="34" charset="0"/>
              </a:rPr>
              <a:t>-roztřesenost, nechutenství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-poruchy krevního oběhu, křeče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baseline="0" dirty="0" smtClean="0">
                <a:latin typeface="Arial"/>
                <a:cs typeface="Arial" panose="020B0604020202020204" pitchFamily="34" charset="0"/>
              </a:rPr>
              <a:t>-pocity pronásledování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Obrázek 5" descr="drogy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573016"/>
            <a:ext cx="7704856" cy="3075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0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1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02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903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04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1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402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903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4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uiExpand="1" build="p"/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2_pik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717032"/>
            <a:ext cx="3901447" cy="2926085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496944" cy="108012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sz="2000" dirty="0" smtClean="0">
                <a:latin typeface="Arial"/>
              </a:rPr>
              <a:t>-KOKAIN, CRACK, EXTÁZE, PERVITIN</a:t>
            </a:r>
          </a:p>
          <a:p>
            <a:pPr marL="0" lvl="0" indent="0">
              <a:buNone/>
            </a:pPr>
            <a:r>
              <a:rPr lang="cs-CZ" sz="2000" dirty="0" smtClean="0">
                <a:latin typeface="Arial"/>
              </a:rPr>
              <a:t>-ukvapenost, přeceňování se, poruchy myšlení</a:t>
            </a:r>
          </a:p>
          <a:p>
            <a:pPr marL="0" lvl="0" indent="0">
              <a:buNone/>
            </a:pPr>
            <a:r>
              <a:rPr lang="cs-CZ" sz="2000" dirty="0" smtClean="0">
                <a:latin typeface="Arial"/>
              </a:rPr>
              <a:t>-v druhé fázi útlum – řidič může usnout	</a:t>
            </a:r>
          </a:p>
          <a:p>
            <a:pPr marL="0" lvl="0" indent="0">
              <a:buNone/>
            </a:pPr>
            <a:endParaRPr lang="cs-CZ" sz="2000" dirty="0" smtClean="0">
              <a:latin typeface="Arial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536" y="260648"/>
            <a:ext cx="84249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DRUHY DROG – STIMULAČNÍ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1916832"/>
            <a:ext cx="4104456" cy="3024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PŘÍZNAKY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-zrychlený tep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-rozšířené zornice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-podezíravost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-bdělost, aktivita, podrážděnost, vzrušení, třes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-po odeznění účinků útlum a deprese</a:t>
            </a:r>
            <a:endParaRPr kumimoji="0" lang="cs-CZ" sz="2000" b="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644008" y="1916832"/>
            <a:ext cx="4104456" cy="3816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DŮSLEDKY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-nespavost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-halucinace (pocity pronásledování)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-podivné chování, agrese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-horečky, pocení, vyrážky, bolesti hlavy, poruchy vidění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-deprese, těžké duševní stavy, sebevraždy (kokain)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20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702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1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2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3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704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5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1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01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2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803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904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805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build="p"/>
      <p:bldP spid="8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496944" cy="86409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dirty="0" smtClean="0">
                <a:latin typeface="Arial"/>
              </a:rPr>
              <a:t>-LSD, MESCALIN, LYSOHLÁVKY</a:t>
            </a:r>
          </a:p>
          <a:p>
            <a:pPr marL="0" lvl="0" indent="0">
              <a:buNone/>
            </a:pPr>
            <a:r>
              <a:rPr lang="cs-CZ" sz="2000" dirty="0" smtClean="0">
                <a:latin typeface="Arial"/>
              </a:rPr>
              <a:t>-některé působí až 12 hodin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5536" y="260648"/>
            <a:ext cx="84249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DRUHY DROG – HALUCINOGENY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1916832"/>
            <a:ext cx="4104456" cy="3024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PŘÍZNAKY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-halucinace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-rozšířené zornice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-zčervenání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-špatné sebeovládání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-snadná ovlivnitelnost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-agresivita (vůči sobě i okolí)</a:t>
            </a:r>
            <a:endParaRPr kumimoji="0" lang="cs-CZ" sz="2000" b="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644008" y="1916832"/>
            <a:ext cx="4104456" cy="3816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DŮSLEDKY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-nebezpečí pro duševní zdraví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-vyšší riziko nádorů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-ztráta kontaktu s realitou</a:t>
            </a:r>
            <a:endParaRPr lang="cs-CZ" sz="2000" dirty="0" smtClean="0">
              <a:latin typeface="Arial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Obrázek 5" descr="lysohlavky_houba_denik-3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501007"/>
            <a:ext cx="4411588" cy="327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20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1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2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03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304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105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106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1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2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03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build="p"/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drogy-marihuana-skol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150" y="0"/>
            <a:ext cx="9173149" cy="6858000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748464" cy="108012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sz="2000" dirty="0" smtClean="0">
                <a:latin typeface="Arial"/>
              </a:rPr>
              <a:t>-MARIHUANA, HAŠIŠ, KONOPÍ</a:t>
            </a:r>
          </a:p>
          <a:p>
            <a:pPr marL="0" lvl="0" indent="0">
              <a:buNone/>
            </a:pPr>
            <a:r>
              <a:rPr lang="cs-CZ" sz="2000" dirty="0" smtClean="0">
                <a:latin typeface="Arial"/>
              </a:rPr>
              <a:t>-prodlužuje reakční čas, oslabuje paměť, nižší rozlišovací schopnost barev</a:t>
            </a:r>
          </a:p>
          <a:p>
            <a:pPr marL="0" lvl="0" indent="0">
              <a:buNone/>
            </a:pPr>
            <a:r>
              <a:rPr lang="cs-CZ" sz="2000" dirty="0" smtClean="0">
                <a:latin typeface="Arial"/>
              </a:rPr>
              <a:t>-důsledky přetrvávají dlouhodobě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5536" y="260648"/>
            <a:ext cx="84249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DRUHY DROG – PRODUKTY Z KONOPÍ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1916832"/>
            <a:ext cx="4104456" cy="3024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PŘÍZNAKY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-zarudlé oči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-zrychlený pulz, únava, nezájem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-kašel, sucho v ústech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-pach potu po spálené trávě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-podrážděnost, nesoustředěnost, kolísání nálad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-riziko úrazu a dopravních nehod</a:t>
            </a:r>
            <a:endParaRPr kumimoji="0" lang="cs-CZ" sz="2000" b="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644008" y="1916832"/>
            <a:ext cx="4104456" cy="3816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DŮSLEDKY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-poruchy paměti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-nepozornost, zhoršená schopnost orientace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-povahové změny, citové otupění a kolísání nálady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-zpomalení životního rytmu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2000" dirty="0" smtClean="0">
                <a:latin typeface="Arial"/>
                <a:cs typeface="Arial" panose="020B0604020202020204" pitchFamily="34" charset="0"/>
              </a:rPr>
              <a:t>-ztráta hodnotové orientace a riziko duševní nemoci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20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702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1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2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403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204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405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606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1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1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2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803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004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305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build="p"/>
      <p:bldP spid="8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748464" cy="5760640"/>
          </a:xfrm>
        </p:spPr>
        <p:txBody>
          <a:bodyPr>
            <a:normAutofit/>
          </a:bodyPr>
          <a:lstStyle/>
          <a:p>
            <a:pPr marL="457200" lvl="0" indent="-457200">
              <a:buAutoNum type="arabicPeriod"/>
            </a:pPr>
            <a:r>
              <a:rPr lang="cs-CZ" sz="2400" dirty="0" smtClean="0">
                <a:latin typeface="Arial"/>
              </a:rPr>
              <a:t>Ubývání alkoholu a prášků v domácnosti, ztráty peněz a cenných věcí</a:t>
            </a:r>
          </a:p>
          <a:p>
            <a:pPr marL="457200" lvl="0" indent="-457200">
              <a:buAutoNum type="arabicPeriod"/>
            </a:pPr>
            <a:r>
              <a:rPr lang="cs-CZ" sz="2400" dirty="0" smtClean="0">
                <a:latin typeface="Arial"/>
              </a:rPr>
              <a:t>Změna přátel a kamarádů</a:t>
            </a:r>
          </a:p>
          <a:p>
            <a:pPr marL="457200" lvl="0" indent="-457200">
              <a:buAutoNum type="arabicPeriod"/>
            </a:pPr>
            <a:r>
              <a:rPr lang="cs-CZ" sz="2400" dirty="0" smtClean="0">
                <a:latin typeface="Arial"/>
              </a:rPr>
              <a:t>Noví přátelé, kteří evidentně užívají alkohol nebo drogy</a:t>
            </a:r>
          </a:p>
          <a:p>
            <a:pPr marL="457200" lvl="0" indent="-457200">
              <a:buAutoNum type="arabicPeriod"/>
            </a:pPr>
            <a:r>
              <a:rPr lang="cs-CZ" sz="2400" dirty="0" smtClean="0">
                <a:latin typeface="Arial"/>
              </a:rPr>
              <a:t>Zhoršení vzhledu a péče o sebe</a:t>
            </a:r>
          </a:p>
          <a:p>
            <a:pPr marL="457200" lvl="0" indent="-457200">
              <a:buAutoNum type="arabicPeriod"/>
            </a:pPr>
            <a:r>
              <a:rPr lang="cs-CZ" sz="2400" dirty="0" smtClean="0">
                <a:latin typeface="Arial"/>
              </a:rPr>
              <a:t>Zhoršení školního prospěchu, ztráta zájmů</a:t>
            </a:r>
          </a:p>
          <a:p>
            <a:pPr marL="457200" lvl="0" indent="-457200">
              <a:buAutoNum type="arabicPeriod"/>
            </a:pPr>
            <a:r>
              <a:rPr lang="cs-CZ" sz="2400" dirty="0" smtClean="0">
                <a:latin typeface="Arial"/>
              </a:rPr>
              <a:t>Změna v hodnotové orientaci</a:t>
            </a:r>
          </a:p>
          <a:p>
            <a:pPr marL="457200" lvl="0" indent="-457200">
              <a:buAutoNum type="arabicPeriod"/>
            </a:pPr>
            <a:r>
              <a:rPr lang="cs-CZ" sz="2400" dirty="0" smtClean="0">
                <a:latin typeface="Arial"/>
              </a:rPr>
              <a:t>Podrážděnost, přecitlivělost, agresivita, konfliktnost</a:t>
            </a:r>
          </a:p>
          <a:p>
            <a:pPr marL="457200" lvl="0" indent="-457200">
              <a:buAutoNum type="arabicPeriod"/>
            </a:pPr>
            <a:r>
              <a:rPr lang="cs-CZ" sz="2400" dirty="0" smtClean="0">
                <a:latin typeface="Arial"/>
              </a:rPr>
              <a:t>Poruchy chování, lhaní, rozporná tvrzení</a:t>
            </a:r>
          </a:p>
          <a:p>
            <a:pPr marL="457200" lvl="0" indent="-457200">
              <a:buAutoNum type="arabicPeriod"/>
            </a:pPr>
            <a:r>
              <a:rPr lang="cs-CZ" sz="2400" dirty="0" smtClean="0">
                <a:latin typeface="Arial"/>
              </a:rPr>
              <a:t>Problémy s úřady, se zákonem, výtržnictví</a:t>
            </a:r>
          </a:p>
          <a:p>
            <a:pPr marL="457200" lvl="0" indent="-457200">
              <a:buAutoNum type="arabicPeriod"/>
            </a:pPr>
            <a:r>
              <a:rPr lang="cs-CZ" sz="2400" dirty="0" smtClean="0">
                <a:latin typeface="Arial"/>
              </a:rPr>
              <a:t>Nález některé z drog nebo pomůcek</a:t>
            </a:r>
          </a:p>
          <a:p>
            <a:pPr marL="457200" lvl="0" indent="-457200">
              <a:buAutoNum type="arabicPeriod"/>
            </a:pPr>
            <a:endParaRPr lang="cs-CZ" sz="2000" dirty="0" smtClean="0">
              <a:latin typeface="Arial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536" y="260648"/>
            <a:ext cx="84249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DROGY – VAROVNÉ SIGNÁLY UŽÍVÁNÍ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20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6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2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303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704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30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606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607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108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609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8892480" cy="2808311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cs-CZ" dirty="0" smtClean="0">
                <a:solidFill>
                  <a:srgbClr val="C00000"/>
                </a:solidFill>
                <a:latin typeface="Arial"/>
                <a:ea typeface="Times New Roman"/>
              </a:rPr>
              <a:t>požívání nepovolených drog v ČR je dle trestního zákoníku trestním činem či přestupkem</a:t>
            </a:r>
          </a:p>
          <a:p>
            <a:pPr lvl="0"/>
            <a:r>
              <a:rPr lang="cs-CZ" dirty="0" smtClean="0">
                <a:solidFill>
                  <a:srgbClr val="C00000"/>
                </a:solidFill>
                <a:latin typeface="Arial"/>
              </a:rPr>
              <a:t>řidič motorového vozidla (ale třeba i zaměstnanec v zaměstnání) je povinen se podrobit testu nejen na přítomnost alkoholu, ale i drog. Ten se provádí ze slin.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CO ŘÍKÁ ZÁKON?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  <p:pic>
        <p:nvPicPr>
          <p:cNvPr id="7" name="Obrázek 6" descr="drogy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717032"/>
            <a:ext cx="3384376" cy="3384376"/>
          </a:xfrm>
          <a:prstGeom prst="rect">
            <a:avLst/>
          </a:prstGeom>
        </p:spPr>
      </p:pic>
      <p:pic>
        <p:nvPicPr>
          <p:cNvPr id="8" name="Obrázek 7" descr="drogy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3933056"/>
            <a:ext cx="2664296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07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3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" pitchFamily="34" charset="0"/>
              </a:rPr>
              <a:t>OPAKOVÁNÍ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Calibri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5536" y="836712"/>
            <a:ext cx="849694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 smtClean="0">
                <a:latin typeface="+mj-lt"/>
              </a:rPr>
              <a:t>1. Alkohol je:</a:t>
            </a:r>
          </a:p>
          <a:p>
            <a:pPr marL="273050" indent="-273050"/>
            <a:r>
              <a:rPr lang="cs-CZ" dirty="0" smtClean="0">
                <a:latin typeface="+mj-lt"/>
              </a:rPr>
              <a:t>a) Měkká droga</a:t>
            </a:r>
          </a:p>
          <a:p>
            <a:r>
              <a:rPr lang="cs-CZ" dirty="0" smtClean="0">
                <a:latin typeface="+mj-lt"/>
              </a:rPr>
              <a:t>b) Tvrdá droga</a:t>
            </a:r>
          </a:p>
          <a:p>
            <a:endParaRPr lang="cs-CZ" dirty="0" smtClean="0">
              <a:latin typeface="+mj-lt"/>
            </a:endParaRPr>
          </a:p>
          <a:p>
            <a:r>
              <a:rPr lang="cs-CZ" b="1" u="sng" dirty="0" smtClean="0">
                <a:latin typeface="+mj-lt"/>
              </a:rPr>
              <a:t>2. Alkohol je: </a:t>
            </a:r>
            <a:r>
              <a:rPr lang="cs-CZ" dirty="0" smtClean="0">
                <a:latin typeface="+mj-lt"/>
              </a:rPr>
              <a:t/>
            </a:r>
            <a:br>
              <a:rPr lang="cs-CZ" dirty="0" smtClean="0">
                <a:latin typeface="+mj-lt"/>
              </a:rPr>
            </a:br>
            <a:r>
              <a:rPr lang="cs-CZ" dirty="0" smtClean="0">
                <a:latin typeface="+mj-lt"/>
              </a:rPr>
              <a:t>a) Legální droga</a:t>
            </a:r>
          </a:p>
          <a:p>
            <a:r>
              <a:rPr lang="cs-CZ" dirty="0" smtClean="0">
                <a:latin typeface="+mj-lt"/>
              </a:rPr>
              <a:t>b) Nelegální droga</a:t>
            </a:r>
          </a:p>
          <a:p>
            <a:endParaRPr lang="cs-CZ" sz="800" dirty="0" smtClean="0">
              <a:latin typeface="+mj-lt"/>
            </a:endParaRPr>
          </a:p>
          <a:p>
            <a:pPr lvl="0"/>
            <a:r>
              <a:rPr lang="cs-CZ" b="1" u="sng" dirty="0" smtClean="0">
                <a:latin typeface="+mj-lt"/>
              </a:rPr>
              <a:t>3. Drogová závislost je:</a:t>
            </a:r>
            <a:r>
              <a:rPr lang="cs-CZ" dirty="0" smtClean="0">
                <a:latin typeface="+mj-lt"/>
              </a:rPr>
              <a:t/>
            </a:r>
            <a:br>
              <a:rPr lang="cs-CZ" dirty="0" smtClean="0">
                <a:latin typeface="+mj-lt"/>
              </a:rPr>
            </a:br>
            <a:r>
              <a:rPr lang="cs-CZ" dirty="0" smtClean="0">
                <a:latin typeface="+mj-lt"/>
              </a:rPr>
              <a:t>a) </a:t>
            </a:r>
            <a:r>
              <a:rPr lang="cs-CZ" dirty="0" smtClean="0">
                <a:latin typeface="Arial"/>
                <a:ea typeface="Times New Roman"/>
              </a:rPr>
              <a:t>Silná, nezvladatelná touha po opakovaném užití drogy, ustoupí až po užití drogy</a:t>
            </a:r>
            <a:endParaRPr lang="cs-CZ" dirty="0" smtClean="0">
              <a:latin typeface="+mj-lt"/>
            </a:endParaRPr>
          </a:p>
          <a:p>
            <a:r>
              <a:rPr lang="cs-CZ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b) Když někdy použijeme šňupací tabák</a:t>
            </a:r>
          </a:p>
          <a:p>
            <a:endParaRPr lang="cs-CZ" sz="800" dirty="0" smtClean="0">
              <a:solidFill>
                <a:schemeClr val="accent4">
                  <a:lumMod val="10000"/>
                </a:schemeClr>
              </a:solidFill>
              <a:latin typeface="+mj-lt"/>
            </a:endParaRPr>
          </a:p>
          <a:p>
            <a:r>
              <a:rPr lang="cs-CZ" b="1" u="sng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4. Užívání drog:</a:t>
            </a:r>
          </a:p>
          <a:p>
            <a:pPr marL="342900" indent="-342900"/>
            <a:r>
              <a:rPr lang="cs-CZ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a) Vždy způsobí smrt</a:t>
            </a:r>
          </a:p>
          <a:p>
            <a:pPr marL="342900" indent="-342900"/>
            <a:r>
              <a:rPr lang="cs-CZ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b) Může způsobit smrt nebo vážné a trvalé poškození zdraví</a:t>
            </a:r>
          </a:p>
          <a:p>
            <a:pPr marL="342900" indent="-342900"/>
            <a:endParaRPr lang="cs-CZ" sz="800" dirty="0" smtClean="0">
              <a:solidFill>
                <a:schemeClr val="accent4">
                  <a:lumMod val="10000"/>
                </a:schemeClr>
              </a:solidFill>
              <a:latin typeface="+mj-lt"/>
            </a:endParaRPr>
          </a:p>
          <a:p>
            <a:pPr marL="342900" indent="-342900"/>
            <a:r>
              <a:rPr lang="cs-CZ" b="1" u="sng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5. Může řidič před jízdou požít drogu?</a:t>
            </a:r>
          </a:p>
          <a:p>
            <a:pPr marL="342900" indent="-342900"/>
            <a:r>
              <a:rPr lang="cs-CZ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a) Ne</a:t>
            </a:r>
          </a:p>
          <a:p>
            <a:pPr marL="342900" indent="-342900"/>
            <a:r>
              <a:rPr lang="cs-CZ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b) V přiměřeně malém množství ano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5796136" y="476672"/>
          <a:ext cx="2604120" cy="2494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35968"/>
                <a:gridCol w="136815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VÝSLEDKY OPAKOVÁNÍ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007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Zdroje (24.09.2013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79512" y="1196752"/>
            <a:ext cx="8964488" cy="49377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Zdroje obrázků: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?q=drogy&amp;go=&amp;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bs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=detail&amp;id=A4BB36659F6130D17667A393FB767A7B0047F8F6&amp;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=13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=8-5&amp;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=detail&amp;id=E8D8954B85956CD62FD85B5D7DBD404B774C8F33&amp;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=152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?q=opium&amp;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=opium&amp;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=8-5&amp;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=detail&amp;id=27BBF165CA917E71A2F281CFD29265B8F73B8C74&amp;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=114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http://commons.wikimedia.org/wiki/File:Pyschoactive_Drugs.jpg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=8-5&amp;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=detail&amp;id=0EDF01B30A0A8FCB1358231EFB9F99D720583F39&amp;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=22</a:t>
            </a: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=8-5&amp;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=detail&amp;id=DA11188DA5F7CCB2DCD63580CA7859CA96848DC2&amp;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=37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lysohl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%C3%A1vky&amp;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lysohl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%C3%A1vky&amp;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=2-10&amp;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=#a</a:t>
            </a: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=8-5&amp;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=detail&amp;id=E8F0B3110A6FD98E6940358035644F8828A16701&amp;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=5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=8-5&amp;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=detail&amp;id=ABA41432A1AA0D7AB5E982857668689512F469E8&amp;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=10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=drogy&amp;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=8-5&amp;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=detail&amp;id=7F26C6ED9A85EF939E7651619FC083EA6020A974&amp;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=19</a:t>
            </a:r>
          </a:p>
          <a:p>
            <a:pPr lvl="0">
              <a:spcBef>
                <a:spcPct val="20000"/>
              </a:spcBef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archiv autora</a:t>
            </a:r>
          </a:p>
          <a:p>
            <a:pPr lvl="0">
              <a:spcBef>
                <a:spcPct val="20000"/>
              </a:spcBef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  <a:p>
            <a:pPr>
              <a:spcBef>
                <a:spcPct val="20000"/>
              </a:spcBef>
            </a:pPr>
            <a:r>
              <a:rPr lang="cs-CZ" sz="2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Literatura:</a:t>
            </a:r>
          </a:p>
          <a:p>
            <a:pPr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http://cs.wikipedia.org/wiki/Psychoaktivn%C3%AD_droga</a:t>
            </a:r>
          </a:p>
          <a:p>
            <a:pPr>
              <a:spcBef>
                <a:spcPct val="20000"/>
              </a:spcBef>
            </a:pPr>
            <a:endParaRPr lang="cs-CZ" sz="2400" dirty="0" smtClean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>
              <a:spcBef>
                <a:spcPct val="20000"/>
              </a:spcBef>
            </a:pPr>
            <a:endParaRPr lang="cs-CZ" sz="1400" dirty="0" smtClean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81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1085</TotalTime>
  <Words>930</Words>
  <Application>Microsoft Office PowerPoint</Application>
  <PresentationFormat>Předvádění na obrazovce (4:3)</PresentationFormat>
  <Paragraphs>181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O dborné U čiliště                a Z ákladní Š kola praktická Holešov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Občanská nauka</dc:title>
  <dc:creator>Windows User</dc:creator>
  <cp:lastModifiedBy>U14</cp:lastModifiedBy>
  <cp:revision>81</cp:revision>
  <dcterms:created xsi:type="dcterms:W3CDTF">2013-11-06T10:40:35Z</dcterms:created>
  <dcterms:modified xsi:type="dcterms:W3CDTF">2014-02-03T07:06:31Z</dcterms:modified>
</cp:coreProperties>
</file>