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2" r:id="rId2"/>
    <p:sldId id="256" r:id="rId3"/>
    <p:sldId id="271" r:id="rId4"/>
    <p:sldId id="257" r:id="rId5"/>
    <p:sldId id="269" r:id="rId6"/>
    <p:sldId id="275" r:id="rId7"/>
    <p:sldId id="276" r:id="rId8"/>
    <p:sldId id="270" r:id="rId9"/>
    <p:sldId id="258" r:id="rId10"/>
    <p:sldId id="259" r:id="rId11"/>
    <p:sldId id="260" r:id="rId12"/>
    <p:sldId id="261" r:id="rId13"/>
    <p:sldId id="265" r:id="rId14"/>
    <p:sldId id="266" r:id="rId15"/>
    <p:sldId id="267" r:id="rId16"/>
    <p:sldId id="268" r:id="rId17"/>
    <p:sldId id="262" r:id="rId18"/>
    <p:sldId id="263" r:id="rId19"/>
    <p:sldId id="264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70" autoAdjust="0"/>
    <p:restoredTop sz="94660"/>
  </p:normalViewPr>
  <p:slideViewPr>
    <p:cSldViewPr>
      <p:cViewPr varScale="1">
        <p:scale>
          <a:sx n="103" d="100"/>
          <a:sy n="103" d="100"/>
        </p:scale>
        <p:origin x="-39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923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9108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75511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5580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99917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09862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75374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87326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11978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46928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82157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79655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2623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61667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04493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09157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06228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6610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8325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13" Type="http://schemas.openxmlformats.org/officeDocument/2006/relationships/image" Target="../media/image58.jpeg"/><Relationship Id="rId3" Type="http://schemas.openxmlformats.org/officeDocument/2006/relationships/image" Target="../media/image48.jpeg"/><Relationship Id="rId7" Type="http://schemas.openxmlformats.org/officeDocument/2006/relationships/image" Target="../media/image52.jpeg"/><Relationship Id="rId12" Type="http://schemas.openxmlformats.org/officeDocument/2006/relationships/image" Target="../media/image5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11" Type="http://schemas.openxmlformats.org/officeDocument/2006/relationships/image" Target="../media/image56.jpeg"/><Relationship Id="rId5" Type="http://schemas.openxmlformats.org/officeDocument/2006/relationships/image" Target="../media/image50.jpeg"/><Relationship Id="rId10" Type="http://schemas.openxmlformats.org/officeDocument/2006/relationships/image" Target="../media/image55.jpeg"/><Relationship Id="rId4" Type="http://schemas.openxmlformats.org/officeDocument/2006/relationships/image" Target="../media/image49.wmf"/><Relationship Id="rId9" Type="http://schemas.openxmlformats.org/officeDocument/2006/relationships/image" Target="../media/image54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13" Type="http://schemas.openxmlformats.org/officeDocument/2006/relationships/image" Target="../media/image69.jpeg"/><Relationship Id="rId3" Type="http://schemas.openxmlformats.org/officeDocument/2006/relationships/image" Target="../media/image59.jpeg"/><Relationship Id="rId7" Type="http://schemas.openxmlformats.org/officeDocument/2006/relationships/image" Target="../media/image63.wmf"/><Relationship Id="rId12" Type="http://schemas.openxmlformats.org/officeDocument/2006/relationships/image" Target="../media/image6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wmf"/><Relationship Id="rId11" Type="http://schemas.openxmlformats.org/officeDocument/2006/relationships/image" Target="../media/image67.jpeg"/><Relationship Id="rId5" Type="http://schemas.openxmlformats.org/officeDocument/2006/relationships/image" Target="../media/image61.jpeg"/><Relationship Id="rId10" Type="http://schemas.openxmlformats.org/officeDocument/2006/relationships/image" Target="../media/image66.jpeg"/><Relationship Id="rId4" Type="http://schemas.openxmlformats.org/officeDocument/2006/relationships/image" Target="../media/image60.jpeg"/><Relationship Id="rId9" Type="http://schemas.openxmlformats.org/officeDocument/2006/relationships/image" Target="../media/image65.wmf"/><Relationship Id="rId14" Type="http://schemas.openxmlformats.org/officeDocument/2006/relationships/image" Target="../media/image7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images/search?q=%C5%BEivotn%C3%AD+styl&amp;qs=n&amp;form=QBIR&amp;pq=%C5%BEivotn%C3%AD+styl&amp;sc=0-3&amp;sp=-1&amp;sk=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536" y="2276872"/>
            <a:ext cx="8640960" cy="4896543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vytvoření: Srpen 2013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26209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smtClean="0"/>
              <a:t/>
            </a:r>
            <a:br>
              <a:rPr lang="cs-CZ" sz="2000" b="1" smtClean="0"/>
            </a:br>
            <a:r>
              <a:rPr lang="cs-CZ" sz="3200" b="1" smtClean="0"/>
              <a:t>1.Člověk </a:t>
            </a:r>
            <a:r>
              <a:rPr lang="cs-CZ" sz="3200" b="1" dirty="0"/>
              <a:t>jako neopakovatelná bytost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3573016"/>
            <a:ext cx="3413760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Každý člověk je jiný, neopakovatelný.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6851104" cy="33409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</a:t>
            </a:r>
            <a:endParaRPr lang="cs-CZ" dirty="0"/>
          </a:p>
        </p:txBody>
      </p:sp>
      <p:pic>
        <p:nvPicPr>
          <p:cNvPr id="1026" name="Picture 2" descr="C:\Users\Marcelka\AppData\Local\Microsoft\Windows\Temporary Internet Files\Content.IE5\HAQ0290J\MP9004423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86931"/>
            <a:ext cx="5004048" cy="333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rcelka\AppData\Local\Microsoft\Windows\Temporary Internet Files\Content.IE5\QW6HIM6X\MC90044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1996582" cy="157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celka\AppData\Local\Microsoft\Windows\Temporary Internet Files\Content.IE5\NPTX2YC0\MC9004465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44824"/>
            <a:ext cx="1682137" cy="1935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rcelka\AppData\Local\Microsoft\Windows\Temporary Internet Files\Content.IE5\EVAANFL5\MC9004465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4195" y="4492813"/>
            <a:ext cx="1996582" cy="201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arcelka\AppData\Local\Microsoft\Windows\Temporary Internet Files\Content.IE5\HAQ0290J\MC9004465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4686" y="3797252"/>
            <a:ext cx="1803133" cy="2001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Marcelka\AppData\Local\Microsoft\Windows\Temporary Internet Files\Content.IE5\QW6HIM6X\MC9004465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025" y="4711975"/>
            <a:ext cx="1606550" cy="1800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Marcelka\AppData\Local\Microsoft\Windows\Temporary Internet Files\Content.IE5\NPTX2YC0\MC90044649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7610" y="5134356"/>
            <a:ext cx="1737360" cy="172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Marcelka\AppData\Local\Microsoft\Windows\Temporary Internet Files\Content.IE5\HAQ0290J\MC9004464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0411" y="5022964"/>
            <a:ext cx="1547165" cy="185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2087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Člověk má dvě stránky: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tělesnou stránku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>
            <a:normAutofit/>
          </a:bodyPr>
          <a:lstStyle/>
          <a:p>
            <a:pPr lvl="0"/>
            <a:r>
              <a:rPr lang="cs-CZ" sz="4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duševní stránku</a:t>
            </a:r>
          </a:p>
          <a:p>
            <a:endParaRPr lang="cs-CZ" sz="4400" dirty="0"/>
          </a:p>
        </p:txBody>
      </p:sp>
      <p:pic>
        <p:nvPicPr>
          <p:cNvPr id="2050" name="Picture 2" descr="C:\Users\Marcelka\AppData\Local\Microsoft\Windows\Temporary Internet Files\Content.IE5\HAQ0290J\MC9003871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8800" y="3200400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ka\AppData\Local\Microsoft\Windows\Temporary Internet Files\Content.IE5\QW6HIM6X\MC9001986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4098" y="3200400"/>
            <a:ext cx="2576500" cy="365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382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Tělesná stránka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to lidské tělo.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Skládá se z buněk.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Buňky tvoří kůži, svaly, kosti  a orgány.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Každý z nich plní funkci a nemohou pracovat bez ostatních orgánů.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Tělo dítěte roste a dospívají jeho orgány.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 20 roce začíná biologicky stárnout.</a:t>
            </a:r>
          </a:p>
          <a:p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064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8423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Tělesná stránka </a:t>
            </a:r>
            <a:r>
              <a:rPr lang="cs-CZ" sz="3600" dirty="0" smtClean="0"/>
              <a:t>– anatomie lidského těla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8892480" cy="571196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nervová</a:t>
            </a:r>
            <a:b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buňka</a:t>
            </a:r>
          </a:p>
          <a:p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Kostra                                                                                Srdce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7" name="Picture 5" descr="C:\Users\Marcelka\AppData\Local\Microsoft\Windows\Temporary Internet Files\Content.IE5\NPTX2YC0\MC900423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6650" y="3698108"/>
            <a:ext cx="2049867" cy="308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ka\AppData\Local\Microsoft\Windows\Temporary Internet Files\Content.IE5\EVAANFL5\MC9004387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776782"/>
            <a:ext cx="2926650" cy="308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celka\AppData\Local\Microsoft\Windows\Temporary Internet Files\Content.IE5\QW6HIM6X\MC9004387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1100" y="3802274"/>
            <a:ext cx="4167483" cy="312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arcelka\AppData\Local\Microsoft\Windows\Temporary Internet Files\Content.IE5\HAQ0290J\MC9004387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0717" y="1305025"/>
            <a:ext cx="3236481" cy="242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Marcelka\AppData\Local\Microsoft\Windows\Temporary Internet Files\Content.IE5\NPTX2YC0\MC90043872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5265" y="1305024"/>
            <a:ext cx="2952328" cy="247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156343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64355" y="1734512"/>
            <a:ext cx="1717540" cy="830391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100" name="Picture 4" descr="C:\Users\Marcelka\AppData\Local\Microsoft\Windows\Temporary Internet Files\Content.IE5\QW6HIM6X\MP9004422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32281"/>
            <a:ext cx="4167896" cy="311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celka\AppData\Local\Microsoft\Windows\Temporary Internet Files\Content.IE5\QW6HIM6X\MP9004422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580009"/>
            <a:ext cx="1985843" cy="2978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celka\AppData\Local\Microsoft\Windows\Temporary Internet Files\Content.IE5\EVAANFL5\MP9004424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535080"/>
            <a:ext cx="3851920" cy="302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6039" y="287963"/>
            <a:ext cx="3405857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cs-CZ" sz="4400" dirty="0">
                <a:solidFill>
                  <a:prstClr val="black"/>
                </a:solidFill>
                <a:latin typeface="Arial"/>
              </a:rPr>
              <a:t>Mládí a </a:t>
            </a:r>
            <a:r>
              <a:rPr lang="cs-CZ" sz="4400" dirty="0" smtClean="0">
                <a:solidFill>
                  <a:prstClr val="black"/>
                </a:solidFill>
                <a:latin typeface="Arial"/>
              </a:rPr>
              <a:t>stáří</a:t>
            </a:r>
          </a:p>
          <a:p>
            <a:pPr lvl="0" algn="ctr">
              <a:spcBef>
                <a:spcPct val="0"/>
              </a:spcBef>
            </a:pPr>
            <a:r>
              <a:rPr lang="cs-CZ" sz="3200" dirty="0" smtClean="0">
                <a:solidFill>
                  <a:srgbClr val="00B050"/>
                </a:solidFill>
                <a:latin typeface="Arial"/>
              </a:rPr>
              <a:t>Tělesná stránka</a:t>
            </a:r>
            <a:endParaRPr lang="cs-CZ" sz="3200" dirty="0">
              <a:solidFill>
                <a:srgbClr val="00B050"/>
              </a:solidFill>
              <a:latin typeface="Arial"/>
            </a:endParaRPr>
          </a:p>
        </p:txBody>
      </p:sp>
      <p:pic>
        <p:nvPicPr>
          <p:cNvPr id="4103" name="Picture 7" descr="C:\Users\Marcelka\AppData\Local\Microsoft\Windows\Temporary Internet Files\Content.IE5\HAQ0290J\MP9004392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3568" y="-27053"/>
            <a:ext cx="2880432" cy="271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celka\AppData\Local\Microsoft\Windows\Temporary Internet Files\Content.IE5\EVAANFL5\MP9004075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9442" y="4080488"/>
            <a:ext cx="4167896" cy="277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9442" y="3935817"/>
            <a:ext cx="4167896" cy="2937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9604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 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b="1" dirty="0" smtClean="0">
                <a:solidFill>
                  <a:srgbClr val="00B050"/>
                </a:solidFill>
              </a:rPr>
              <a:t>Duševní stránka</a:t>
            </a:r>
            <a:br>
              <a:rPr lang="cs-CZ" b="1" dirty="0" smtClean="0">
                <a:solidFill>
                  <a:srgbClr val="00B050"/>
                </a:solidFill>
              </a:rPr>
            </a:b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Duševní stránka se projevuje v  jednání, chování a prožívání.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Učí se, rozumí myšlenkám druhých lidí, přemýšlí, pátrá po příčinách všeho okolo.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C:\Users\Marcelka\AppData\Local\Microsoft\Windows\Temporary Internet Files\Content.IE5\NPTX2YC0\MP9004422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3" y="4104604"/>
            <a:ext cx="1752450" cy="262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ka\AppData\Local\Microsoft\Windows\Temporary Internet Files\Content.IE5\HAQ0290J\MP900442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7604" y="3810606"/>
            <a:ext cx="1666336" cy="2426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celka\AppData\Local\Microsoft\Windows\Temporary Internet Files\Content.IE5\NPTX2YC0\MP9004422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9421" y="3979884"/>
            <a:ext cx="1808682" cy="287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celka\AppData\Local\Microsoft\Windows\Temporary Internet Files\Content.IE5\EVAANFL5\MP9004422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2666" y="4437112"/>
            <a:ext cx="3631333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650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Duševní stránka</a:t>
            </a:r>
            <a:br>
              <a:rPr lang="cs-CZ" b="1" dirty="0">
                <a:solidFill>
                  <a:srgbClr val="00B050"/>
                </a:solidFill>
              </a:rPr>
            </a:br>
            <a:r>
              <a:rPr lang="cs-CZ" sz="5300" b="1" dirty="0" smtClean="0"/>
              <a:t>OSOBNOST</a:t>
            </a:r>
            <a:endParaRPr lang="cs-CZ" sz="53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437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Osobnost je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soubor tělesných a duševních vlastností typických pro každého 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člověka.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Základ osobnosti je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vrozený.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má na ni vliv i výchova v rodině, vzdělání ve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škole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učí se od přátel, lidí okolo, vidí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vzory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 médiích.</a:t>
            </a:r>
          </a:p>
        </p:txBody>
      </p:sp>
      <p:pic>
        <p:nvPicPr>
          <p:cNvPr id="8194" name="Picture 2" descr="C:\Users\Marcelka\AppData\Local\Microsoft\Windows\Temporary Internet Files\Content.IE5\HAQ0290J\MP9004317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2656"/>
            <a:ext cx="2083160" cy="208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662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/>
              <a:t>Pro popis osobnosti jsou důležité: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b="1" dirty="0" smtClean="0">
              <a:latin typeface="+mj-lt"/>
              <a:ea typeface="+mj-ea"/>
              <a:cs typeface="+mj-cs"/>
            </a:endParaRPr>
          </a:p>
          <a:p>
            <a:r>
              <a:rPr lang="cs-CZ" sz="4800" b="1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Vlastnosti </a:t>
            </a:r>
            <a:r>
              <a:rPr lang="cs-CZ" sz="4800" b="1" dirty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 </a:t>
            </a:r>
          </a:p>
          <a:p>
            <a:r>
              <a:rPr lang="cs-CZ" sz="4800" b="1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Temperament </a:t>
            </a:r>
            <a:endParaRPr lang="cs-CZ" sz="4800" b="1" dirty="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  <a:p>
            <a:r>
              <a:rPr lang="cs-CZ" sz="4800" b="1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Charakter</a:t>
            </a:r>
            <a:endParaRPr lang="cs-CZ" sz="4800" b="1" dirty="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  <a:p>
            <a:r>
              <a:rPr lang="cs-CZ" sz="4800" b="1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Schopnosti</a:t>
            </a:r>
            <a:endParaRPr lang="cs-CZ" sz="4800" b="1" dirty="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146" name="Picture 2" descr="C:\Users\Marcelka\AppData\Local\Microsoft\Windows\Temporary Internet Files\Content.IE5\NPTX2YC0\MC9002502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2936"/>
            <a:ext cx="2965010" cy="194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143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Vlastnosti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2265" y="1124744"/>
            <a:ext cx="8744481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Vlastnosti se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projevují typickým = stálým chováním člověka v různých situacích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dobrosrdečnost, lakomství, ochota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pomoci, 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obětavost, cílevědomost)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Chování v různých</a:t>
            </a:r>
          </a:p>
          <a:p>
            <a:pPr marL="0" indent="0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situacích</a:t>
            </a:r>
            <a:endParaRPr lang="cs-CZ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C:\Users\Marcelka\AppData\Local\Microsoft\Windows\Temporary Internet Files\Content.IE5\HAQ0290J\MP9003139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9282" y="3333627"/>
            <a:ext cx="1836039" cy="183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celka\AppData\Local\Microsoft\Windows\Temporary Internet Files\Content.IE5\QW6HIM6X\MP9004276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8920"/>
            <a:ext cx="2099322" cy="2134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celka\AppData\Local\Microsoft\Windows\Temporary Internet Files\Content.IE5\EVAANFL5\MP9004007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253243"/>
            <a:ext cx="2137205" cy="142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rcelka\AppData\Local\Microsoft\Windows\Temporary Internet Files\Content.IE5\NPTX2YC0\MP9004037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7205" y="3271726"/>
            <a:ext cx="2381188" cy="157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Marcelka\AppData\Local\Microsoft\Windows\Temporary Internet Files\Content.IE5\NPTX2YC0\MP9004304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3920" y="5189673"/>
            <a:ext cx="1538686" cy="153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Marcelka\AppData\Local\Microsoft\Windows\Temporary Internet Files\Content.IE5\EVAANFL5\MP90040039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060032"/>
            <a:ext cx="2698050" cy="17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319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Temperament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r>
              <a:rPr lang="cs-CZ" sz="4500" dirty="0">
                <a:latin typeface="Arial" panose="020B0604020202020204" pitchFamily="34" charset="0"/>
                <a:cs typeface="Arial" panose="020B0604020202020204" pitchFamily="34" charset="0"/>
              </a:rPr>
              <a:t>určuje chování člověka v různých situacích. </a:t>
            </a:r>
            <a:endParaRPr lang="cs-CZ" sz="4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4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Typy osobností:</a:t>
            </a:r>
          </a:p>
          <a:p>
            <a:r>
              <a:rPr lang="cs-CZ" sz="4500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sangvinik</a:t>
            </a:r>
            <a:endParaRPr lang="cs-CZ" sz="45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4500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cholerik</a:t>
            </a:r>
            <a:endParaRPr lang="cs-CZ" sz="45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45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flegmatik</a:t>
            </a:r>
            <a:r>
              <a:rPr lang="cs-CZ" sz="45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45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4500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melancholi</a:t>
            </a:r>
            <a:r>
              <a:rPr lang="cs-CZ" sz="45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endParaRPr lang="cs-CZ" sz="45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4500" dirty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5394" y="2207202"/>
            <a:ext cx="1293107" cy="188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4711" y="4450674"/>
            <a:ext cx="2375892" cy="218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6903" y="2196607"/>
            <a:ext cx="1663700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1213" y="4658820"/>
            <a:ext cx="2570310" cy="1713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7540" y="2690320"/>
            <a:ext cx="1249363" cy="19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1181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angvinik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lidný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yrovnaný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řátelský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má hodně kamarádů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zvládá překážky a úkoly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C:\Users\Marcelka\AppData\Local\Microsoft\Windows\Temporary Internet Files\Content.IE5\QW6HIM6X\MC9004418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52750"/>
            <a:ext cx="3600400" cy="521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15314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holerik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7567" y="1788840"/>
            <a:ext cx="8229600" cy="5069160"/>
          </a:xfrm>
        </p:spPr>
        <p:txBody>
          <a:bodyPr>
            <a:normAutofit lnSpcReduction="10000"/>
          </a:bodyPr>
          <a:lstStyle/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neklidný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znětlivý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gresivní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útočný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nemá rád omezování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rychle mluví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nadšený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6" name="Picture 6" descr="C:\Users\Marcelka\AppData\Local\Microsoft\Windows\Temporary Internet Files\Content.IE5\EVAANFL5\MC9004257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1800200" cy="207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ka\AppData\Local\Microsoft\Windows\Temporary Internet Files\Content.IE5\EVAANFL5\MP900448338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86599"/>
            <a:ext cx="302433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0402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legmatik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samostatný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klidný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vytrvalý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odolný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řeč i tempo práce je pomalé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mírný, tichý, opatrný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spolehlivý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66" name="Picture 2" descr="C:\Users\Marcelka\AppData\Local\Microsoft\Windows\Temporary Internet Files\Content.IE5\EVAANFL5\MC900056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3342" y="1689321"/>
            <a:ext cx="284049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15871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elancholi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velmi citlivý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smutný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nesmělý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samotářský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práci pečlivý</a:t>
            </a:r>
          </a:p>
          <a:p>
            <a:r>
              <a:rPr lang="cs-CZ" dirty="0"/>
              <a:t>b</a:t>
            </a:r>
            <a:r>
              <a:rPr lang="cs-CZ" dirty="0" smtClean="0"/>
              <a:t>ez sebevědomí</a:t>
            </a:r>
            <a:endParaRPr lang="cs-CZ" dirty="0"/>
          </a:p>
        </p:txBody>
      </p:sp>
      <p:pic>
        <p:nvPicPr>
          <p:cNvPr id="12290" name="Picture 2" descr="C:\Users\Marcelka\AppData\Local\Microsoft\Windows\Temporary Internet Files\Content.IE5\QW6HIM6X\MC900441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6488"/>
            <a:ext cx="2195772" cy="276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Marcelka\AppData\Local\Microsoft\Windows\Temporary Internet Files\Content.IE5\EVAANFL5\MP9004015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68760"/>
            <a:ext cx="3816424" cy="550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25681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+mj-lt"/>
                <a:ea typeface="+mj-ea"/>
                <a:cs typeface="+mj-cs"/>
              </a:rPr>
              <a:t/>
            </a:r>
            <a:br>
              <a:rPr lang="cs-CZ" b="1" dirty="0" smtClean="0">
                <a:latin typeface="+mj-lt"/>
                <a:ea typeface="+mj-ea"/>
                <a:cs typeface="+mj-cs"/>
              </a:rPr>
            </a:br>
            <a:r>
              <a:rPr lang="cs-CZ" sz="4900" b="1" dirty="0" smtClean="0">
                <a:solidFill>
                  <a:schemeClr val="accent3"/>
                </a:solidFill>
              </a:rPr>
              <a:t>Charakter</a:t>
            </a:r>
            <a:br>
              <a:rPr lang="cs-CZ" sz="4900" b="1" dirty="0" smtClean="0">
                <a:solidFill>
                  <a:schemeClr val="accent3"/>
                </a:solidFill>
              </a:rPr>
            </a:br>
            <a:endParaRPr lang="cs-CZ" sz="49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Projevuje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se ve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vztahu k: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jiným lidem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práci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sobě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vlasti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majetku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penězům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13314" name="Picture 2" descr="C:\Users\Marcelka\AppData\Local\Microsoft\Windows\Temporary Internet Files\Content.IE5\QW6HIM6X\MP9004015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9892" y="5802312"/>
            <a:ext cx="1584176" cy="10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Marcelka\AppData\Local\Microsoft\Windows\Temporary Internet Files\Content.IE5\HAQ0290J\MC9000563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0733" y="453426"/>
            <a:ext cx="1224136" cy="807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Users\Marcelka\AppData\Local\Microsoft\Windows\Temporary Internet Files\Content.IE5\EVAANFL5\MP9004484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4623" y="3628778"/>
            <a:ext cx="2159732" cy="1439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25" name="Picture 13" descr="C:\Users\Marcelka\AppData\Local\Microsoft\Windows\Temporary Internet Files\Content.IE5\HAQ0290J\MP9003029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9312" y="5199868"/>
            <a:ext cx="1956924" cy="139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26" name="Picture 14" descr="C:\Users\Marcelka\AppData\Local\Microsoft\Windows\Temporary Internet Files\Content.IE5\EVAANFL5\MP9003029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9570" y="2068940"/>
            <a:ext cx="1925053" cy="137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28" name="Picture 16" descr="C:\Users\Marcelka\AppData\Local\Microsoft\Windows\Temporary Internet Files\Content.IE5\NPTX2YC0\MP9003901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0319" y="521089"/>
            <a:ext cx="1385719" cy="98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30" name="Picture 18" descr="C:\Users\Marcelka\AppData\Local\Microsoft\Windows\Temporary Internet Files\Content.IE5\HAQ0290J\MP90040261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77594" y="236821"/>
            <a:ext cx="541514" cy="433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31" name="Picture 19" descr="C:\Users\Marcelka\AppData\Local\Microsoft\Windows\Temporary Internet Files\Content.IE5\QW6HIM6X\MP90041180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500" y="1648756"/>
            <a:ext cx="1747076" cy="174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32" name="Picture 20" descr="C:\Users\Marcelka\AppData\Local\Microsoft\Windows\Temporary Internet Files\Content.IE5\HAQ0290J\MP90038534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1635" y="5199868"/>
            <a:ext cx="1331070" cy="1669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33" name="Picture 21" descr="C:\Users\Marcelka\Desktop\7-5387-ceska-republika-vlajka_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0941" y="5748337"/>
            <a:ext cx="1476375" cy="110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34" name="Picture 22" descr="C:\Users\Marcelka\AppData\Local\Microsoft\Windows\Temporary Internet Files\Content.IE5\EVAANFL5\MP900442456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1351" y="3632046"/>
            <a:ext cx="2238052" cy="148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887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+mj-lt"/>
                <a:ea typeface="+mj-ea"/>
                <a:cs typeface="+mj-cs"/>
              </a:rPr>
              <a:t/>
            </a:r>
            <a:br>
              <a:rPr lang="cs-CZ" b="1" dirty="0" smtClean="0">
                <a:latin typeface="+mj-lt"/>
                <a:ea typeface="+mj-ea"/>
                <a:cs typeface="+mj-cs"/>
              </a:rPr>
            </a:br>
            <a:r>
              <a:rPr lang="cs-CZ" sz="4900" b="1" dirty="0" smtClean="0">
                <a:solidFill>
                  <a:schemeClr val="accent3"/>
                </a:solidFill>
              </a:rPr>
              <a:t>Schopnosti</a:t>
            </a:r>
            <a:br>
              <a:rPr lang="cs-CZ" sz="4900" b="1" dirty="0" smtClean="0">
                <a:solidFill>
                  <a:schemeClr val="accent3"/>
                </a:solidFill>
              </a:rPr>
            </a:br>
            <a:endParaRPr lang="cs-CZ" sz="49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má člověk, který je schopen naučit se a vykonávat určité činnosti na základě vrozených vloh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sportovní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schopnosti, schopnost naučit se hrát na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klavír atd.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14338" name="Picture 2" descr="C:\Users\Marcelka\AppData\Local\Microsoft\Windows\Temporary Internet Files\Content.IE5\QW6HIM6X\MP9003827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7603" y="5593428"/>
            <a:ext cx="1810516" cy="1293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Marcelka\AppData\Local\Microsoft\Windows\Temporary Internet Files\Content.IE5\NPTX2YC0\MP9003827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668541"/>
            <a:ext cx="16002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Marcelka\AppData\Local\Microsoft\Windows\Temporary Internet Files\Content.IE5\NPTX2YC0\MP9003827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99255"/>
            <a:ext cx="1268612" cy="177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Marcelka\AppData\Local\Microsoft\Windows\Temporary Internet Files\Content.IE5\NPTX2YC0\MC9002799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307" y="261846"/>
            <a:ext cx="1605757" cy="1305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Marcelka\AppData\Local\Microsoft\Windows\Temporary Internet Files\Content.IE5\HAQ0290J\MC9002979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2913" y="549275"/>
            <a:ext cx="1622425" cy="73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 descr="C:\Users\Marcelka\AppData\Local\Microsoft\Windows\Temporary Internet Files\Content.IE5\EVAANFL5\MC9004342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4946" y="3780260"/>
            <a:ext cx="1209054" cy="136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6" name="Picture 10" descr="C:\Users\Marcelka\AppData\Local\Microsoft\Windows\Temporary Internet Files\Content.IE5\NPTX2YC0\MC9004342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63" y="5285383"/>
            <a:ext cx="1102915" cy="137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8" name="Picture 12" descr="C:\Users\Marcelka\AppData\Local\Microsoft\Windows\Temporary Internet Files\Content.IE5\EVAANFL5\MP90043167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23838" y="9333656"/>
            <a:ext cx="12192001" cy="489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9" name="Picture 13" descr="C:\Users\Marcelka\AppData\Local\Microsoft\Windows\Temporary Internet Files\Content.IE5\EVAANFL5\MP90043167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1797" y="4421939"/>
            <a:ext cx="1881064" cy="1256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50" name="Picture 14" descr="C:\Users\Marcelka\AppData\Local\Microsoft\Windows\Temporary Internet Files\Content.IE5\QW6HIM6X\MP90038755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3992" y="1467969"/>
            <a:ext cx="285176" cy="39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51" name="Picture 15" descr="C:\Users\Marcelka\AppData\Local\Microsoft\Windows\Temporary Internet Files\Content.IE5\NPTX2YC0\MP90043928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6344" y="3826243"/>
            <a:ext cx="1308602" cy="206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53" name="Picture 17" descr="C:\Users\Marcelka\AppData\Local\Microsoft\Windows\Temporary Internet Files\Content.IE5\QW6HIM6X\MP900387552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5702" y="4922490"/>
            <a:ext cx="1320642" cy="185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306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Vysvětli tělesnou a duševní stránku osobnosti.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Které vlastnosti jsou důležité pro popis osobnosti?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Popiš typy osobností podle temperamentu.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Co je to charakter a schopnosti člověka.</a:t>
            </a:r>
          </a:p>
          <a:p>
            <a:pPr marL="514350" indent="-514350">
              <a:buFont typeface="+mj-lt"/>
              <a:buAutoNum type="arabicPeriod"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3347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Použitá literatura a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Hana </a:t>
            </a:r>
            <a:r>
              <a:rPr lang="cs-CZ" sz="2600" b="1" dirty="0">
                <a:latin typeface="Arial" panose="020B0604020202020204" pitchFamily="34" charset="0"/>
                <a:cs typeface="Arial" panose="020B0604020202020204" pitchFamily="34" charset="0"/>
              </a:rPr>
              <a:t>Kovaříková, Občanská </a:t>
            </a: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výchova pro odborná učiliště I., 2003, </a:t>
            </a:r>
            <a:r>
              <a:rPr lang="cs-CZ" sz="2600" b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akladatelství Septima</a:t>
            </a:r>
            <a:endParaRPr lang="cs-CZ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ffice.microsoft.com/cs-cz/images/results.aspx?qu=ham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office.microsoft.com/cs-cz/images/results.aspx?qu=klidn%C3%BD&amp;ex=1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office.microsoft.com/cs-cz/images/results.aspx?qu=t%C4%9Blo&amp;ex=1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http://www.bing.com/images/search?q=%C5%BEivotn%C3%AD+styl&amp;qs=n&amp;form=QBIR&amp;pq=%C5%BEivotn%C3%AD+styl&amp;sc=0-3&amp;sp=-1&amp;sk=#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view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=detail&amp;id=7ADEE3FA14474BA68F5A672C3CB20AFBA8CD6A0C&amp;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selectedIndex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=154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www.office.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microsoft.com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7777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Adresy a použité zdroje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view=detail&amp;id=1146B97346465FD833370475E77A943BB5310863&amp;selectedIndex=51</a:t>
            </a:r>
          </a:p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view=detail&amp;id=9517F770150890BAEE30FA22E52EAAB1B4763300&amp;selectedIndex=167</a:t>
            </a:r>
          </a:p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a</a:t>
            </a:r>
          </a:p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view=detail&amp;id=9517F770150890BAEE30FA22E52EAAB1B4763300&amp;selectedIndex=16</a:t>
            </a:r>
          </a:p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http://www.bing.com/images/search?q=%C5%BEivotn%C3%AD+styl&amp;qs=n&amp;form=QBIR&amp;pq=%C5%BEivotn%C3%AD+styl&amp;sc=0-3&amp;sp=-1&amp;sk=#view=detail&amp;id=C368292737EDE3E2FCA512281CBEBAFCF274CD75&amp;selectedIndex=439</a:t>
            </a:r>
          </a:p>
        </p:txBody>
      </p:sp>
    </p:spTree>
    <p:extLst>
      <p:ext uri="{BB962C8B-B14F-4D97-AF65-F5344CB8AC3E}">
        <p14:creationId xmlns:p14="http://schemas.microsoft.com/office/powerpoint/2010/main" xmlns="" val="33488411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397</TotalTime>
  <Words>428</Words>
  <Application>Microsoft Office PowerPoint</Application>
  <PresentationFormat>Předvádění na obrazovce (4:3)</PresentationFormat>
  <Paragraphs>164</Paragraphs>
  <Slides>21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 O dborné U čiliště                a Z ákladní Š kola praktická Holešov    </vt:lpstr>
      <vt:lpstr> Téma: Péče o zdraví  1.Člověk jako neopakovatelná bytost </vt:lpstr>
      <vt:lpstr>Každý člověk je jiný, neopakovatelný.</vt:lpstr>
      <vt:lpstr>Člověk má dvě stránky:</vt:lpstr>
      <vt:lpstr>Tělesná stránka </vt:lpstr>
      <vt:lpstr>Tělesná stránka – anatomie lidského těla</vt:lpstr>
      <vt:lpstr>Snímek 7</vt:lpstr>
      <vt:lpstr>  Duševní stránka </vt:lpstr>
      <vt:lpstr>Duševní stránka OSOBNOST</vt:lpstr>
      <vt:lpstr>Pro popis osobnosti jsou důležité:</vt:lpstr>
      <vt:lpstr>Vlastnosti</vt:lpstr>
      <vt:lpstr>Temperament</vt:lpstr>
      <vt:lpstr>Sangvinik</vt:lpstr>
      <vt:lpstr>Cholerik</vt:lpstr>
      <vt:lpstr>Flegmatik</vt:lpstr>
      <vt:lpstr>Melancholik</vt:lpstr>
      <vt:lpstr> Charakter </vt:lpstr>
      <vt:lpstr> Schopnosti </vt:lpstr>
      <vt:lpstr>OTÁZKY:</vt:lpstr>
      <vt:lpstr>Použitá literatura a zdroje</vt:lpstr>
      <vt:lpstr>Adresy a 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37</cp:revision>
  <dcterms:created xsi:type="dcterms:W3CDTF">2013-11-06T10:40:35Z</dcterms:created>
  <dcterms:modified xsi:type="dcterms:W3CDTF">2014-02-04T09:51:41Z</dcterms:modified>
</cp:coreProperties>
</file>