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8"/>
  </p:notesMasterIdLst>
  <p:handoutMasterIdLst>
    <p:handoutMasterId r:id="rId29"/>
  </p:handoutMasterIdLst>
  <p:sldIdLst>
    <p:sldId id="293" r:id="rId2"/>
    <p:sldId id="294" r:id="rId3"/>
    <p:sldId id="257" r:id="rId4"/>
    <p:sldId id="284" r:id="rId5"/>
    <p:sldId id="283" r:id="rId6"/>
    <p:sldId id="258" r:id="rId7"/>
    <p:sldId id="295" r:id="rId8"/>
    <p:sldId id="272" r:id="rId9"/>
    <p:sldId id="297" r:id="rId10"/>
    <p:sldId id="296" r:id="rId11"/>
    <p:sldId id="259" r:id="rId12"/>
    <p:sldId id="286" r:id="rId13"/>
    <p:sldId id="285" r:id="rId14"/>
    <p:sldId id="260" r:id="rId15"/>
    <p:sldId id="271" r:id="rId16"/>
    <p:sldId id="298" r:id="rId17"/>
    <p:sldId id="287" r:id="rId18"/>
    <p:sldId id="288" r:id="rId19"/>
    <p:sldId id="261" r:id="rId20"/>
    <p:sldId id="290" r:id="rId21"/>
    <p:sldId id="291" r:id="rId22"/>
    <p:sldId id="289" r:id="rId23"/>
    <p:sldId id="273" r:id="rId24"/>
    <p:sldId id="262" r:id="rId25"/>
    <p:sldId id="292" r:id="rId26"/>
    <p:sldId id="282" r:id="rId2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008"/>
    </p:cViewPr>
  </p:sorterViewPr>
  <p:notesViewPr>
    <p:cSldViewPr>
      <p:cViewPr varScale="1">
        <p:scale>
          <a:sx n="44" d="100"/>
          <a:sy n="44" d="100"/>
        </p:scale>
        <p:origin x="-1452" y="-11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D4D7E208-7FB9-4048-8991-7668A8CBBB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432207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506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51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11C206A9-AF5C-489E-BE8D-8B80956539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768479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 baseline="0">
                <a:solidFill>
                  <a:srgbClr val="FFC000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accent2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0715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2718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74342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B7D95-CCF4-4070-B98D-9B5A941EA6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57969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8BB908-F211-4134-868C-F9BA55DF8D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0215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D16B88-F2D4-4B5E-8F51-16A42679B2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2184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965EC4-588B-4510-972A-5D981D9434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18590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44CD64-B544-4D9B-BA8D-B14DE69731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93288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375E88-3A42-4CAA-A4AB-234C8146B8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36772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C54F66-F0D2-4261-B0A2-FB2E4FE477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88488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D0C514-91C6-4354-883B-CD136BB7B1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63889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59F2E6-2578-4422-B0E9-88B2CB0277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285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213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4F2337-0AE0-4606-B7A5-15D0E1888A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57119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2186FDC-A1E9-4C1B-9EC8-A2CD7FEE60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07" r:id="rId4"/>
    <p:sldLayoutId id="2147483708" r:id="rId5"/>
    <p:sldLayoutId id="2147483709" r:id="rId6"/>
    <p:sldLayoutId id="2147483710" r:id="rId7"/>
    <p:sldLayoutId id="2147483711" r:id="rId8"/>
    <p:sldLayoutId id="2147483712" r:id="rId9"/>
    <p:sldLayoutId id="2147483713" r:id="rId10"/>
    <p:sldLayoutId id="2147483714" r:id="rId11"/>
    <p:sldLayoutId id="2147483715" r:id="rId12"/>
    <p:sldLayoutId id="2147483719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rgbClr val="FFC000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C000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C000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C000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C000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rgbClr val="FFC000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rgbClr val="FFC000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rgbClr val="FFC000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rgbClr val="FFC000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rgbClr val="E6E0EC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rgbClr val="E6E0EC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E6E0EC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rgbClr val="E6E0EC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rgbClr val="E6E0EC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xmlns="" val="1537054101"/>
              </p:ext>
            </p:extLst>
          </p:nvPr>
        </p:nvGraphicFramePr>
        <p:xfrm>
          <a:off x="1331913" y="1196975"/>
          <a:ext cx="6707187" cy="4103685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81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81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VY_32_INOVACE_21-15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Střední průmyslová škola stavební,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České Budějovice, Resslova 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81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RNDr. Vladimír Kostka</a:t>
                      </a: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81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Tematický celek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Seminář komunikačních dovedností</a:t>
                      </a: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4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4. ročník</a:t>
                      </a: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81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tvorby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2. 3. 2013</a:t>
                      </a: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091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výklad  nové látky </a:t>
                      </a: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79223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Metodický pokyn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vyučující má k dispozici kompletní výkladový text</a:t>
                      </a: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58811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2"/>
          <p:cNvSpPr>
            <a:spLocks noGrp="1"/>
          </p:cNvSpPr>
          <p:nvPr>
            <p:ph type="ctrTitle"/>
          </p:nvPr>
        </p:nvSpPr>
        <p:spPr>
          <a:xfrm>
            <a:off x="685800" y="908720"/>
            <a:ext cx="7772400" cy="3456385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chemeClr val="bg1"/>
                </a:solidFill>
              </a:rPr>
              <a:t>SEMINÁŘ KOMUNIKAČNÍCH DOVEDNOSTÍ</a:t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TYPOGRAFICKÉ ZÁSADY ÚPRAVY TEXTU</a:t>
            </a: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371600" y="4797152"/>
            <a:ext cx="6400800" cy="841648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část 1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61963"/>
            <a:ext cx="8229600" cy="768350"/>
          </a:xfrm>
          <a:noFill/>
        </p:spPr>
        <p:txBody>
          <a:bodyPr>
            <a:spAutoFit/>
          </a:bodyPr>
          <a:lstStyle/>
          <a:p>
            <a:pPr eaLnBrk="1" hangingPunct="1"/>
            <a:r>
              <a:rPr lang="cs-CZ" smtClean="0"/>
              <a:t>rozvržení stránky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b="1" smtClean="0"/>
              <a:t>okraje stránek</a:t>
            </a:r>
            <a:r>
              <a:rPr lang="cs-CZ" smtClean="0"/>
              <a:t> nastavujeme před vlastním psaním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správně zvolené šířky okrajů stránek rostou v pořadí: vnitřní, horní, vnější a dolní (nejširší) okraj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pro stránky formátu A4 je doporučeno volit šířky okrajů v poměru 2:3:4:5 nebo 3:4:5:7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/>
              <a:t>vnitřní okraj musí být dostatečně široký, aby bylo možno stránky obracet i po svázání, navíc je velká část vnitřního okraje zapuštěna ve hřbetu – o tuto hodnotu šířku vnitřního okraje zvětšíme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při oboustranném tisku nezapomeňte na volbu zrcadlové okraje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/>
              <a:t>navržené poměry nejsou bezúčelným typografickým výmyslem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za široké dolní nebo vnější okraje knihu držíme, ve svislém směru jsou středy potištěných ploch blíže optickým středům stránek a vodorovně je celková šířka nepotištěných okrajů u hřbetu zhruba shodná s šířkou vnějšího okraje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54" name="Group 86"/>
          <p:cNvGraphicFramePr>
            <a:graphicFrameLocks noGrp="1"/>
          </p:cNvGraphicFramePr>
          <p:nvPr>
            <p:ph/>
          </p:nvPr>
        </p:nvGraphicFramePr>
        <p:xfrm>
          <a:off x="457200" y="274638"/>
          <a:ext cx="8229600" cy="5821364"/>
        </p:xfrm>
        <a:graphic>
          <a:graphicData uri="http://schemas.openxmlformats.org/drawingml/2006/table">
            <a:tbl>
              <a:tblPr/>
              <a:tblGrid>
                <a:gridCol w="2743200"/>
                <a:gridCol w="2743200"/>
                <a:gridCol w="2743200"/>
              </a:tblGrid>
              <a:tr h="9699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</a:rPr>
                        <a:t>Okraj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</a:rPr>
                        <a:t>Doporučená šířka okraje </a:t>
                      </a:r>
                      <a:r>
                        <a:rPr kumimoji="0" lang="en-US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</a:rPr>
                        <a:t>[cm]</a:t>
                      </a: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alibri" pitchFamily="34" charset="0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71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</a:rPr>
                        <a:t>horní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</a:rPr>
                        <a:t>3,0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</a:rPr>
                        <a:t>2,5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699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</a:rPr>
                        <a:t>dolní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</a:rPr>
                        <a:t>5,0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</a:rPr>
                        <a:t>4,0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68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</a:rPr>
                        <a:t>levý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</a:rPr>
                        <a:t>2,0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</a:rPr>
                        <a:t>2,0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71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</a:rPr>
                        <a:t>pravý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</a:rPr>
                        <a:t>4,0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</a:rPr>
                        <a:t>3,5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699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</a:rPr>
                        <a:t>u hřbetu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</a:rPr>
                        <a:t>1,5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</a:rPr>
                        <a:t>1,5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>
            <a:normAutofit/>
          </a:bodyPr>
          <a:lstStyle/>
          <a:p>
            <a:pPr eaLnBrk="1" hangingPunct="1"/>
            <a:r>
              <a:rPr lang="cs-CZ" dirty="0" smtClean="0"/>
              <a:t>odstavec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dirty="0" smtClean="0"/>
              <a:t>blok textu ukončený znakem konec odstavce (¶), tento znak vkládáme stisknutím klávesy </a:t>
            </a:r>
            <a:r>
              <a:rPr lang="en-US" dirty="0" smtClean="0"/>
              <a:t>&lt;Enter&gt;</a:t>
            </a:r>
            <a:endParaRPr lang="cs-CZ" dirty="0" smtClean="0"/>
          </a:p>
          <a:p>
            <a:pPr eaLnBrk="1" hangingPunct="1">
              <a:lnSpc>
                <a:spcPct val="80000"/>
              </a:lnSpc>
            </a:pPr>
            <a:r>
              <a:rPr lang="cs-CZ" dirty="0" smtClean="0"/>
              <a:t>v běžném zobrazení tyto značky vidět nejsou</a:t>
            </a:r>
          </a:p>
          <a:p>
            <a:pPr eaLnBrk="1" hangingPunct="1">
              <a:lnSpc>
                <a:spcPct val="80000"/>
              </a:lnSpc>
            </a:pPr>
            <a:r>
              <a:rPr lang="cs-CZ" dirty="0" smtClean="0"/>
              <a:t>konce odstavců a další formátovací netisknutelné značky zobrazíte kliknutím na ikonu ¶</a:t>
            </a:r>
          </a:p>
          <a:p>
            <a:pPr eaLnBrk="1" hangingPunct="1">
              <a:lnSpc>
                <a:spcPct val="80000"/>
              </a:lnSpc>
            </a:pPr>
            <a:r>
              <a:rPr lang="cs-CZ" dirty="0"/>
              <a:t>p</a:t>
            </a:r>
            <a:r>
              <a:rPr lang="cs-CZ" dirty="0" smtClean="0"/>
              <a:t>ři psaní se text automaticky zalamuje, proto značku konec odstavce vkládáme až na skutečný konec odstavce</a:t>
            </a:r>
          </a:p>
        </p:txBody>
      </p:sp>
    </p:spTree>
    <p:extLst>
      <p:ext uri="{BB962C8B-B14F-4D97-AF65-F5344CB8AC3E}">
        <p14:creationId xmlns:p14="http://schemas.microsoft.com/office/powerpoint/2010/main" xmlns="" val="4154947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zarovnání</a:t>
            </a:r>
            <a:endParaRPr lang="cs-CZ" dirty="0"/>
          </a:p>
        </p:txBody>
      </p:sp>
      <p:sp>
        <p:nvSpPr>
          <p:cNvPr id="33794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lvl="0" eaLnBrk="1" hangingPunct="1"/>
            <a:r>
              <a:rPr lang="cs-CZ" dirty="0" smtClean="0"/>
              <a:t>odsazení zarážkou – pro zvýraznění začátku odstavce je možné první řádku odstavce odsadit od levého okraje o 0,7–1,0 cm</a:t>
            </a:r>
          </a:p>
          <a:p>
            <a:pPr lvl="0" eaLnBrk="1" hangingPunct="1"/>
            <a:r>
              <a:rPr lang="cs-CZ" dirty="0" smtClean="0"/>
              <a:t>užší zarážky jsou málo výrazné, zarážky širší působí rušivě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4"/>
          <p:cNvSpPr>
            <a:spLocks noGrp="1" noChangeArrowheads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lvl="0" eaLnBrk="1" hangingPunct="1"/>
            <a:r>
              <a:rPr lang="cs-CZ" dirty="0" smtClean="0"/>
              <a:t>odstavce základního textu oddělujeme svislým odsazením, které však nesmí být příliš velké (asi 3 body), aby text na stránce nebyl roztrhaný</a:t>
            </a:r>
          </a:p>
          <a:p>
            <a:pPr lvl="0" eaLnBrk="1" hangingPunct="1"/>
            <a:r>
              <a:rPr lang="cs-CZ" dirty="0"/>
              <a:t>t</a:t>
            </a:r>
            <a:r>
              <a:rPr lang="cs-CZ" dirty="0" smtClean="0"/>
              <a:t>yto vlastnosti nastavíme nejlépe ve stylu daného odstavce (Normální, Nadpis…)</a:t>
            </a:r>
          </a:p>
          <a:p>
            <a:pPr eaLnBrk="1" hangingPunct="1"/>
            <a:r>
              <a:rPr lang="cs-CZ" dirty="0" smtClean="0"/>
              <a:t>odrážky </a:t>
            </a:r>
            <a:r>
              <a:rPr lang="cs-CZ" dirty="0"/>
              <a:t>umožňují vyjádřit hierarchii textu, nepoužíváme více než tři úrovně </a:t>
            </a:r>
            <a:r>
              <a:rPr lang="cs-CZ" dirty="0" smtClean="0"/>
              <a:t>odrážek</a:t>
            </a:r>
          </a:p>
          <a:p>
            <a:pPr eaLnBrk="1" hangingPunct="1"/>
            <a:r>
              <a:rPr lang="cs-CZ" dirty="0" smtClean="0"/>
              <a:t>u </a:t>
            </a:r>
            <a:r>
              <a:rPr lang="cs-CZ" dirty="0"/>
              <a:t>dalších odstavců je výhodnější </a:t>
            </a:r>
            <a:r>
              <a:rPr lang="cs-CZ" dirty="0" smtClean="0"/>
              <a:t>používat číslování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4"/>
          <p:cNvSpPr>
            <a:spLocks noGrp="1" noChangeArrowheads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lvl="0" eaLnBrk="1" hangingPunct="1"/>
            <a:r>
              <a:rPr lang="cs-CZ" dirty="0" smtClean="0"/>
              <a:t>dělení slov je nejvhodnější použít při zarovnání do bloku, aby nevznikaly velké mezislovní mezery (právě jejich rozšiřováním dosahujeme v tomto případě zarovnání textu s pravým okrajem)</a:t>
            </a:r>
          </a:p>
          <a:p>
            <a:pPr lvl="0" eaLnBrk="1" hangingPunct="1"/>
            <a:r>
              <a:rPr lang="cs-CZ" dirty="0" smtClean="0"/>
              <a:t>dělení provádíme až na závěr, protože jakýmikoli změnami měníme i dělení slov</a:t>
            </a:r>
          </a:p>
          <a:p>
            <a:pPr lvl="0" eaLnBrk="1" hangingPunct="1"/>
            <a:r>
              <a:rPr lang="cs-CZ" i="1" dirty="0" smtClean="0"/>
              <a:t>pozn.: v maturitní práci se dělení slov nepoužívá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záhlaví a zápatí</a:t>
            </a:r>
          </a:p>
        </p:txBody>
      </p:sp>
      <p:sp>
        <p:nvSpPr>
          <p:cNvPr id="12291" name="Rectangle 7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b="1" dirty="0" smtClean="0"/>
              <a:t>záhlaví a zápatí</a:t>
            </a:r>
            <a:r>
              <a:rPr lang="cs-CZ" dirty="0" smtClean="0"/>
              <a:t> poskytují informace o dokumentu a o poloze stránky v dokumentu</a:t>
            </a:r>
          </a:p>
          <a:p>
            <a:pPr eaLnBrk="1" hangingPunct="1"/>
            <a:r>
              <a:rPr lang="cs-CZ" dirty="0" smtClean="0"/>
              <a:t>povinně uvádíme pouze číslo stránky</a:t>
            </a:r>
          </a:p>
          <a:p>
            <a:pPr eaLnBrk="1" hangingPunct="1"/>
            <a:r>
              <a:rPr lang="cs-CZ" dirty="0" smtClean="0"/>
              <a:t>volitelně může záhlaví a zápatí obsahovat: název práce, jméno autora, číslo a název aktuální kapitoly, ale i decentní dekorativní grafické prvky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idx="1"/>
          </p:nvPr>
        </p:nvSpPr>
        <p:spPr>
          <a:xfrm>
            <a:off x="457200" y="765175"/>
            <a:ext cx="8229600" cy="5360988"/>
          </a:xfrm>
        </p:spPr>
        <p:txBody>
          <a:bodyPr/>
          <a:lstStyle/>
          <a:p>
            <a:pPr eaLnBrk="1" hangingPunct="1"/>
            <a:r>
              <a:rPr lang="cs-CZ" smtClean="0"/>
              <a:t>záhlaví a zápatí vytváříme jednotné na všech stránkách dokumentu</a:t>
            </a:r>
          </a:p>
          <a:p>
            <a:pPr eaLnBrk="1" hangingPunct="1"/>
            <a:r>
              <a:rPr lang="cs-CZ" smtClean="0"/>
              <a:t>výjimkami jsou: prázdné stránky, titulní strana, anotace, poděkování, prohlášení, příp. první stránky kapitol se zvláštní grafickou úpravou</a:t>
            </a:r>
          </a:p>
          <a:p>
            <a:pPr eaLnBrk="1" hangingPunct="1"/>
            <a:r>
              <a:rPr lang="cs-CZ" smtClean="0"/>
              <a:t>většinou se záhlaví a zápatí nevkládají ani na stránky seznamů (obsahu, rejstříku, seznamu obrázků a seznamu použité literatury)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/>
          </p:nvPr>
        </p:nvSpPr>
        <p:spPr>
          <a:xfrm>
            <a:off x="457200" y="476672"/>
            <a:ext cx="8229600" cy="5619328"/>
          </a:xfrm>
        </p:spPr>
        <p:txBody>
          <a:bodyPr/>
          <a:lstStyle/>
          <a:p>
            <a:pPr eaLnBrk="1" hangingPunct="1"/>
            <a:r>
              <a:rPr lang="cs-CZ" dirty="0" smtClean="0"/>
              <a:t>řádky záhlaví resp. zápatí umístěny nad resp. pod běžným obsahem stránky</a:t>
            </a:r>
          </a:p>
          <a:p>
            <a:pPr eaLnBrk="1" hangingPunct="1"/>
            <a:r>
              <a:rPr lang="cs-CZ" dirty="0" smtClean="0"/>
              <a:t>jsou vizuálně odděleny jednou nebo dvěma prázdnými řádkami a případně i vodorovnou čarou přes celou šířku stránky</a:t>
            </a:r>
          </a:p>
          <a:p>
            <a:pPr eaLnBrk="1" hangingPunct="1"/>
            <a:r>
              <a:rPr lang="cs-CZ" dirty="0" smtClean="0"/>
              <a:t>písmo základní (verzálky, kapitálky, prostrkání, jiný řez) nebo jiné, velikost volíme stejnou, popř. o bod nebo dva menší</a:t>
            </a:r>
          </a:p>
          <a:p>
            <a:pPr eaLnBrk="1" hangingPunct="1"/>
            <a:r>
              <a:rPr lang="cs-CZ" dirty="0" smtClean="0"/>
              <a:t>název práce a číslo stránky zřetelně opticky oddělíme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"/>
          <p:cNvSpPr>
            <a:spLocks noGrp="1" noChangeArrowheads="1"/>
          </p:cNvSpPr>
          <p:nvPr>
            <p:ph/>
          </p:nvPr>
        </p:nvSpPr>
        <p:spPr>
          <a:xfrm>
            <a:off x="468313" y="476250"/>
            <a:ext cx="8229600" cy="5761038"/>
          </a:xfrm>
        </p:spPr>
        <p:txBody>
          <a:bodyPr/>
          <a:lstStyle/>
          <a:p>
            <a:pPr eaLnBrk="1" hangingPunct="1"/>
            <a:r>
              <a:rPr lang="cs-CZ" b="1" dirty="0" smtClean="0"/>
              <a:t>číslování stránek - č</a:t>
            </a:r>
            <a:r>
              <a:rPr lang="cs-CZ" dirty="0" smtClean="0"/>
              <a:t>íslují se všechny stránky práce, počínaje první fyzickou stránkou, ale na některých se číslo nezobrazuje: prázdné stránky, titulní strana, anotace, poděkování, prohlášení, příp. první stránky kapitol se zvláštní grafickou úpravou</a:t>
            </a:r>
          </a:p>
          <a:p>
            <a:pPr eaLnBrk="1" hangingPunct="1"/>
            <a:r>
              <a:rPr lang="cs-CZ" dirty="0" smtClean="0"/>
              <a:t>číslujeme souvisle arabskými čísly, umístěnými většinou dole uprostřed nebo u vnějšího okraje</a:t>
            </a:r>
          </a:p>
          <a:p>
            <a:pPr eaLnBrk="1" hangingPunct="1"/>
            <a:r>
              <a:rPr lang="cs-CZ" dirty="0" smtClean="0"/>
              <a:t>přílohy mohou být číslovány samostatně</a:t>
            </a:r>
            <a:endParaRPr lang="cs-CZ" b="1" dirty="0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61417"/>
            <a:ext cx="8229600" cy="769441"/>
          </a:xfrm>
          <a:noFill/>
        </p:spPr>
        <p:txBody>
          <a:bodyPr>
            <a:spAutoFit/>
          </a:bodyPr>
          <a:lstStyle/>
          <a:p>
            <a:pPr eaLnBrk="1" hangingPunct="1"/>
            <a:r>
              <a:rPr lang="cs-CZ" dirty="0" smtClean="0"/>
              <a:t>zvýrazňování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dirty="0"/>
              <a:t>k optickému zvýraznění textu použijeme jiný řez téhož písma, nejlépe kurzívu, případně (polo)tučné písmo nebo písmo jiného druhu (dostatečně odlišné o stejnou velikosti jako písmo </a:t>
            </a:r>
            <a:r>
              <a:rPr lang="cs-CZ" dirty="0" smtClean="0"/>
              <a:t>základní)</a:t>
            </a:r>
          </a:p>
          <a:p>
            <a:pPr eaLnBrk="1" hangingPunct="1">
              <a:lnSpc>
                <a:spcPct val="80000"/>
              </a:lnSpc>
            </a:pPr>
            <a:r>
              <a:rPr lang="cs-CZ" dirty="0" smtClean="0"/>
              <a:t>prostrkání </a:t>
            </a:r>
            <a:r>
              <a:rPr lang="cs-CZ" dirty="0"/>
              <a:t>– jednotné zvětšení prokladu znaků ve všech vyznačovaných blocích textu a to </a:t>
            </a:r>
            <a:r>
              <a:rPr lang="cs-CZ" dirty="0" smtClean="0"/>
              <a:t>i včetně </a:t>
            </a:r>
            <a:r>
              <a:rPr lang="cs-CZ" dirty="0"/>
              <a:t>okrajových mezer o jeden až dva </a:t>
            </a:r>
            <a:r>
              <a:rPr lang="cs-CZ" dirty="0" smtClean="0"/>
              <a:t>body</a:t>
            </a:r>
          </a:p>
          <a:p>
            <a:pPr eaLnBrk="1" hangingPunct="1">
              <a:lnSpc>
                <a:spcPct val="80000"/>
              </a:lnSpc>
            </a:pPr>
            <a:r>
              <a:rPr lang="cs-CZ" dirty="0"/>
              <a:t>delší bloky textu </a:t>
            </a:r>
            <a:r>
              <a:rPr lang="cs-CZ" dirty="0" smtClean="0"/>
              <a:t>neprostrkáváme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dirty="0" smtClean="0"/>
              <a:t>zvýrazňujeme-li jména a </a:t>
            </a:r>
            <a:r>
              <a:rPr lang="cs-CZ" dirty="0" smtClean="0"/>
              <a:t>názvy, </a:t>
            </a:r>
            <a:r>
              <a:rPr lang="cs-CZ" dirty="0" smtClean="0"/>
              <a:t>lze použít KAPITÁLKY</a:t>
            </a:r>
          </a:p>
          <a:p>
            <a:pPr eaLnBrk="1" hangingPunct="1">
              <a:lnSpc>
                <a:spcPct val="80000"/>
              </a:lnSpc>
            </a:pPr>
            <a:r>
              <a:rPr lang="cs-CZ" dirty="0" smtClean="0"/>
              <a:t>při zvýrazňování nepodtrháváme, protože tím přeškrtáváme dolní dotahy znaků a snižujeme čitelnost textu</a:t>
            </a:r>
          </a:p>
          <a:p>
            <a:pPr eaLnBrk="1" hangingPunct="1">
              <a:lnSpc>
                <a:spcPct val="80000"/>
              </a:lnSpc>
            </a:pPr>
            <a:r>
              <a:rPr lang="cs-CZ" dirty="0" smtClean="0"/>
              <a:t>způsob zvýrazňování dodržujeme jednotně v celém dokumentu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sloupce</a:t>
            </a:r>
          </a:p>
        </p:txBody>
      </p:sp>
      <p:sp>
        <p:nvSpPr>
          <p:cNvPr id="16387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j</a:t>
            </a:r>
            <a:r>
              <a:rPr lang="cs-CZ" smtClean="0"/>
              <a:t>sou-li řádky vzhledem k použité velikosti písma řádky textu příliš dlouhé (a tudíž špatně čitelné nebo nevyužité), můžeme sazební obrazec rozdělit na několik sloupců</a:t>
            </a:r>
          </a:p>
          <a:p>
            <a:pPr eaLnBrk="1" hangingPunct="1"/>
            <a:r>
              <a:rPr lang="cs-CZ" smtClean="0"/>
              <a:t>takto můžeme sázet obsah a rejstřík nebo zdrojové texty programů</a:t>
            </a:r>
          </a:p>
          <a:p>
            <a:pPr eaLnBrk="1" hangingPunct="1"/>
            <a:r>
              <a:rPr lang="cs-CZ" smtClean="0"/>
              <a:t>mezery mezi sloupci volíme o velikosti 0,5 až 1,0 cm (výrazně užší než vnitřní okraj stránky)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4"/>
          <p:cNvSpPr>
            <a:spLocks noGrp="1" noChangeArrowheads="1"/>
          </p:cNvSpPr>
          <p:nvPr>
            <p:ph idx="1"/>
          </p:nvPr>
        </p:nvSpPr>
        <p:spPr>
          <a:xfrm>
            <a:off x="457200" y="908050"/>
            <a:ext cx="8229600" cy="5218113"/>
          </a:xfrm>
        </p:spPr>
        <p:txBody>
          <a:bodyPr/>
          <a:lstStyle/>
          <a:p>
            <a:pPr eaLnBrk="1" hangingPunct="1"/>
            <a:r>
              <a:rPr lang="cs-CZ" smtClean="0"/>
              <a:t>účaří vodorovně sousedících řádek musí ve všech sloupcích přiléhat ke stejné vodorovné linii</a:t>
            </a:r>
          </a:p>
          <a:p>
            <a:pPr eaLnBrk="1" hangingPunct="1"/>
            <a:r>
              <a:rPr lang="cs-CZ" smtClean="0"/>
              <a:t>nejsou-li všechny sloupce zcela plné, musí být zalomeny tak, aby všechny byly zaplněny pokud možno stejně</a:t>
            </a:r>
          </a:p>
          <a:p>
            <a:pPr eaLnBrk="1" hangingPunct="1"/>
            <a:r>
              <a:rPr lang="cs-CZ" i="1" smtClean="0"/>
              <a:t>Pozn.: pro základní text maturitní práce není vícesloupcová sazba vhodná, zkracuje příliš řádky a vede k velké frekvenci výskytu dělených slov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řádkování</a:t>
            </a:r>
          </a:p>
        </p:txBody>
      </p:sp>
      <p:sp>
        <p:nvSpPr>
          <p:cNvPr id="18435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volit raději jednoduché</a:t>
            </a:r>
          </a:p>
          <a:p>
            <a:pPr eaLnBrk="1" hangingPunct="1"/>
            <a:r>
              <a:rPr lang="cs-CZ" smtClean="0"/>
              <a:t>u maturitních prací je možno použít i řádkování 1,5 (je běžnější)</a:t>
            </a:r>
            <a:endParaRPr lang="cs-CZ" b="1" smtClean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písmo</a:t>
            </a:r>
          </a:p>
        </p:txBody>
      </p:sp>
      <p:sp>
        <p:nvSpPr>
          <p:cNvPr id="19459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c</a:t>
            </a:r>
            <a:r>
              <a:rPr lang="cs-CZ" smtClean="0"/>
              <a:t>hceme-li</a:t>
            </a:r>
            <a:r>
              <a:rPr lang="cs-CZ" b="1" smtClean="0"/>
              <a:t> </a:t>
            </a:r>
            <a:r>
              <a:rPr lang="cs-CZ" smtClean="0"/>
              <a:t>šetřit čtenáře šetříme s fonty, nepoužíváme více než tři</a:t>
            </a:r>
          </a:p>
          <a:p>
            <a:pPr eaLnBrk="1" hangingPunct="1"/>
            <a:r>
              <a:rPr lang="cs-CZ" smtClean="0"/>
              <a:t>písma rozdělujeme na patková (Times), bezpatková (Arial), volně psaná a kaligrafická (Brush)</a:t>
            </a:r>
          </a:p>
          <a:p>
            <a:pPr eaLnBrk="1" hangingPunct="1"/>
            <a:r>
              <a:rPr lang="cs-CZ" smtClean="0"/>
              <a:t>rozlišujeme jeho řezy: obyčejné, </a:t>
            </a:r>
            <a:r>
              <a:rPr lang="cs-CZ" b="1" smtClean="0"/>
              <a:t>tučné</a:t>
            </a:r>
            <a:r>
              <a:rPr lang="cs-CZ" smtClean="0"/>
              <a:t>, </a:t>
            </a:r>
            <a:r>
              <a:rPr lang="cs-CZ" i="1" smtClean="0"/>
              <a:t>kurzíva</a:t>
            </a:r>
            <a:r>
              <a:rPr lang="cs-CZ" smtClean="0"/>
              <a:t>, </a:t>
            </a:r>
            <a:r>
              <a:rPr lang="cs-CZ" b="1" i="1" smtClean="0"/>
              <a:t>tučná kurzíva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4"/>
          <p:cNvSpPr>
            <a:spLocks noGrp="1" noChangeArrowheads="1"/>
          </p:cNvSpPr>
          <p:nvPr>
            <p:ph idx="1"/>
          </p:nvPr>
        </p:nvSpPr>
        <p:spPr>
          <a:xfrm>
            <a:off x="457200" y="765175"/>
            <a:ext cx="8229600" cy="5360988"/>
          </a:xfrm>
        </p:spPr>
        <p:txBody>
          <a:bodyPr/>
          <a:lstStyle/>
          <a:p>
            <a:pPr eaLnBrk="1" hangingPunct="1"/>
            <a:r>
              <a:rPr lang="cs-CZ" smtClean="0"/>
              <a:t>velikost písma volíme nejčastěji 10, 12 nebo 14 bodů</a:t>
            </a:r>
          </a:p>
          <a:p>
            <a:pPr eaLnBrk="1" hangingPunct="1"/>
            <a:r>
              <a:rPr lang="cs-CZ" smtClean="0"/>
              <a:t>musíme také určit velikost mezer mezi znaky (proložení): zúžené, obyčejné, rozšířené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4"/>
          <p:cNvSpPr>
            <a:spLocks noGrp="1" noChangeArrowheads="1"/>
          </p:cNvSpPr>
          <p:nvPr>
            <p:ph idx="1"/>
          </p:nvPr>
        </p:nvSpPr>
        <p:spPr>
          <a:xfrm>
            <a:off x="457200" y="908050"/>
            <a:ext cx="8229600" cy="5218113"/>
          </a:xfrm>
        </p:spPr>
        <p:txBody>
          <a:bodyPr/>
          <a:lstStyle/>
          <a:p>
            <a:pPr eaLnBrk="1" hangingPunct="1"/>
            <a:r>
              <a:rPr lang="cs-CZ" b="1" smtClean="0"/>
              <a:t>pro základní text: </a:t>
            </a:r>
            <a:r>
              <a:rPr lang="cs-CZ" smtClean="0"/>
              <a:t>písmo patkové (např. Times Roman, Baskervil, Garamond, Bookman, Book Antiqua, Goudy Old Style) – čte se lépe než bezpatkové; řez obyčejný, velikost nejméně 10, spíše však 12 bodů; zarovnání vlevo nebo do bloku</a:t>
            </a:r>
            <a:endParaRPr lang="cs-CZ" b="1" smtClean="0"/>
          </a:p>
          <a:p>
            <a:pPr eaLnBrk="1" hangingPunct="1"/>
            <a:r>
              <a:rPr lang="cs-CZ" b="1" smtClean="0"/>
              <a:t>pro nadpisy:</a:t>
            </a:r>
            <a:r>
              <a:rPr lang="cs-CZ" smtClean="0"/>
              <a:t> písmo bezpatkové (Arial, Century Gothic, Gill, Univers, Tahoma) – je výraznější než patkové; řez obyčejný nebo tučný, velikost 12 až 16 bodů; zarovnání vlevo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styly</a:t>
            </a:r>
            <a:endParaRPr lang="cs-CZ" dirty="0"/>
          </a:p>
        </p:txBody>
      </p:sp>
      <p:sp>
        <p:nvSpPr>
          <p:cNvPr id="34818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skupina vlastností odstavce (písmo, velikost, zarovnání, odsazení, …)</a:t>
            </a:r>
          </a:p>
          <a:p>
            <a:pPr eaLnBrk="1" hangingPunct="1"/>
            <a:r>
              <a:rPr lang="cs-CZ" dirty="0" smtClean="0"/>
              <a:t>výhody používání stylů: stejný vzhled odstavců stejného informačního významu společně s rychlou změnou jejich vzhledu pomocí změny atributů stylu (změna se pak projeví u všech odstavců daného stylu</a:t>
            </a:r>
            <a:r>
              <a:rPr lang="cs-CZ" dirty="0"/>
              <a:t>), </a:t>
            </a:r>
            <a:r>
              <a:rPr lang="cs-CZ" dirty="0" smtClean="0"/>
              <a:t>možnost automatického </a:t>
            </a:r>
            <a:r>
              <a:rPr lang="cs-CZ" dirty="0"/>
              <a:t>vytváření </a:t>
            </a:r>
            <a:r>
              <a:rPr lang="cs-CZ" dirty="0" smtClean="0"/>
              <a:t>obsahu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5"/>
          <p:cNvSpPr>
            <a:spLocks noGrp="1" noChangeArrowheads="1"/>
          </p:cNvSpPr>
          <p:nvPr>
            <p:ph type="title"/>
          </p:nvPr>
        </p:nvSpPr>
        <p:spPr>
          <a:xfrm>
            <a:off x="457200" y="461963"/>
            <a:ext cx="8229600" cy="768350"/>
          </a:xfrm>
          <a:noFill/>
        </p:spPr>
        <p:txBody>
          <a:bodyPr>
            <a:spAutoFit/>
          </a:bodyPr>
          <a:lstStyle/>
          <a:p>
            <a:pPr eaLnBrk="1" hangingPunct="1"/>
            <a:r>
              <a:rPr lang="cs-CZ" smtClean="0"/>
              <a:t>POZOR NA CHYBY</a:t>
            </a:r>
          </a:p>
        </p:txBody>
      </p:sp>
      <p:sp>
        <p:nvSpPr>
          <p:cNvPr id="22531" name="Rectangle 6"/>
          <p:cNvSpPr>
            <a:spLocks noGrp="1" noChangeArrowheads="1"/>
          </p:cNvSpPr>
          <p:nvPr>
            <p:ph idx="1"/>
          </p:nvPr>
        </p:nvSpPr>
        <p:spPr>
          <a:xfrm>
            <a:off x="457200" y="1341438"/>
            <a:ext cx="8229600" cy="4784725"/>
          </a:xfrm>
        </p:spPr>
        <p:txBody>
          <a:bodyPr/>
          <a:lstStyle/>
          <a:p>
            <a:pPr eaLnBrk="1" hangingPunct="1"/>
            <a:r>
              <a:rPr lang="cs-CZ" dirty="0" smtClean="0"/>
              <a:t>pro usnadnění práce využívat volby </a:t>
            </a:r>
            <a:r>
              <a:rPr lang="cs-CZ" i="1" dirty="0" smtClean="0"/>
              <a:t>Automatické opravy</a:t>
            </a:r>
            <a:r>
              <a:rPr lang="cs-CZ" dirty="0" smtClean="0"/>
              <a:t> (soubor, možnosti)</a:t>
            </a:r>
          </a:p>
          <a:p>
            <a:pPr eaLnBrk="1" hangingPunct="1"/>
            <a:r>
              <a:rPr lang="cs-CZ" dirty="0" smtClean="0"/>
              <a:t>při psaní a formátování zaškrtneme všechna (odpovídající) políčka</a:t>
            </a:r>
          </a:p>
          <a:p>
            <a:pPr eaLnBrk="1" hangingPunct="1"/>
            <a:r>
              <a:rPr lang="cs-CZ" dirty="0" smtClean="0"/>
              <a:t>častými chybami jsou záměny nuly 0 za písmeno O, jedničky 1 za malé písmeno L, řecké </a:t>
            </a:r>
            <a:r>
              <a:rPr lang="cs-CZ" dirty="0"/>
              <a:t>ß </a:t>
            </a:r>
            <a:r>
              <a:rPr lang="cs-CZ" dirty="0" smtClean="0"/>
              <a:t>za ostré -</a:t>
            </a:r>
            <a:r>
              <a:rPr lang="cs-CZ" dirty="0" err="1" smtClean="0"/>
              <a:t>ss</a:t>
            </a:r>
            <a:r>
              <a:rPr lang="cs-CZ" dirty="0" smtClean="0"/>
              <a:t>-, stupně ° za exponent 0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5"/>
          <p:cNvSpPr>
            <a:spLocks noGrp="1" noChangeArrowheads="1"/>
          </p:cNvSpPr>
          <p:nvPr>
            <p:ph type="title"/>
          </p:nvPr>
        </p:nvSpPr>
        <p:spPr>
          <a:xfrm>
            <a:off x="457200" y="461963"/>
            <a:ext cx="8229600" cy="768350"/>
          </a:xfrm>
          <a:noFill/>
        </p:spPr>
        <p:txBody>
          <a:bodyPr>
            <a:spAutoFit/>
          </a:bodyPr>
          <a:lstStyle/>
          <a:p>
            <a:pPr eaLnBrk="1" hangingPunct="1"/>
            <a:r>
              <a:rPr lang="cs-CZ" smtClean="0"/>
              <a:t>korekturní nástroje</a:t>
            </a:r>
          </a:p>
        </p:txBody>
      </p:sp>
      <p:sp>
        <p:nvSpPr>
          <p:cNvPr id="23555" name="Rectangle 6"/>
          <p:cNvSpPr>
            <a:spLocks noGrp="1" noChangeArrowheads="1"/>
          </p:cNvSpPr>
          <p:nvPr>
            <p:ph idx="1"/>
          </p:nvPr>
        </p:nvSpPr>
        <p:spPr>
          <a:xfrm>
            <a:off x="457200" y="1341438"/>
            <a:ext cx="8229600" cy="4784725"/>
          </a:xfrm>
        </p:spPr>
        <p:txBody>
          <a:bodyPr/>
          <a:lstStyle/>
          <a:p>
            <a:pPr eaLnBrk="1" hangingPunct="1"/>
            <a:r>
              <a:rPr lang="cs-CZ" b="1" dirty="0" smtClean="0"/>
              <a:t>kontrola pravopisu</a:t>
            </a:r>
            <a:r>
              <a:rPr lang="cs-CZ" dirty="0" smtClean="0"/>
              <a:t> není všemocná, všechny gramatické chyby česky psaného textu neodhalí, v závislosti na volbě jazyka používat slovník příslušného jazyka – je-li k dispozici</a:t>
            </a:r>
            <a:endParaRPr lang="cs-CZ" b="1" dirty="0" smtClean="0"/>
          </a:p>
          <a:p>
            <a:pPr eaLnBrk="1" hangingPunct="1"/>
            <a:r>
              <a:rPr lang="cs-CZ" b="1" dirty="0" smtClean="0"/>
              <a:t>kontrola gramatiky</a:t>
            </a:r>
            <a:r>
              <a:rPr lang="cs-CZ" dirty="0" smtClean="0"/>
              <a:t> nepostradatelná při kontrole textů</a:t>
            </a:r>
            <a:endParaRPr lang="cs-CZ" b="1" dirty="0" smtClean="0"/>
          </a:p>
          <a:p>
            <a:pPr eaLnBrk="1" hangingPunct="1"/>
            <a:r>
              <a:rPr lang="cs-CZ" b="1" dirty="0" smtClean="0"/>
              <a:t>tezaurus </a:t>
            </a:r>
            <a:r>
              <a:rPr lang="cs-CZ" dirty="0" smtClean="0"/>
              <a:t>– (slovník synonym) je výbornou pomůckou při stylistických úpravách zvláště cizojazyčného textu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pPr algn="l" eaLnBrk="1" hangingPunct="1"/>
            <a:r>
              <a:rPr lang="cs-CZ" dirty="0" smtClean="0"/>
              <a:t>Literatura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cs-CZ" dirty="0"/>
              <a:t>ČSN 01 6910. </a:t>
            </a:r>
            <a:r>
              <a:rPr lang="cs-CZ" i="1" dirty="0"/>
              <a:t>Úprava písemností zpracovaných textovými editory</a:t>
            </a:r>
            <a:r>
              <a:rPr lang="cs-CZ" dirty="0"/>
              <a:t>. Praha: Úřad pro technickou normalizaci, metrologii a státní zkušebnictví, 2007.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cs-CZ" dirty="0"/>
              <a:t>ČSN ISO 690. </a:t>
            </a:r>
            <a:r>
              <a:rPr lang="cs-CZ" i="1" dirty="0"/>
              <a:t>Informace a dokumentace - Pravidla pro bibliografické odkazy a citace informačních zdrojů</a:t>
            </a:r>
            <a:r>
              <a:rPr lang="cs-CZ" dirty="0"/>
              <a:t>. Praha: Úřad pro technickou normalizaci, metrologii a státní zkušebnictví, 2011.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cs-CZ" dirty="0" smtClean="0"/>
              <a:t>HAVELKA</a:t>
            </a:r>
            <a:r>
              <a:rPr lang="cs-CZ" dirty="0"/>
              <a:t>, Jan. </a:t>
            </a:r>
            <a:r>
              <a:rPr lang="cs-CZ" i="1" dirty="0"/>
              <a:t>Počítačová typografie pro každého</a:t>
            </a:r>
            <a:r>
              <a:rPr lang="cs-CZ" dirty="0"/>
              <a:t>. Vyd. 1. Praha: </a:t>
            </a:r>
            <a:r>
              <a:rPr lang="cs-CZ" dirty="0" err="1"/>
              <a:t>Grada</a:t>
            </a:r>
            <a:r>
              <a:rPr lang="cs-CZ" dirty="0"/>
              <a:t>, 1995, 209 s., 26 s. příloh. ISBN 80-716-9165-8.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cs-CZ" i="1" dirty="0" smtClean="0"/>
              <a:t>Pravidla </a:t>
            </a:r>
            <a:r>
              <a:rPr lang="cs-CZ" i="1" dirty="0"/>
              <a:t>českého pravopisu: školní vydání</a:t>
            </a:r>
            <a:r>
              <a:rPr lang="cs-CZ" dirty="0"/>
              <a:t>. Vyd. </a:t>
            </a:r>
            <a:r>
              <a:rPr lang="cs-CZ" smtClean="0"/>
              <a:t>v</a:t>
            </a:r>
            <a:r>
              <a:rPr lang="cs-CZ" dirty="0" smtClean="0"/>
              <a:t> </a:t>
            </a:r>
            <a:r>
              <a:rPr lang="cs-CZ" dirty="0" err="1" smtClean="0"/>
              <a:t>Panasofii</a:t>
            </a:r>
            <a:r>
              <a:rPr lang="cs-CZ" dirty="0" smtClean="0"/>
              <a:t> </a:t>
            </a:r>
            <a:r>
              <a:rPr lang="cs-CZ" dirty="0"/>
              <a:t>3. Praha: </a:t>
            </a:r>
            <a:r>
              <a:rPr lang="cs-CZ" dirty="0" err="1"/>
              <a:t>Pansofia</a:t>
            </a:r>
            <a:r>
              <a:rPr lang="cs-CZ" dirty="0"/>
              <a:t>, 1993, 383 s. ISBN 80-901-3736-9.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ICT</Template>
  <TotalTime>407</TotalTime>
  <Words>857</Words>
  <Application>Microsoft Office PowerPoint</Application>
  <PresentationFormat>Předvádění na obrazovce (4:3)</PresentationFormat>
  <Paragraphs>117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Motiv1</vt:lpstr>
      <vt:lpstr>Snímek 1</vt:lpstr>
      <vt:lpstr>SEMINÁŘ KOMUNIKAČNÍCH DOVEDNOSTÍ  TYPOGRAFICKÉ ZÁSADY ÚPRAVY TEXTU</vt:lpstr>
      <vt:lpstr>rozvržení stránky</vt:lpstr>
      <vt:lpstr>Snímek 4</vt:lpstr>
      <vt:lpstr>Snímek 5</vt:lpstr>
      <vt:lpstr>Snímek 6</vt:lpstr>
      <vt:lpstr>odstavec</vt:lpstr>
      <vt:lpstr>zarovnání</vt:lpstr>
      <vt:lpstr>Snímek 9</vt:lpstr>
      <vt:lpstr>Snímek 10</vt:lpstr>
      <vt:lpstr>záhlaví a zápatí</vt:lpstr>
      <vt:lpstr>Snímek 12</vt:lpstr>
      <vt:lpstr>Snímek 13</vt:lpstr>
      <vt:lpstr>Snímek 14</vt:lpstr>
      <vt:lpstr>zvýrazňování</vt:lpstr>
      <vt:lpstr>Snímek 16</vt:lpstr>
      <vt:lpstr>sloupce</vt:lpstr>
      <vt:lpstr>Snímek 18</vt:lpstr>
      <vt:lpstr>řádkování</vt:lpstr>
      <vt:lpstr>písmo</vt:lpstr>
      <vt:lpstr>Snímek 21</vt:lpstr>
      <vt:lpstr>Snímek 22</vt:lpstr>
      <vt:lpstr>styly</vt:lpstr>
      <vt:lpstr>POZOR NA CHYBY</vt:lpstr>
      <vt:lpstr>korekturní nástroje</vt:lpstr>
      <vt:lpstr>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Typografické zásady úpravy textu</dc:title>
  <dc:creator>Rynes</dc:creator>
  <cp:lastModifiedBy>Dum</cp:lastModifiedBy>
  <cp:revision>29</cp:revision>
  <dcterms:created xsi:type="dcterms:W3CDTF">2007-03-26T21:06:17Z</dcterms:created>
  <dcterms:modified xsi:type="dcterms:W3CDTF">2014-02-04T09:48:47Z</dcterms:modified>
</cp:coreProperties>
</file>