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1" r:id="rId2"/>
    <p:sldId id="256" r:id="rId3"/>
    <p:sldId id="275" r:id="rId4"/>
    <p:sldId id="278" r:id="rId5"/>
    <p:sldId id="286" r:id="rId6"/>
    <p:sldId id="285" r:id="rId7"/>
    <p:sldId id="287" r:id="rId8"/>
    <p:sldId id="288" r:id="rId9"/>
    <p:sldId id="28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660"/>
  </p:normalViewPr>
  <p:slideViewPr>
    <p:cSldViewPr>
      <p:cViewPr varScale="1">
        <p:scale>
          <a:sx n="97" d="100"/>
          <a:sy n="97" d="100"/>
        </p:scale>
        <p:origin x="-114" y="-22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90D4F7-462E-46CD-8D3C-08136D417780}" type="datetimeFigureOut">
              <a:rPr lang="cs-CZ" smtClean="0"/>
              <a:pPr/>
              <a:t>4.2.2014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3CDBEC-CB1B-4F06-8F4B-707F97E12655}" type="slidenum">
              <a:rPr lang="cs-CZ" smtClean="0"/>
              <a:pPr/>
              <a:t>‹#›</a:t>
            </a:fld>
            <a:endParaRPr lang="cs-CZ"/>
          </a:p>
        </p:txBody>
      </p:sp>
    </p:spTree>
    <p:extLst>
      <p:ext uri="{BB962C8B-B14F-4D97-AF65-F5344CB8AC3E}">
        <p14:creationId xmlns:p14="http://schemas.microsoft.com/office/powerpoint/2010/main" xmlns="" val="1127758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1</a:t>
            </a:fld>
            <a:endParaRPr lang="cs-CZ"/>
          </a:p>
        </p:txBody>
      </p:sp>
    </p:spTree>
    <p:extLst>
      <p:ext uri="{BB962C8B-B14F-4D97-AF65-F5344CB8AC3E}">
        <p14:creationId xmlns:p14="http://schemas.microsoft.com/office/powerpoint/2010/main" xmlns="" val="1247221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2</a:t>
            </a:fld>
            <a:endParaRPr lang="cs-CZ"/>
          </a:p>
        </p:txBody>
      </p:sp>
    </p:spTree>
    <p:extLst>
      <p:ext uri="{BB962C8B-B14F-4D97-AF65-F5344CB8AC3E}">
        <p14:creationId xmlns:p14="http://schemas.microsoft.com/office/powerpoint/2010/main" xmlns="" val="2762714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3</a:t>
            </a:fld>
            <a:endParaRPr lang="cs-CZ"/>
          </a:p>
        </p:txBody>
      </p:sp>
    </p:spTree>
    <p:extLst>
      <p:ext uri="{BB962C8B-B14F-4D97-AF65-F5344CB8AC3E}">
        <p14:creationId xmlns:p14="http://schemas.microsoft.com/office/powerpoint/2010/main" xmlns="" val="3986116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4</a:t>
            </a:fld>
            <a:endParaRPr lang="cs-CZ"/>
          </a:p>
        </p:txBody>
      </p:sp>
    </p:spTree>
    <p:extLst>
      <p:ext uri="{BB962C8B-B14F-4D97-AF65-F5344CB8AC3E}">
        <p14:creationId xmlns:p14="http://schemas.microsoft.com/office/powerpoint/2010/main" xmlns="" val="1686751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5</a:t>
            </a:fld>
            <a:endParaRPr lang="cs-CZ"/>
          </a:p>
        </p:txBody>
      </p:sp>
    </p:spTree>
    <p:extLst>
      <p:ext uri="{BB962C8B-B14F-4D97-AF65-F5344CB8AC3E}">
        <p14:creationId xmlns:p14="http://schemas.microsoft.com/office/powerpoint/2010/main" xmlns="" val="1686751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6</a:t>
            </a:fld>
            <a:endParaRPr lang="cs-CZ"/>
          </a:p>
        </p:txBody>
      </p:sp>
    </p:spTree>
    <p:extLst>
      <p:ext uri="{BB962C8B-B14F-4D97-AF65-F5344CB8AC3E}">
        <p14:creationId xmlns:p14="http://schemas.microsoft.com/office/powerpoint/2010/main" xmlns="" val="3302319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7</a:t>
            </a:fld>
            <a:endParaRPr lang="cs-CZ"/>
          </a:p>
        </p:txBody>
      </p:sp>
    </p:spTree>
    <p:extLst>
      <p:ext uri="{BB962C8B-B14F-4D97-AF65-F5344CB8AC3E}">
        <p14:creationId xmlns:p14="http://schemas.microsoft.com/office/powerpoint/2010/main" xmlns="" val="3302319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8</a:t>
            </a:fld>
            <a:endParaRPr lang="cs-CZ"/>
          </a:p>
        </p:txBody>
      </p:sp>
    </p:spTree>
    <p:extLst>
      <p:ext uri="{BB962C8B-B14F-4D97-AF65-F5344CB8AC3E}">
        <p14:creationId xmlns:p14="http://schemas.microsoft.com/office/powerpoint/2010/main" xmlns="" val="3302319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B3CDBEC-CB1B-4F06-8F4B-707F97E12655}" type="slidenum">
              <a:rPr lang="cs-CZ" smtClean="0"/>
              <a:pPr/>
              <a:t>9</a:t>
            </a:fld>
            <a:endParaRPr lang="cs-CZ"/>
          </a:p>
        </p:txBody>
      </p:sp>
    </p:spTree>
    <p:extLst>
      <p:ext uri="{BB962C8B-B14F-4D97-AF65-F5344CB8AC3E}">
        <p14:creationId xmlns:p14="http://schemas.microsoft.com/office/powerpoint/2010/main" xmlns="" val="822960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F69D931-58C2-4DC1-92DA-C63CEDFB76B1}"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129495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69D931-58C2-4DC1-92DA-C63CEDFB76B1}"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706143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F69D931-58C2-4DC1-92DA-C63CEDFB76B1}"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1758555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F69D931-58C2-4DC1-92DA-C63CEDFB76B1}" type="datetimeFigureOut">
              <a:rPr lang="cs-CZ" smtClean="0"/>
              <a:pPr/>
              <a:t>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1453139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F69D931-58C2-4DC1-92DA-C63CEDFB76B1}" type="datetimeFigureOut">
              <a:rPr lang="cs-CZ" smtClean="0"/>
              <a:pPr/>
              <a:t>4.2.2014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211698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F69D931-58C2-4DC1-92DA-C63CEDFB76B1}" type="datetimeFigureOut">
              <a:rPr lang="cs-CZ" smtClean="0"/>
              <a:pPr/>
              <a:t>4.2.2014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2569010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F69D931-58C2-4DC1-92DA-C63CEDFB76B1}" type="datetimeFigureOut">
              <a:rPr lang="cs-CZ" smtClean="0"/>
              <a:pPr/>
              <a:t>4.2.2014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1505748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F69D931-58C2-4DC1-92DA-C63CEDFB76B1}" type="datetimeFigureOut">
              <a:rPr lang="cs-CZ" smtClean="0"/>
              <a:pPr/>
              <a:t>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2195161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F69D931-58C2-4DC1-92DA-C63CEDFB76B1}" type="datetimeFigureOut">
              <a:rPr lang="cs-CZ" smtClean="0"/>
              <a:pPr/>
              <a:t>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1397662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69D931-58C2-4DC1-92DA-C63CEDFB76B1}"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3948639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69D931-58C2-4DC1-92DA-C63CEDFB76B1}"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1456176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30000"/>
            <a:lum/>
          </a:blip>
          <a:srcRect/>
          <a:stretch>
            <a:fillRect l="-7000" r="-7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69D931-58C2-4DC1-92DA-C63CEDFB76B1}" type="datetimeFigureOut">
              <a:rPr lang="cs-CZ" smtClean="0"/>
              <a:pPr/>
              <a:t>4.2.2014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492E3B-BFFC-4FF3-BB4E-7384D6CA23D0}" type="slidenum">
              <a:rPr lang="cs-CZ" smtClean="0"/>
              <a:pPr/>
              <a:t>‹#›</a:t>
            </a:fld>
            <a:endParaRPr lang="cs-CZ"/>
          </a:p>
        </p:txBody>
      </p:sp>
    </p:spTree>
    <p:extLst>
      <p:ext uri="{BB962C8B-B14F-4D97-AF65-F5344CB8AC3E}">
        <p14:creationId xmlns:p14="http://schemas.microsoft.com/office/powerpoint/2010/main" xmlns="" val="683873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224136"/>
          </a:xfrm>
        </p:spPr>
        <p:txBody>
          <a:bodyPr>
            <a:normAutofit fontScale="90000"/>
          </a:bodyPr>
          <a:lstStyle/>
          <a:p>
            <a:pPr algn="l"/>
            <a:r>
              <a:rPr lang="cs-CZ" sz="360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O</a:t>
            </a:r>
            <a:r>
              <a:rPr lang="cs-CZ" sz="360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600" dirty="0" err="1">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dborné</a:t>
            </a:r>
            <a:r>
              <a:rPr lang="cs-CZ" sz="3600" dirty="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600" dirty="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U</a:t>
            </a:r>
            <a:r>
              <a:rPr lang="cs-CZ" sz="3600" dirty="0">
                <a:ln w="18415" cmpd="sng">
                  <a:solidFill>
                    <a:srgbClr val="00B0F0"/>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600" dirty="0" err="1">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čiliště</a:t>
            </a:r>
            <a:r>
              <a:rPr lang="cs-CZ" sz="3600" dirty="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r>
            <a:br>
              <a:rPr lang="cs-CZ" sz="3600" dirty="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br>
            <a:r>
              <a:rPr lang="cs-CZ" sz="3600" dirty="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 </a:t>
            </a:r>
            <a:r>
              <a:rPr lang="cs-CZ" sz="3600" dirty="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Z</a:t>
            </a:r>
            <a:r>
              <a:rPr lang="cs-CZ" sz="3600" dirty="0">
                <a:ln w="18415" cmpd="sng">
                  <a:solidFill>
                    <a:schemeClr val="tx2">
                      <a:lumMod val="60000"/>
                      <a:lumOff val="40000"/>
                    </a:schemeClr>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600" dirty="0" err="1">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ákladní</a:t>
            </a:r>
            <a:r>
              <a:rPr lang="cs-CZ" sz="3600" dirty="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600" dirty="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Š</a:t>
            </a:r>
            <a:r>
              <a:rPr lang="cs-CZ" sz="3600" dirty="0">
                <a:ln w="18415" cmpd="sng">
                  <a:solidFill>
                    <a:srgbClr val="00B0F0"/>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600" dirty="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kola praktická </a:t>
            </a:r>
            <a:r>
              <a:rPr lang="cs-CZ" sz="3600" dirty="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Holešov   </a:t>
            </a:r>
            <a:endParaRPr lang="cs-CZ" dirty="0"/>
          </a:p>
        </p:txBody>
      </p:sp>
      <p:sp>
        <p:nvSpPr>
          <p:cNvPr id="4" name="Nadpis 1"/>
          <p:cNvSpPr>
            <a:spLocks noGrp="1"/>
          </p:cNvSpPr>
          <p:nvPr>
            <p:ph idx="1"/>
          </p:nvPr>
        </p:nvSpPr>
        <p:spPr>
          <a:xfrm>
            <a:off x="251520" y="2492896"/>
            <a:ext cx="8640960" cy="3744416"/>
          </a:xfrm>
        </p:spPr>
        <p:txBody>
          <a:bodyPr>
            <a:normAutofit fontScale="25000" lnSpcReduction="20000"/>
          </a:bodyPr>
          <a:lstStyle/>
          <a:p>
            <a:endParaRPr lang="cs-CZ" sz="2200" dirty="0">
              <a:solidFill>
                <a:schemeClr val="accent4">
                  <a:lumMod val="10000"/>
                </a:schemeClr>
              </a:solidFill>
              <a:latin typeface="Arial" panose="020B0604020202020204" pitchFamily="34" charset="0"/>
              <a:cs typeface="Arial" panose="020B0604020202020204" pitchFamily="34" charset="0"/>
            </a:endParaRPr>
          </a:p>
          <a:p>
            <a:endParaRPr lang="cs-CZ" sz="2200" dirty="0" smtClean="0">
              <a:solidFill>
                <a:schemeClr val="accent4">
                  <a:lumMod val="10000"/>
                </a:schemeClr>
              </a:solidFill>
              <a:latin typeface="Arial" panose="020B0604020202020204" pitchFamily="34" charset="0"/>
              <a:cs typeface="Arial" panose="020B0604020202020204" pitchFamily="34" charset="0"/>
            </a:endParaRP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Název projektu</a:t>
            </a:r>
            <a:r>
              <a:rPr lang="cs-CZ" sz="6400" dirty="0">
                <a:solidFill>
                  <a:schemeClr val="accent4">
                    <a:lumMod val="10000"/>
                  </a:schemeClr>
                </a:solidFill>
                <a:latin typeface="Arial" panose="020B0604020202020204" pitchFamily="34" charset="0"/>
                <a:cs typeface="Arial" panose="020B0604020202020204" pitchFamily="34" charset="0"/>
              </a:rPr>
              <a:t>: Zlepšujeme a vzděláváme</a:t>
            </a: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Název programu</a:t>
            </a:r>
            <a:r>
              <a:rPr lang="cs-CZ" sz="6400" dirty="0">
                <a:solidFill>
                  <a:schemeClr val="accent4">
                    <a:lumMod val="10000"/>
                  </a:schemeClr>
                </a:solidFill>
                <a:latin typeface="Arial" panose="020B0604020202020204" pitchFamily="34" charset="0"/>
                <a:cs typeface="Arial" panose="020B0604020202020204" pitchFamily="34" charset="0"/>
              </a:rPr>
              <a:t>: Operační program Vzdělávání pro konkurenceschopnost</a:t>
            </a: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Číslo výzvy</a:t>
            </a:r>
            <a:r>
              <a:rPr lang="cs-CZ" sz="6400" dirty="0">
                <a:solidFill>
                  <a:schemeClr val="accent4">
                    <a:lumMod val="10000"/>
                  </a:schemeClr>
                </a:solidFill>
                <a:latin typeface="Arial" panose="020B0604020202020204" pitchFamily="34" charset="0"/>
                <a:cs typeface="Arial" panose="020B0604020202020204" pitchFamily="34" charset="0"/>
              </a:rPr>
              <a:t>: 34</a:t>
            </a:r>
          </a:p>
          <a:p>
            <a:pPr marL="0" indent="0">
              <a:buNone/>
            </a:pPr>
            <a:endParaRPr lang="cs-CZ" sz="6400" b="1" dirty="0">
              <a:solidFill>
                <a:schemeClr val="accent4">
                  <a:lumMod val="10000"/>
                </a:schemeClr>
              </a:solidFill>
              <a:latin typeface="Arial" panose="020B0604020202020204" pitchFamily="34" charset="0"/>
              <a:cs typeface="Arial" panose="020B0604020202020204" pitchFamily="34" charset="0"/>
            </a:endParaRP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Předmě</a:t>
            </a:r>
            <a:r>
              <a:rPr lang="cs-CZ" sz="6400" dirty="0">
                <a:solidFill>
                  <a:schemeClr val="accent4">
                    <a:lumMod val="10000"/>
                  </a:schemeClr>
                </a:solidFill>
                <a:latin typeface="Arial" panose="020B0604020202020204" pitchFamily="34" charset="0"/>
                <a:cs typeface="Arial" panose="020B0604020202020204" pitchFamily="34" charset="0"/>
              </a:rPr>
              <a:t>t: Občanská výchova</a:t>
            </a: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Ročník</a:t>
            </a:r>
            <a:r>
              <a:rPr lang="cs-CZ" sz="6400" dirty="0">
                <a:solidFill>
                  <a:schemeClr val="accent4">
                    <a:lumMod val="10000"/>
                  </a:schemeClr>
                </a:solidFill>
                <a:latin typeface="Arial" panose="020B0604020202020204" pitchFamily="34" charset="0"/>
                <a:cs typeface="Arial" panose="020B0604020202020204" pitchFamily="34" charset="0"/>
              </a:rPr>
              <a:t>: </a:t>
            </a:r>
            <a:r>
              <a:rPr lang="cs-CZ" sz="6400" dirty="0" smtClean="0">
                <a:solidFill>
                  <a:schemeClr val="accent4">
                    <a:lumMod val="10000"/>
                  </a:schemeClr>
                </a:solidFill>
                <a:latin typeface="Arial" panose="020B0604020202020204" pitchFamily="34" charset="0"/>
                <a:cs typeface="Arial" panose="020B0604020202020204" pitchFamily="34" charset="0"/>
              </a:rPr>
              <a:t>1</a:t>
            </a:r>
            <a:endParaRPr lang="cs-CZ" sz="6400" dirty="0">
              <a:solidFill>
                <a:schemeClr val="accent4">
                  <a:lumMod val="10000"/>
                </a:schemeClr>
              </a:solidFill>
              <a:latin typeface="Arial" panose="020B0604020202020204" pitchFamily="34" charset="0"/>
              <a:cs typeface="Arial" panose="020B0604020202020204" pitchFamily="34" charset="0"/>
            </a:endParaRP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Tematická oblast</a:t>
            </a:r>
            <a:r>
              <a:rPr lang="cs-CZ" sz="6400" dirty="0">
                <a:solidFill>
                  <a:schemeClr val="accent4">
                    <a:lumMod val="10000"/>
                  </a:schemeClr>
                </a:solidFill>
                <a:latin typeface="Arial" panose="020B0604020202020204" pitchFamily="34" charset="0"/>
                <a:cs typeface="Arial" panose="020B0604020202020204" pitchFamily="34" charset="0"/>
              </a:rPr>
              <a:t>: </a:t>
            </a:r>
            <a:r>
              <a:rPr lang="cs-CZ" sz="6400" dirty="0" smtClean="0">
                <a:solidFill>
                  <a:schemeClr val="accent4">
                    <a:lumMod val="10000"/>
                  </a:schemeClr>
                </a:solidFill>
                <a:latin typeface="Arial" panose="020B0604020202020204" pitchFamily="34" charset="0"/>
                <a:cs typeface="Arial" panose="020B0604020202020204" pitchFamily="34" charset="0"/>
              </a:rPr>
              <a:t>OV1</a:t>
            </a:r>
            <a:endParaRPr lang="cs-CZ" sz="6400" dirty="0">
              <a:solidFill>
                <a:schemeClr val="accent4">
                  <a:lumMod val="10000"/>
                </a:schemeClr>
              </a:solidFill>
              <a:latin typeface="Arial" panose="020B0604020202020204" pitchFamily="34" charset="0"/>
              <a:cs typeface="Arial" panose="020B0604020202020204" pitchFamily="34" charset="0"/>
            </a:endParaRPr>
          </a:p>
          <a:p>
            <a:pPr marL="0" indent="0">
              <a:buNone/>
            </a:pPr>
            <a:r>
              <a:rPr lang="cs-CZ" sz="6400" b="1" dirty="0">
                <a:latin typeface="Arial" panose="020B0604020202020204" pitchFamily="34" charset="0"/>
                <a:cs typeface="Arial" panose="020B0604020202020204" pitchFamily="34" charset="0"/>
              </a:rPr>
              <a:t>Anotace: </a:t>
            </a:r>
            <a:r>
              <a:rPr lang="cs-CZ" sz="6400" dirty="0">
                <a:latin typeface="Arial" panose="020B0604020202020204" pitchFamily="34" charset="0"/>
                <a:cs typeface="Arial" panose="020B0604020202020204" pitchFamily="34" charset="0"/>
              </a:rPr>
              <a:t>Tento materiál slouží k výuce a opakování učiva pro žáky, kteří byli v souladu s § 9 vyhlášky číslo 73/2005 Sb. o vzdělávání dětí</a:t>
            </a:r>
            <a:r>
              <a:rPr lang="cs-CZ" sz="6400" dirty="0" smtClean="0">
                <a:latin typeface="Arial" panose="020B0604020202020204" pitchFamily="34" charset="0"/>
                <a:cs typeface="Arial" panose="020B0604020202020204" pitchFamily="34" charset="0"/>
              </a:rPr>
              <a:t>, žáků </a:t>
            </a:r>
            <a:r>
              <a:rPr lang="cs-CZ" sz="6400" dirty="0">
                <a:latin typeface="Arial" panose="020B0604020202020204" pitchFamily="34" charset="0"/>
                <a:cs typeface="Arial" panose="020B0604020202020204" pitchFamily="34" charset="0"/>
              </a:rPr>
              <a:t>a studentů se speciálními vzdělávacími potřebami a dětí, žáků a studentů mimořádně nadaných, v platném znění, zařazeni do třídy odborného učiliště, kde se vzdělávají dle ŠVP v oborech 65-51-E/01 Stravovací a ubytovací služby, 66-51-E/01 Prodavačské práce a 75-41-E/01 Pečovatelské služby</a:t>
            </a:r>
            <a:r>
              <a:rPr lang="cs-CZ" sz="6400" dirty="0" smtClean="0">
                <a:latin typeface="Arial" panose="020B0604020202020204" pitchFamily="34" charset="0"/>
                <a:cs typeface="Arial" panose="020B0604020202020204" pitchFamily="34" charset="0"/>
              </a:rPr>
              <a:t>.</a:t>
            </a:r>
          </a:p>
          <a:p>
            <a:pPr marL="0" indent="0">
              <a:buNone/>
            </a:pPr>
            <a:endParaRPr lang="cs-CZ" sz="6400" dirty="0">
              <a:latin typeface="Arial" panose="020B0604020202020204" pitchFamily="34" charset="0"/>
              <a:cs typeface="Arial" panose="020B0604020202020204" pitchFamily="34" charset="0"/>
            </a:endParaRP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Autor</a:t>
            </a:r>
            <a:r>
              <a:rPr lang="cs-CZ" sz="6400" dirty="0">
                <a:solidFill>
                  <a:schemeClr val="accent4">
                    <a:lumMod val="10000"/>
                  </a:schemeClr>
                </a:solidFill>
                <a:latin typeface="Arial" panose="020B0604020202020204" pitchFamily="34" charset="0"/>
                <a:cs typeface="Arial" panose="020B0604020202020204" pitchFamily="34" charset="0"/>
              </a:rPr>
              <a:t>: </a:t>
            </a:r>
            <a:r>
              <a:rPr lang="cs-CZ" sz="6400" dirty="0" smtClean="0">
                <a:solidFill>
                  <a:schemeClr val="accent4">
                    <a:lumMod val="10000"/>
                  </a:schemeClr>
                </a:solidFill>
                <a:latin typeface="Arial" panose="020B0604020202020204" pitchFamily="34" charset="0"/>
                <a:cs typeface="Arial" panose="020B0604020202020204" pitchFamily="34" charset="0"/>
              </a:rPr>
              <a:t>Ing. Zdeněk Peška</a:t>
            </a:r>
            <a:endParaRPr lang="cs-CZ" sz="6400" dirty="0">
              <a:solidFill>
                <a:schemeClr val="accent4">
                  <a:lumMod val="10000"/>
                </a:schemeClr>
              </a:solidFill>
              <a:latin typeface="Arial" panose="020B0604020202020204" pitchFamily="34" charset="0"/>
              <a:cs typeface="Arial" panose="020B0604020202020204" pitchFamily="34" charset="0"/>
            </a:endParaRPr>
          </a:p>
          <a:p>
            <a:pPr marL="0" indent="0">
              <a:buNone/>
            </a:pPr>
            <a:r>
              <a:rPr lang="cs-CZ" sz="6400" b="1" dirty="0">
                <a:solidFill>
                  <a:schemeClr val="accent4">
                    <a:lumMod val="10000"/>
                  </a:schemeClr>
                </a:solidFill>
                <a:latin typeface="Arial" panose="020B0604020202020204" pitchFamily="34" charset="0"/>
                <a:cs typeface="Arial" panose="020B0604020202020204" pitchFamily="34" charset="0"/>
              </a:rPr>
              <a:t>Období vytvoření</a:t>
            </a:r>
            <a:r>
              <a:rPr lang="cs-CZ" sz="6400" dirty="0">
                <a:solidFill>
                  <a:schemeClr val="accent4">
                    <a:lumMod val="10000"/>
                  </a:schemeClr>
                </a:solidFill>
                <a:latin typeface="Arial" panose="020B0604020202020204" pitchFamily="34" charset="0"/>
                <a:cs typeface="Arial" panose="020B0604020202020204" pitchFamily="34" charset="0"/>
              </a:rPr>
              <a:t>: </a:t>
            </a:r>
            <a:r>
              <a:rPr lang="cs-CZ" sz="6400" dirty="0" smtClean="0">
                <a:solidFill>
                  <a:schemeClr val="accent4">
                    <a:lumMod val="10000"/>
                  </a:schemeClr>
                </a:solidFill>
                <a:latin typeface="Arial" panose="020B0604020202020204" pitchFamily="34" charset="0"/>
                <a:cs typeface="Arial" panose="020B0604020202020204" pitchFamily="34" charset="0"/>
              </a:rPr>
              <a:t>Září 2013</a:t>
            </a:r>
            <a:endParaRPr lang="cs-CZ" sz="6400" dirty="0">
              <a:solidFill>
                <a:schemeClr val="accent4">
                  <a:lumMod val="10000"/>
                </a:schemeClr>
              </a:solidFill>
              <a:latin typeface="Arial" panose="020B0604020202020204" pitchFamily="34" charset="0"/>
              <a:cs typeface="Arial" panose="020B0604020202020204" pitchFamily="34" charset="0"/>
            </a:endParaRPr>
          </a:p>
        </p:txBody>
      </p:sp>
      <p:cxnSp>
        <p:nvCxnSpPr>
          <p:cNvPr id="5" name="Přímá spojovací čára 6"/>
          <p:cNvCxnSpPr/>
          <p:nvPr/>
        </p:nvCxnSpPr>
        <p:spPr>
          <a:xfrm>
            <a:off x="467544" y="1556792"/>
            <a:ext cx="8112722"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Nadpis 1"/>
          <p:cNvSpPr txBox="1">
            <a:spLocks/>
          </p:cNvSpPr>
          <p:nvPr/>
        </p:nvSpPr>
        <p:spPr>
          <a:xfrm>
            <a:off x="539552" y="1628800"/>
            <a:ext cx="7772400" cy="1440159"/>
          </a:xfrm>
          <a:prstGeom prst="rect">
            <a:avLst/>
          </a:prstGeom>
        </p:spPr>
        <p:txBody>
          <a:bodyPr vert="horz" lIns="91440" tIns="45720" rIns="91440" bIns="45720" rtlCol="0" anchor="ctr">
            <a:normAutofit fontScale="90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5300" b="0" i="0" u="none" strike="noStrike" kern="1200" cap="none" spc="0" normalizeH="0" baseline="0" noProof="0" dirty="0" smtClean="0">
                <a:ln>
                  <a:noFill/>
                </a:ln>
                <a:solidFill>
                  <a:schemeClr val="accent4">
                    <a:lumMod val="10000"/>
                  </a:schemeClr>
                </a:solidFill>
                <a:effectLst/>
                <a:uLnTx/>
                <a:uFillTx/>
                <a:latin typeface="+mj-lt"/>
                <a:ea typeface="+mj-ea"/>
                <a:cs typeface="+mj-cs"/>
              </a:rPr>
              <a:t>Výukový materiál</a:t>
            </a:r>
            <a:r>
              <a:rPr kumimoji="0" lang="cs-CZ" sz="4400" b="0" i="0" u="none" strike="noStrike" kern="1200" cap="none" spc="0" normalizeH="0" baseline="0" noProof="0" dirty="0" smtClean="0">
                <a:ln>
                  <a:noFill/>
                </a:ln>
                <a:solidFill>
                  <a:schemeClr val="accent4">
                    <a:lumMod val="10000"/>
                  </a:schemeClr>
                </a:solidFill>
                <a:effectLst/>
                <a:uLnTx/>
                <a:uFillTx/>
                <a:latin typeface="+mj-lt"/>
                <a:ea typeface="+mj-ea"/>
                <a:cs typeface="+mj-cs"/>
              </a:rPr>
              <a:t/>
            </a:r>
            <a:br>
              <a:rPr kumimoji="0" lang="cs-CZ" sz="4400" b="0" i="0" u="none" strike="noStrike" kern="1200" cap="none" spc="0" normalizeH="0" baseline="0" noProof="0" dirty="0" smtClean="0">
                <a:ln>
                  <a:noFill/>
                </a:ln>
                <a:solidFill>
                  <a:schemeClr val="accent4">
                    <a:lumMod val="10000"/>
                  </a:schemeClr>
                </a:solidFill>
                <a:effectLst/>
                <a:uLnTx/>
                <a:uFillTx/>
                <a:latin typeface="+mj-lt"/>
                <a:ea typeface="+mj-ea"/>
                <a:cs typeface="+mj-cs"/>
              </a:rPr>
            </a:br>
            <a:r>
              <a:rPr kumimoji="0" lang="cs-CZ" sz="2200" b="0" i="0" u="none" strike="noStrike" kern="1200" cap="none" spc="0" normalizeH="0" baseline="0" noProof="0" dirty="0" smtClean="0">
                <a:ln>
                  <a:noFill/>
                </a:ln>
                <a:solidFill>
                  <a:schemeClr val="accent4">
                    <a:lumMod val="10000"/>
                  </a:schemeClr>
                </a:solidFill>
                <a:effectLst/>
                <a:uLnTx/>
                <a:uFillTx/>
                <a:latin typeface="+mj-lt"/>
                <a:ea typeface="+mj-ea"/>
                <a:cs typeface="+mj-cs"/>
              </a:rPr>
              <a:t>Zpracovaný v rámci projektu EU peníze školám</a:t>
            </a:r>
            <a:r>
              <a:rPr kumimoji="0" lang="cs-CZ" sz="4400" b="0" i="0" u="none" strike="noStrike" kern="1200" cap="none" spc="0" normalizeH="0" baseline="0" noProof="0" dirty="0" smtClean="0">
                <a:ln>
                  <a:noFill/>
                </a:ln>
                <a:solidFill>
                  <a:schemeClr val="tx1"/>
                </a:solidFill>
                <a:effectLst/>
                <a:uLnTx/>
                <a:uFillTx/>
                <a:latin typeface="+mj-lt"/>
                <a:ea typeface="+mj-ea"/>
                <a:cs typeface="+mj-cs"/>
              </a:rPr>
              <a:t/>
            </a:r>
            <a:br>
              <a:rPr kumimoji="0" lang="cs-CZ" sz="4400" b="0" i="0" u="none" strike="noStrike" kern="1200" cap="none" spc="0" normalizeH="0" baseline="0" noProof="0" dirty="0" smtClean="0">
                <a:ln>
                  <a:noFill/>
                </a:ln>
                <a:solidFill>
                  <a:schemeClr val="tx1"/>
                </a:solidFill>
                <a:effectLst/>
                <a:uLnTx/>
                <a:uFillTx/>
                <a:latin typeface="+mj-lt"/>
                <a:ea typeface="+mj-ea"/>
                <a:cs typeface="+mj-cs"/>
              </a:rPr>
            </a:br>
            <a:endParaRPr kumimoji="0" lang="cs-CZ" sz="4400" b="0"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xmlns="" val="40138104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2551464" y="4725144"/>
            <a:ext cx="6400800" cy="1896616"/>
          </a:xfrm>
        </p:spPr>
        <p:txBody>
          <a:bodyPr>
            <a:normAutofit/>
          </a:bodyPr>
          <a:lstStyle/>
          <a:p>
            <a:pPr algn="r"/>
            <a:endParaRPr lang="cs-CZ" dirty="0" smtClean="0"/>
          </a:p>
          <a:p>
            <a:pPr algn="r"/>
            <a:r>
              <a:rPr lang="cs-CZ" sz="2000" dirty="0" smtClean="0">
                <a:solidFill>
                  <a:schemeClr val="accent1">
                    <a:lumMod val="50000"/>
                  </a:schemeClr>
                </a:solidFill>
              </a:rPr>
              <a:t> </a:t>
            </a:r>
            <a:endParaRPr lang="cs-CZ" sz="2000" dirty="0">
              <a:solidFill>
                <a:schemeClr val="accent1">
                  <a:lumMod val="50000"/>
                </a:schemeClr>
              </a:solidFill>
            </a:endParaRPr>
          </a:p>
          <a:p>
            <a:endParaRPr lang="cs-CZ" dirty="0"/>
          </a:p>
        </p:txBody>
      </p:sp>
      <p:pic>
        <p:nvPicPr>
          <p:cNvPr id="6" name="obrázek 2"/>
          <p:cNvPicPr>
            <a:picLocks noChangeAspect="1" noChangeArrowheads="1"/>
          </p:cNvPicPr>
          <p:nvPr/>
        </p:nvPicPr>
        <p:blipFill>
          <a:blip r:embed="rId3" cstate="print"/>
          <a:srcRect/>
          <a:stretch>
            <a:fillRect/>
          </a:stretch>
        </p:blipFill>
        <p:spPr bwMode="auto">
          <a:xfrm>
            <a:off x="0" y="0"/>
            <a:ext cx="9135601" cy="1556792"/>
          </a:xfrm>
          <a:prstGeom prst="rect">
            <a:avLst/>
          </a:prstGeom>
          <a:ln w="9525">
            <a:noFill/>
            <a:miter lim="800000"/>
            <a:headEnd/>
            <a:tailEnd/>
          </a:ln>
        </p:spPr>
      </p:pic>
      <p:sp>
        <p:nvSpPr>
          <p:cNvPr id="8" name="Obdélník 7"/>
          <p:cNvSpPr/>
          <p:nvPr/>
        </p:nvSpPr>
        <p:spPr>
          <a:xfrm>
            <a:off x="971600" y="3356992"/>
            <a:ext cx="7056784" cy="2123658"/>
          </a:xfrm>
          <a:prstGeom prst="rect">
            <a:avLst/>
          </a:prstGeom>
          <a:noFill/>
        </p:spPr>
        <p:txBody>
          <a:bodyPr wrap="square" lIns="91440" tIns="45720" rIns="91440" bIns="45720">
            <a:spAutoFit/>
          </a:bodyPr>
          <a:lstStyle/>
          <a:p>
            <a:pPr algn="ctr"/>
            <a:r>
              <a:rPr lang="cs-CZ" sz="6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ZÁVISLOST</a:t>
            </a:r>
          </a:p>
          <a:p>
            <a:pPr algn="ctr"/>
            <a:r>
              <a:rPr lang="cs-CZ" sz="6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GAMBLERSTVÍ</a:t>
            </a:r>
            <a:endParaRPr lang="cs-CZ" sz="6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Tree>
    <p:extLst>
      <p:ext uri="{BB962C8B-B14F-4D97-AF65-F5344CB8AC3E}">
        <p14:creationId xmlns:p14="http://schemas.microsoft.com/office/powerpoint/2010/main" xmlns="" val="15225134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980728"/>
            <a:ext cx="8579296" cy="2016224"/>
          </a:xfrm>
        </p:spPr>
        <p:txBody>
          <a:bodyPr>
            <a:normAutofit/>
          </a:bodyPr>
          <a:lstStyle/>
          <a:p>
            <a:pPr marL="0" indent="0">
              <a:spcAft>
                <a:spcPts val="0"/>
              </a:spcAft>
              <a:buNone/>
            </a:pPr>
            <a:r>
              <a:rPr lang="cs-CZ" sz="1800" b="1" dirty="0" err="1" smtClean="0">
                <a:latin typeface="+mj-lt"/>
              </a:rPr>
              <a:t>Gambling</a:t>
            </a:r>
            <a:r>
              <a:rPr lang="cs-CZ" sz="1800" b="1" dirty="0" smtClean="0">
                <a:latin typeface="+mj-lt"/>
              </a:rPr>
              <a:t>, neboli hraní </a:t>
            </a:r>
            <a:r>
              <a:rPr lang="cs-CZ" sz="1800" b="1" dirty="0" smtClean="0">
                <a:latin typeface="+mj-lt"/>
              </a:rPr>
              <a:t>hazardních </a:t>
            </a:r>
            <a:r>
              <a:rPr lang="cs-CZ" sz="1800" b="1" dirty="0" smtClean="0">
                <a:latin typeface="+mj-lt"/>
              </a:rPr>
              <a:t>her je považováno za patologickou psychickou závislost na lákavé představě rychlého zisku peněz nebo jiné hmotné výhry. Pravidla her jsou přitom nastavena z dlouhodobého hlediska pro hráče nevýhodně. Mnozí hráči získávají závislost na hře, rostoucí finanční problémy se snaží vyřešit další účastí ve hře a vytvářejí tak bludný kruh. Gamblerství bývá spojeno s jinými druhy závislostí, například na drogách</a:t>
            </a:r>
            <a:r>
              <a:rPr lang="cs-CZ" sz="1800" dirty="0" smtClean="0"/>
              <a:t>.</a:t>
            </a:r>
            <a:endParaRPr lang="cs-CZ" sz="1800" b="1" dirty="0" smtClean="0">
              <a:latin typeface="Arial"/>
              <a:ea typeface="Times New Roman"/>
            </a:endParaRPr>
          </a:p>
          <a:p>
            <a:endParaRPr lang="cs-CZ" dirty="0"/>
          </a:p>
        </p:txBody>
      </p:sp>
      <p:sp>
        <p:nvSpPr>
          <p:cNvPr id="5" name="Obdélník 4"/>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CO JE TO </a:t>
            </a:r>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GAMBLERSTVÍ</a:t>
            </a:r>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
        <p:nvSpPr>
          <p:cNvPr id="6" name="Obdélník 5"/>
          <p:cNvSpPr/>
          <p:nvPr/>
        </p:nvSpPr>
        <p:spPr>
          <a:xfrm>
            <a:off x="323528" y="314096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DŮSLEDKY </a:t>
            </a:r>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GAMBLERSTVÍ</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
        <p:nvSpPr>
          <p:cNvPr id="7" name="Obdélník 6"/>
          <p:cNvSpPr/>
          <p:nvPr/>
        </p:nvSpPr>
        <p:spPr>
          <a:xfrm>
            <a:off x="323528" y="3933056"/>
            <a:ext cx="4572000" cy="2308324"/>
          </a:xfrm>
          <a:prstGeom prst="rect">
            <a:avLst/>
          </a:prstGeom>
        </p:spPr>
        <p:txBody>
          <a:bodyPr>
            <a:spAutoFit/>
          </a:bodyPr>
          <a:lstStyle/>
          <a:p>
            <a:r>
              <a:rPr lang="cs-CZ" dirty="0" smtClean="0">
                <a:latin typeface="+mj-lt"/>
                <a:ea typeface="Times New Roman"/>
              </a:rPr>
              <a:t>-</a:t>
            </a:r>
            <a:r>
              <a:rPr lang="cs-CZ" b="1" dirty="0" smtClean="0">
                <a:latin typeface="+mj-lt"/>
              </a:rPr>
              <a:t>rodinné problémy </a:t>
            </a:r>
          </a:p>
          <a:p>
            <a:r>
              <a:rPr lang="cs-CZ" b="1" dirty="0" smtClean="0">
                <a:latin typeface="+mj-lt"/>
              </a:rPr>
              <a:t>-zanedbávání práce</a:t>
            </a:r>
          </a:p>
          <a:p>
            <a:r>
              <a:rPr lang="cs-CZ" b="1" dirty="0" smtClean="0">
                <a:latin typeface="+mj-lt"/>
              </a:rPr>
              <a:t>-školy a zájmů, deprese</a:t>
            </a:r>
          </a:p>
          <a:p>
            <a:r>
              <a:rPr lang="cs-CZ" b="1" dirty="0" smtClean="0">
                <a:latin typeface="+mj-lt"/>
              </a:rPr>
              <a:t>-úzkosti</a:t>
            </a:r>
          </a:p>
          <a:p>
            <a:r>
              <a:rPr lang="cs-CZ" b="1" dirty="0" smtClean="0">
                <a:latin typeface="+mj-lt"/>
              </a:rPr>
              <a:t>-sociální problémy</a:t>
            </a:r>
          </a:p>
          <a:p>
            <a:r>
              <a:rPr lang="cs-CZ" b="1" dirty="0" smtClean="0">
                <a:latin typeface="+mj-lt"/>
              </a:rPr>
              <a:t>-dluhy</a:t>
            </a:r>
          </a:p>
          <a:p>
            <a:r>
              <a:rPr lang="cs-CZ" b="1" dirty="0" smtClean="0">
                <a:latin typeface="+mj-lt"/>
              </a:rPr>
              <a:t>-kriminalita </a:t>
            </a:r>
          </a:p>
          <a:p>
            <a:r>
              <a:rPr lang="cs-CZ" b="1" dirty="0" smtClean="0">
                <a:latin typeface="+mj-lt"/>
              </a:rPr>
              <a:t>-rozvoj patologického hráčství</a:t>
            </a:r>
            <a:endParaRPr lang="cs-CZ" b="1" dirty="0">
              <a:latin typeface="+mj-lt"/>
              <a:ea typeface="Times New Roman"/>
            </a:endParaRPr>
          </a:p>
        </p:txBody>
      </p:sp>
      <p:pic>
        <p:nvPicPr>
          <p:cNvPr id="9" name="Obrázek 8" descr="1442885-hraci-automaty-kazi-mladez-reklo-si-usti.jpg"/>
          <p:cNvPicPr>
            <a:picLocks noChangeAspect="1"/>
          </p:cNvPicPr>
          <p:nvPr/>
        </p:nvPicPr>
        <p:blipFill>
          <a:blip r:embed="rId3" cstate="print"/>
          <a:stretch>
            <a:fillRect/>
          </a:stretch>
        </p:blipFill>
        <p:spPr>
          <a:xfrm>
            <a:off x="4276549" y="3789040"/>
            <a:ext cx="3869720" cy="2671564"/>
          </a:xfrm>
          <a:prstGeom prst="rect">
            <a:avLst/>
          </a:prstGeom>
        </p:spPr>
      </p:pic>
    </p:spTree>
    <p:extLst>
      <p:ext uri="{BB962C8B-B14F-4D97-AF65-F5344CB8AC3E}">
        <p14:creationId xmlns:p14="http://schemas.microsoft.com/office/powerpoint/2010/main" xmlns="" val="2364314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iterate type="lt">
                                    <p:tmAbs val="100"/>
                                  </p:iterate>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iterate type="lt">
                                    <p:tmAbs val="100"/>
                                  </p:iterate>
                                  <p:childTnLst>
                                    <p:set>
                                      <p:cBhvr>
                                        <p:cTn id="18" dur="1" fill="hold">
                                          <p:stCondLst>
                                            <p:cond delay="0"/>
                                          </p:stCondLst>
                                        </p:cTn>
                                        <p:tgtEl>
                                          <p:spTgt spid="7"/>
                                        </p:tgtEl>
                                        <p:attrNameLst>
                                          <p:attrName>style.visibility</p:attrName>
                                        </p:attrNameLst>
                                      </p:cBhvr>
                                      <p:to>
                                        <p:strVal val="visible"/>
                                      </p:to>
                                    </p:set>
                                  </p:childTnLst>
                                </p:cTn>
                              </p:par>
                              <p:par>
                                <p:cTn id="19" presetID="10" presetClass="entr" presetSubtype="0" fill="hold" nodeType="withEffect">
                                  <p:stCondLst>
                                    <p:cond delay="300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3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ZÁKLADNÍ FÁZE </a:t>
            </a:r>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GAMBLERSTVÍ</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
        <p:nvSpPr>
          <p:cNvPr id="9" name="Obdélník 8"/>
          <p:cNvSpPr/>
          <p:nvPr/>
        </p:nvSpPr>
        <p:spPr>
          <a:xfrm>
            <a:off x="1259632" y="1052736"/>
            <a:ext cx="4570482" cy="923330"/>
          </a:xfrm>
          <a:prstGeom prst="rect">
            <a:avLst/>
          </a:prstGeom>
          <a:noFill/>
        </p:spPr>
        <p:txBody>
          <a:bodyPr wrap="none" lIns="91440" tIns="45720" rIns="91440" bIns="45720">
            <a:spAutoFit/>
            <a:scene3d>
              <a:camera prst="perspectiveRelaxedModerately"/>
              <a:lightRig rig="flat" dir="tl">
                <a:rot lat="0" lon="0" rev="6600000"/>
              </a:lightRig>
            </a:scene3d>
            <a:sp3d extrusionH="25400" contourW="8890">
              <a:bevelT w="38100" h="31750" prst="relaxedInset"/>
              <a:contourClr>
                <a:schemeClr val="accent2">
                  <a:shade val="75000"/>
                </a:schemeClr>
              </a:contourClr>
            </a:sp3d>
          </a:bodyPr>
          <a:lstStyle/>
          <a:p>
            <a:r>
              <a:rPr lang="cs-CZ" sz="5400" b="1" cap="all" dirty="0" smtClean="0">
                <a:latin typeface="+mj-lt"/>
              </a:rPr>
              <a:t>Fáze výher</a:t>
            </a:r>
            <a:endParaRPr lang="cs-CZ" sz="5400" b="1" cap="all" dirty="0">
              <a:latin typeface="+mj-lt"/>
            </a:endParaRPr>
          </a:p>
        </p:txBody>
      </p:sp>
      <p:sp>
        <p:nvSpPr>
          <p:cNvPr id="14" name="Obdélník 13"/>
          <p:cNvSpPr/>
          <p:nvPr/>
        </p:nvSpPr>
        <p:spPr>
          <a:xfrm>
            <a:off x="251520" y="2996952"/>
            <a:ext cx="6840334" cy="923330"/>
          </a:xfrm>
          <a:prstGeom prst="rect">
            <a:avLst/>
          </a:prstGeom>
          <a:noFill/>
        </p:spPr>
        <p:txBody>
          <a:bodyPr wrap="none" lIns="91440" tIns="45720" rIns="91440" bIns="45720">
            <a:spAutoFit/>
            <a:scene3d>
              <a:camera prst="perspectiveRelaxedModerately"/>
              <a:lightRig rig="flat" dir="tl">
                <a:rot lat="0" lon="0" rev="6600000"/>
              </a:lightRig>
            </a:scene3d>
            <a:sp3d extrusionH="25400" contourW="8890">
              <a:bevelT w="38100" h="31750" prst="relaxedInset"/>
              <a:contourClr>
                <a:schemeClr val="accent2">
                  <a:shade val="75000"/>
                </a:schemeClr>
              </a:contourClr>
            </a:sp3d>
          </a:bodyPr>
          <a:lstStyle/>
          <a:p>
            <a:r>
              <a:rPr lang="cs-CZ" sz="5400" b="1" cap="all" dirty="0" smtClean="0">
                <a:latin typeface="+mj-lt"/>
              </a:rPr>
              <a:t>Fáze prohrávání</a:t>
            </a:r>
            <a:endParaRPr lang="cs-CZ" sz="5400" b="1" cap="all" dirty="0">
              <a:latin typeface="+mj-lt"/>
            </a:endParaRPr>
          </a:p>
        </p:txBody>
      </p:sp>
      <p:sp>
        <p:nvSpPr>
          <p:cNvPr id="15" name="Obdélník 14"/>
          <p:cNvSpPr/>
          <p:nvPr/>
        </p:nvSpPr>
        <p:spPr>
          <a:xfrm>
            <a:off x="395536" y="5013176"/>
            <a:ext cx="6494342" cy="923330"/>
          </a:xfrm>
          <a:prstGeom prst="rect">
            <a:avLst/>
          </a:prstGeom>
          <a:noFill/>
        </p:spPr>
        <p:txBody>
          <a:bodyPr wrap="none" lIns="91440" tIns="45720" rIns="91440" bIns="45720">
            <a:spAutoFit/>
            <a:scene3d>
              <a:camera prst="perspectiveRelaxedModerately"/>
              <a:lightRig rig="flat" dir="tl">
                <a:rot lat="0" lon="0" rev="6600000"/>
              </a:lightRig>
            </a:scene3d>
            <a:sp3d extrusionH="25400" contourW="8890">
              <a:bevelT w="38100" h="31750" prst="relaxedInset"/>
              <a:contourClr>
                <a:schemeClr val="accent2">
                  <a:shade val="75000"/>
                </a:schemeClr>
              </a:contourClr>
            </a:sp3d>
          </a:bodyPr>
          <a:lstStyle/>
          <a:p>
            <a:r>
              <a:rPr lang="cs-CZ" sz="5400" b="1" cap="all" dirty="0" smtClean="0">
                <a:latin typeface="+mj-lt"/>
              </a:rPr>
              <a:t>Fáze zoufalství</a:t>
            </a:r>
            <a:endParaRPr lang="cs-CZ" sz="5400" cap="all" dirty="0">
              <a:latin typeface="+mj-lt"/>
            </a:endParaRPr>
          </a:p>
        </p:txBody>
      </p:sp>
      <p:sp>
        <p:nvSpPr>
          <p:cNvPr id="16" name="Šipka dolů 15"/>
          <p:cNvSpPr/>
          <p:nvPr/>
        </p:nvSpPr>
        <p:spPr>
          <a:xfrm>
            <a:off x="3059832" y="1988840"/>
            <a:ext cx="936104" cy="10801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Šipka dolů 16"/>
          <p:cNvSpPr/>
          <p:nvPr/>
        </p:nvSpPr>
        <p:spPr>
          <a:xfrm>
            <a:off x="3059832" y="3861048"/>
            <a:ext cx="936104" cy="10801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9" name="Obrázek 18" descr="MH900332992.png"/>
          <p:cNvPicPr>
            <a:picLocks noChangeAspect="1"/>
          </p:cNvPicPr>
          <p:nvPr/>
        </p:nvPicPr>
        <p:blipFill>
          <a:blip r:embed="rId3" cstate="print"/>
          <a:stretch>
            <a:fillRect/>
          </a:stretch>
        </p:blipFill>
        <p:spPr>
          <a:xfrm>
            <a:off x="6228184" y="620688"/>
            <a:ext cx="2483768" cy="2483768"/>
          </a:xfrm>
          <a:prstGeom prst="rect">
            <a:avLst/>
          </a:prstGeom>
        </p:spPr>
      </p:pic>
      <p:pic>
        <p:nvPicPr>
          <p:cNvPr id="21" name="Obrázek 20" descr="MH900397780.png"/>
          <p:cNvPicPr>
            <a:picLocks noChangeAspect="1"/>
          </p:cNvPicPr>
          <p:nvPr/>
        </p:nvPicPr>
        <p:blipFill>
          <a:blip r:embed="rId4" cstate="print"/>
          <a:stretch>
            <a:fillRect/>
          </a:stretch>
        </p:blipFill>
        <p:spPr>
          <a:xfrm>
            <a:off x="6588224" y="3573016"/>
            <a:ext cx="2267699" cy="2267699"/>
          </a:xfrm>
          <a:prstGeom prst="rect">
            <a:avLst/>
          </a:prstGeom>
        </p:spPr>
      </p:pic>
    </p:spTree>
    <p:extLst>
      <p:ext uri="{BB962C8B-B14F-4D97-AF65-F5344CB8AC3E}">
        <p14:creationId xmlns:p14="http://schemas.microsoft.com/office/powerpoint/2010/main" xmlns="" val="324588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2000"/>
                                        <p:tgtEl>
                                          <p:spTgt spid="9"/>
                                        </p:tgtEl>
                                      </p:cBhvr>
                                    </p:animEffect>
                                  </p:childTnLst>
                                </p:cTn>
                              </p:par>
                              <p:par>
                                <p:cTn id="12" presetID="10" presetClass="entr" presetSubtype="0" fill="hold" nodeType="withEffect">
                                  <p:stCondLst>
                                    <p:cond delay="200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3000"/>
                                        <p:tgtEl>
                                          <p:spTgt spid="19"/>
                                        </p:tgtEl>
                                      </p:cBhvr>
                                    </p:animEffect>
                                  </p:childTnLst>
                                </p:cTn>
                              </p:par>
                            </p:childTnLst>
                          </p:cTn>
                        </p:par>
                        <p:par>
                          <p:cTn id="15" fill="hold">
                            <p:stCondLst>
                              <p:cond delay="5000"/>
                            </p:stCondLst>
                            <p:childTnLst>
                              <p:par>
                                <p:cTn id="16" presetID="10" presetClass="entr" presetSubtype="0" fill="hold" grpId="0" nodeType="after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2000"/>
                                        <p:tgtEl>
                                          <p:spTgt spid="16"/>
                                        </p:tgtEl>
                                      </p:cBhvr>
                                    </p:animEffect>
                                  </p:childTnLst>
                                </p:cTn>
                              </p:par>
                            </p:childTnLst>
                          </p:cTn>
                        </p:par>
                        <p:par>
                          <p:cTn id="19" fill="hold">
                            <p:stCondLst>
                              <p:cond delay="7000"/>
                            </p:stCondLst>
                            <p:childTnLst>
                              <p:par>
                                <p:cTn id="20" presetID="10" presetClass="entr" presetSubtype="0" fill="hold" grpId="0" nodeType="after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2000"/>
                                        <p:tgtEl>
                                          <p:spTgt spid="14"/>
                                        </p:tgtEl>
                                      </p:cBhvr>
                                    </p:animEffect>
                                  </p:childTnLst>
                                </p:cTn>
                              </p:par>
                            </p:childTnLst>
                          </p:cTn>
                        </p:par>
                        <p:par>
                          <p:cTn id="23" fill="hold">
                            <p:stCondLst>
                              <p:cond delay="9000"/>
                            </p:stCondLst>
                            <p:childTnLst>
                              <p:par>
                                <p:cTn id="24" presetID="10" presetClass="entr" presetSubtype="0" fill="hold" grpId="0" nodeType="after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2000"/>
                                        <p:tgtEl>
                                          <p:spTgt spid="17"/>
                                        </p:tgtEl>
                                      </p:cBhvr>
                                    </p:animEffect>
                                  </p:childTnLst>
                                </p:cTn>
                              </p:par>
                            </p:childTnLst>
                          </p:cTn>
                        </p:par>
                        <p:par>
                          <p:cTn id="27" fill="hold">
                            <p:stCondLst>
                              <p:cond delay="11000"/>
                            </p:stCondLst>
                            <p:childTnLst>
                              <p:par>
                                <p:cTn id="28" presetID="10" presetClass="entr" presetSubtype="0" fill="hold" grpId="0" nodeType="after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2000"/>
                                        <p:tgtEl>
                                          <p:spTgt spid="15"/>
                                        </p:tgtEl>
                                      </p:cBhvr>
                                    </p:animEffect>
                                  </p:childTnLst>
                                </p:cTn>
                              </p:par>
                              <p:par>
                                <p:cTn id="31" presetID="10" presetClass="entr" presetSubtype="0" fill="hold" nodeType="withEffect">
                                  <p:stCondLst>
                                    <p:cond delay="2000"/>
                                  </p:stCondLst>
                                  <p:childTnLst>
                                    <p:set>
                                      <p:cBhvr>
                                        <p:cTn id="32" dur="1" fill="hold">
                                          <p:stCondLst>
                                            <p:cond delay="0"/>
                                          </p:stCondLst>
                                        </p:cTn>
                                        <p:tgtEl>
                                          <p:spTgt spid="21"/>
                                        </p:tgtEl>
                                        <p:attrNameLst>
                                          <p:attrName>style.visibility</p:attrName>
                                        </p:attrNameLst>
                                      </p:cBhvr>
                                      <p:to>
                                        <p:strVal val="visible"/>
                                      </p:to>
                                    </p:set>
                                    <p:animEffect transition="in" filter="fade">
                                      <p:cBhvr>
                                        <p:cTn id="33" dur="3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4" grpId="0"/>
      <p:bldP spid="15" grpId="0"/>
      <p:bldP spid="16" grpId="0" animBg="1"/>
      <p:bldP spid="1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MOŽNOSTI LÉČBY</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
        <p:nvSpPr>
          <p:cNvPr id="8" name="Obdélník 7"/>
          <p:cNvSpPr/>
          <p:nvPr/>
        </p:nvSpPr>
        <p:spPr>
          <a:xfrm>
            <a:off x="467544" y="1196752"/>
            <a:ext cx="8280920" cy="3970318"/>
          </a:xfrm>
          <a:prstGeom prst="rect">
            <a:avLst/>
          </a:prstGeom>
        </p:spPr>
        <p:txBody>
          <a:bodyPr wrap="square">
            <a:spAutoFit/>
          </a:bodyPr>
          <a:lstStyle/>
          <a:p>
            <a:r>
              <a:rPr lang="cs-CZ" b="1" dirty="0" smtClean="0">
                <a:latin typeface="+mj-lt"/>
              </a:rPr>
              <a:t>Podle toho v jakém stádiu se začne hráč léčit, můžeme možnosti léčby rozdělit:</a:t>
            </a:r>
          </a:p>
          <a:p>
            <a:r>
              <a:rPr lang="cs-CZ" b="1" dirty="0" smtClean="0">
                <a:latin typeface="+mj-lt"/>
              </a:rPr>
              <a:t/>
            </a:r>
            <a:br>
              <a:rPr lang="cs-CZ" b="1" dirty="0" smtClean="0">
                <a:latin typeface="+mj-lt"/>
              </a:rPr>
            </a:br>
            <a:r>
              <a:rPr lang="cs-CZ" b="1" dirty="0" smtClean="0">
                <a:latin typeface="+mj-lt"/>
              </a:rPr>
              <a:t>1) Člověk léčí „ sám sebe „ </a:t>
            </a:r>
            <a:br>
              <a:rPr lang="cs-CZ" b="1" dirty="0" smtClean="0">
                <a:latin typeface="+mj-lt"/>
              </a:rPr>
            </a:br>
            <a:endParaRPr lang="cs-CZ" b="1" dirty="0" smtClean="0">
              <a:latin typeface="+mj-lt"/>
            </a:endParaRPr>
          </a:p>
          <a:p>
            <a:r>
              <a:rPr lang="cs-CZ" b="1" dirty="0" smtClean="0">
                <a:latin typeface="+mj-lt"/>
              </a:rPr>
              <a:t>2) Ambulantní léčba – je to práce v léčebné skupině nebo individuální setkávání s terapeutem </a:t>
            </a:r>
            <a:br>
              <a:rPr lang="cs-CZ" b="1" dirty="0" smtClean="0">
                <a:latin typeface="+mj-lt"/>
              </a:rPr>
            </a:br>
            <a:endParaRPr lang="cs-CZ" b="1" dirty="0" smtClean="0">
              <a:latin typeface="+mj-lt"/>
            </a:endParaRPr>
          </a:p>
          <a:p>
            <a:r>
              <a:rPr lang="cs-CZ" b="1" dirty="0" smtClean="0">
                <a:latin typeface="+mj-lt"/>
              </a:rPr>
              <a:t>3) Hospitalizace v psychiatrické </a:t>
            </a:r>
          </a:p>
          <a:p>
            <a:r>
              <a:rPr lang="cs-CZ" b="1" dirty="0" smtClean="0">
                <a:latin typeface="+mj-lt"/>
              </a:rPr>
              <a:t>léčebně – je potřebná tam, kde </a:t>
            </a:r>
          </a:p>
          <a:p>
            <a:r>
              <a:rPr lang="cs-CZ" b="1" dirty="0" smtClean="0">
                <a:latin typeface="+mj-lt"/>
              </a:rPr>
              <a:t>ambulantní léčba nestačí, kde </a:t>
            </a:r>
          </a:p>
          <a:p>
            <a:r>
              <a:rPr lang="cs-CZ" b="1" dirty="0" smtClean="0">
                <a:latin typeface="+mj-lt"/>
              </a:rPr>
              <a:t>je riziko sebevraždy nebo kde </a:t>
            </a:r>
          </a:p>
          <a:p>
            <a:r>
              <a:rPr lang="cs-CZ" b="1" dirty="0" smtClean="0">
                <a:latin typeface="+mj-lt"/>
              </a:rPr>
              <a:t>hrozí pokračování vážných </a:t>
            </a:r>
          </a:p>
          <a:p>
            <a:r>
              <a:rPr lang="cs-CZ" b="1" dirty="0" smtClean="0">
                <a:latin typeface="+mj-lt"/>
              </a:rPr>
              <a:t>životních komplikací</a:t>
            </a:r>
            <a:endParaRPr lang="cs-CZ" b="1" dirty="0">
              <a:latin typeface="+mj-lt"/>
            </a:endParaRPr>
          </a:p>
        </p:txBody>
      </p:sp>
      <p:pic>
        <p:nvPicPr>
          <p:cNvPr id="11" name="Obrázek 10" descr="VAZN_L~1.png"/>
          <p:cNvPicPr>
            <a:picLocks noChangeAspect="1"/>
          </p:cNvPicPr>
          <p:nvPr/>
        </p:nvPicPr>
        <p:blipFill>
          <a:blip r:embed="rId3" cstate="print"/>
          <a:stretch>
            <a:fillRect/>
          </a:stretch>
        </p:blipFill>
        <p:spPr>
          <a:xfrm>
            <a:off x="4716016" y="2564904"/>
            <a:ext cx="4063492" cy="3873016"/>
          </a:xfrm>
          <a:prstGeom prst="rect">
            <a:avLst/>
          </a:prstGeom>
        </p:spPr>
      </p:pic>
    </p:spTree>
    <p:extLst>
      <p:ext uri="{BB962C8B-B14F-4D97-AF65-F5344CB8AC3E}">
        <p14:creationId xmlns:p14="http://schemas.microsoft.com/office/powerpoint/2010/main" xmlns="" val="324588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8"/>
                                        </p:tgtEl>
                                        <p:attrNameLst>
                                          <p:attrName>style.visibility</p:attrName>
                                        </p:attrNameLst>
                                      </p:cBhvr>
                                      <p:to>
                                        <p:strVal val="visible"/>
                                      </p:to>
                                    </p:set>
                                  </p:childTnLst>
                                </p:cTn>
                              </p:par>
                              <p:par>
                                <p:cTn id="11" presetID="49" presetClass="entr" presetSubtype="0" decel="100000" fill="hold" nodeType="withEffect">
                                  <p:stCondLst>
                                    <p:cond delay="3000"/>
                                  </p:stCondLst>
                                  <p:childTnLst>
                                    <p:set>
                                      <p:cBhvr>
                                        <p:cTn id="12" dur="1" fill="hold">
                                          <p:stCondLst>
                                            <p:cond delay="0"/>
                                          </p:stCondLst>
                                        </p:cTn>
                                        <p:tgtEl>
                                          <p:spTgt spid="11"/>
                                        </p:tgtEl>
                                        <p:attrNameLst>
                                          <p:attrName>style.visibility</p:attrName>
                                        </p:attrNameLst>
                                      </p:cBhvr>
                                      <p:to>
                                        <p:strVal val="visible"/>
                                      </p:to>
                                    </p:set>
                                    <p:anim calcmode="lin" valueType="num">
                                      <p:cBhvr>
                                        <p:cTn id="13" dur="3000" fill="hold"/>
                                        <p:tgtEl>
                                          <p:spTgt spid="11"/>
                                        </p:tgtEl>
                                        <p:attrNameLst>
                                          <p:attrName>ppt_w</p:attrName>
                                        </p:attrNameLst>
                                      </p:cBhvr>
                                      <p:tavLst>
                                        <p:tav tm="0">
                                          <p:val>
                                            <p:fltVal val="0"/>
                                          </p:val>
                                        </p:tav>
                                        <p:tav tm="100000">
                                          <p:val>
                                            <p:strVal val="#ppt_w"/>
                                          </p:val>
                                        </p:tav>
                                      </p:tavLst>
                                    </p:anim>
                                    <p:anim calcmode="lin" valueType="num">
                                      <p:cBhvr>
                                        <p:cTn id="14" dur="3000" fill="hold"/>
                                        <p:tgtEl>
                                          <p:spTgt spid="11"/>
                                        </p:tgtEl>
                                        <p:attrNameLst>
                                          <p:attrName>ppt_h</p:attrName>
                                        </p:attrNameLst>
                                      </p:cBhvr>
                                      <p:tavLst>
                                        <p:tav tm="0">
                                          <p:val>
                                            <p:fltVal val="0"/>
                                          </p:val>
                                        </p:tav>
                                        <p:tav tm="100000">
                                          <p:val>
                                            <p:strVal val="#ppt_h"/>
                                          </p:val>
                                        </p:tav>
                                      </p:tavLst>
                                    </p:anim>
                                    <p:anim calcmode="lin" valueType="num">
                                      <p:cBhvr>
                                        <p:cTn id="15" dur="3000" fill="hold"/>
                                        <p:tgtEl>
                                          <p:spTgt spid="11"/>
                                        </p:tgtEl>
                                        <p:attrNameLst>
                                          <p:attrName>style.rotation</p:attrName>
                                        </p:attrNameLst>
                                      </p:cBhvr>
                                      <p:tavLst>
                                        <p:tav tm="0">
                                          <p:val>
                                            <p:fltVal val="360"/>
                                          </p:val>
                                        </p:tav>
                                        <p:tav tm="100000">
                                          <p:val>
                                            <p:fltVal val="0"/>
                                          </p:val>
                                        </p:tav>
                                      </p:tavLst>
                                    </p:anim>
                                    <p:animEffect transition="in" filter="fade">
                                      <p:cBhvr>
                                        <p:cTn id="16" dur="3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DOTAZNÍK</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
        <p:nvSpPr>
          <p:cNvPr id="9" name="TextovéPole 8"/>
          <p:cNvSpPr txBox="1"/>
          <p:nvPr/>
        </p:nvSpPr>
        <p:spPr>
          <a:xfrm>
            <a:off x="455403" y="908720"/>
            <a:ext cx="8688597" cy="5078313"/>
          </a:xfrm>
          <a:prstGeom prst="rect">
            <a:avLst/>
          </a:prstGeom>
          <a:noFill/>
        </p:spPr>
        <p:txBody>
          <a:bodyPr wrap="square" rtlCol="0">
            <a:spAutoFit/>
          </a:bodyPr>
          <a:lstStyle/>
          <a:p>
            <a:pPr>
              <a:lnSpc>
                <a:spcPct val="150000"/>
              </a:lnSpc>
            </a:pPr>
            <a:r>
              <a:rPr lang="cs-CZ" b="1" dirty="0" smtClean="0">
                <a:latin typeface="+mj-lt"/>
              </a:rPr>
              <a:t>V následujícím dotazníku si můžeš ověřit, jestli nemáš problémy s hraním na výherních automatech (na kousek papíru si odpovídej ano x ne):</a:t>
            </a:r>
          </a:p>
          <a:p>
            <a:pPr marL="342900" indent="-342900">
              <a:lnSpc>
                <a:spcPct val="150000"/>
              </a:lnSpc>
              <a:buAutoNum type="arabicPeriod"/>
            </a:pPr>
            <a:r>
              <a:rPr lang="cs-CZ" b="1" dirty="0" smtClean="0">
                <a:latin typeface="+mj-lt"/>
              </a:rPr>
              <a:t>Myslíš si, že hraní na automatech je tím nejvíce vzrušujícím,co dělat?</a:t>
            </a:r>
          </a:p>
          <a:p>
            <a:pPr marL="342900" indent="-342900">
              <a:lnSpc>
                <a:spcPct val="150000"/>
              </a:lnSpc>
              <a:buAutoNum type="arabicPeriod"/>
            </a:pPr>
            <a:r>
              <a:rPr lang="cs-CZ" b="1" dirty="0" smtClean="0">
                <a:latin typeface="+mj-lt"/>
              </a:rPr>
              <a:t>Trávíš většinu volného času u herních automatů?</a:t>
            </a:r>
          </a:p>
          <a:p>
            <a:pPr marL="342900" indent="-342900">
              <a:lnSpc>
                <a:spcPct val="150000"/>
              </a:lnSpc>
              <a:buAutoNum type="arabicPeriod"/>
            </a:pPr>
            <a:r>
              <a:rPr lang="cs-CZ" b="1" dirty="0" smtClean="0">
                <a:latin typeface="+mj-lt"/>
              </a:rPr>
              <a:t>Snažíš se hraní zatajit před  rodiči a kamarády?</a:t>
            </a:r>
          </a:p>
          <a:p>
            <a:pPr marL="342900" indent="-342900">
              <a:lnSpc>
                <a:spcPct val="150000"/>
              </a:lnSpc>
              <a:buAutoNum type="arabicPeriod"/>
            </a:pPr>
            <a:r>
              <a:rPr lang="cs-CZ" b="1" dirty="0" smtClean="0">
                <a:latin typeface="+mj-lt"/>
              </a:rPr>
              <a:t>Hrají Tví kamarádi na herních automatech?</a:t>
            </a:r>
          </a:p>
          <a:p>
            <a:pPr marL="342900" indent="-342900">
              <a:lnSpc>
                <a:spcPct val="150000"/>
              </a:lnSpc>
              <a:buAutoNum type="arabicPeriod"/>
            </a:pPr>
            <a:r>
              <a:rPr lang="cs-CZ" b="1" dirty="0" smtClean="0">
                <a:latin typeface="+mj-lt"/>
              </a:rPr>
              <a:t>Sníš často o hraní během dne?</a:t>
            </a:r>
          </a:p>
          <a:p>
            <a:pPr marL="342900" indent="-342900">
              <a:lnSpc>
                <a:spcPct val="150000"/>
              </a:lnSpc>
              <a:buAutoNum type="arabicPeriod"/>
            </a:pPr>
            <a:r>
              <a:rPr lang="cs-CZ" b="1" dirty="0" smtClean="0">
                <a:latin typeface="+mj-lt"/>
              </a:rPr>
              <a:t>Hraješ často během poledních přestávek nebo po škole?</a:t>
            </a:r>
          </a:p>
          <a:p>
            <a:pPr marL="342900" indent="-342900">
              <a:lnSpc>
                <a:spcPct val="150000"/>
              </a:lnSpc>
              <a:buAutoNum type="arabicPeriod"/>
            </a:pPr>
            <a:r>
              <a:rPr lang="cs-CZ" b="1" dirty="0" smtClean="0">
                <a:latin typeface="+mj-lt"/>
              </a:rPr>
              <a:t>Zameškáváš školu či práci kvůli hraní na herních automatech?</a:t>
            </a:r>
          </a:p>
          <a:p>
            <a:pPr marL="342900" indent="-342900">
              <a:lnSpc>
                <a:spcPct val="150000"/>
              </a:lnSpc>
              <a:buAutoNum type="arabicPeriod"/>
            </a:pPr>
            <a:r>
              <a:rPr lang="cs-CZ" b="1" dirty="0" smtClean="0">
                <a:latin typeface="+mj-lt"/>
              </a:rPr>
              <a:t>Sníš často, že vyřešíš své finanční problémy „velkou výhrou“?</a:t>
            </a:r>
          </a:p>
          <a:p>
            <a:pPr marL="342900" indent="-342900">
              <a:lnSpc>
                <a:spcPct val="150000"/>
              </a:lnSpc>
              <a:buAutoNum type="arabicPeriod"/>
            </a:pPr>
            <a:r>
              <a:rPr lang="cs-CZ" b="1" dirty="0" smtClean="0">
                <a:latin typeface="+mj-lt"/>
              </a:rPr>
              <a:t>Lžeš o rozsahu svého hráčství a svých peněžních ztrátách?</a:t>
            </a:r>
          </a:p>
          <a:p>
            <a:pPr marL="342900" indent="-342900">
              <a:lnSpc>
                <a:spcPct val="150000"/>
              </a:lnSpc>
              <a:buAutoNum type="arabicPeriod"/>
            </a:pPr>
            <a:r>
              <a:rPr lang="cs-CZ" b="1" dirty="0" smtClean="0">
                <a:latin typeface="+mj-lt"/>
              </a:rPr>
              <a:t>Je hraní hlavním důvodem, že se cítíš dobře?</a:t>
            </a:r>
            <a:endParaRPr lang="cs-CZ" b="1" dirty="0">
              <a:latin typeface="+mj-lt"/>
            </a:endParaRPr>
          </a:p>
        </p:txBody>
      </p:sp>
    </p:spTree>
    <p:extLst>
      <p:ext uri="{BB962C8B-B14F-4D97-AF65-F5344CB8AC3E}">
        <p14:creationId xmlns:p14="http://schemas.microsoft.com/office/powerpoint/2010/main" xmlns="" val="54007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DOTAZNÍK</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
        <p:nvSpPr>
          <p:cNvPr id="9" name="TextovéPole 8"/>
          <p:cNvSpPr txBox="1"/>
          <p:nvPr/>
        </p:nvSpPr>
        <p:spPr>
          <a:xfrm>
            <a:off x="455403" y="908720"/>
            <a:ext cx="8688597" cy="5078313"/>
          </a:xfrm>
          <a:prstGeom prst="rect">
            <a:avLst/>
          </a:prstGeom>
          <a:noFill/>
        </p:spPr>
        <p:txBody>
          <a:bodyPr wrap="square" rtlCol="0">
            <a:spAutoFit/>
          </a:bodyPr>
          <a:lstStyle/>
          <a:p>
            <a:pPr marL="342900" indent="-342900">
              <a:lnSpc>
                <a:spcPct val="150000"/>
              </a:lnSpc>
            </a:pPr>
            <a:r>
              <a:rPr lang="cs-CZ" b="1" dirty="0" smtClean="0">
                <a:latin typeface="+mj-lt"/>
              </a:rPr>
              <a:t>11. Hraješ v osamocení?</a:t>
            </a:r>
          </a:p>
          <a:p>
            <a:pPr marL="342900" indent="-342900">
              <a:lnSpc>
                <a:spcPct val="150000"/>
              </a:lnSpc>
            </a:pPr>
            <a:r>
              <a:rPr lang="cs-CZ" b="1" dirty="0" smtClean="0">
                <a:latin typeface="+mj-lt"/>
              </a:rPr>
              <a:t>12. Vsázíš do hry peníze určené na něco jiného (obědy, jízdenky apod.)?</a:t>
            </a:r>
          </a:p>
          <a:p>
            <a:pPr marL="342900" indent="-342900">
              <a:lnSpc>
                <a:spcPct val="150000"/>
              </a:lnSpc>
            </a:pPr>
            <a:r>
              <a:rPr lang="cs-CZ" b="1" dirty="0" smtClean="0">
                <a:latin typeface="+mj-lt"/>
              </a:rPr>
              <a:t>13. Půjčuješ si někdy na hru peníze?</a:t>
            </a:r>
          </a:p>
          <a:p>
            <a:pPr marL="342900" indent="-342900">
              <a:lnSpc>
                <a:spcPct val="150000"/>
              </a:lnSpc>
            </a:pPr>
            <a:r>
              <a:rPr lang="cs-CZ" b="1" dirty="0" smtClean="0">
                <a:latin typeface="+mj-lt"/>
              </a:rPr>
              <a:t>14. Ukradl(a) jsi někdy peníze či nějaký majetek, abys mohl(a) hrát nebo zaplatit dluhy z hraní?</a:t>
            </a:r>
          </a:p>
          <a:p>
            <a:pPr marL="342900" indent="-342900">
              <a:lnSpc>
                <a:spcPct val="150000"/>
              </a:lnSpc>
            </a:pPr>
            <a:r>
              <a:rPr lang="cs-CZ" b="1" dirty="0" smtClean="0">
                <a:latin typeface="+mj-lt"/>
              </a:rPr>
              <a:t>15. Jsi podrážděný(á) nebo rozčilený(á) když nemůžeš hrát?</a:t>
            </a:r>
          </a:p>
          <a:p>
            <a:pPr marL="342900" indent="-342900">
              <a:lnSpc>
                <a:spcPct val="150000"/>
              </a:lnSpc>
            </a:pPr>
            <a:r>
              <a:rPr lang="cs-CZ" b="1" dirty="0" smtClean="0">
                <a:latin typeface="+mj-lt"/>
              </a:rPr>
              <a:t>16. Cítíš se často smutný(á) nebo provinilý(á), protože jsi prohrál(a) mnoho peněz?</a:t>
            </a:r>
          </a:p>
          <a:p>
            <a:pPr marL="342900" indent="-342900">
              <a:lnSpc>
                <a:spcPct val="150000"/>
              </a:lnSpc>
            </a:pPr>
            <a:r>
              <a:rPr lang="cs-CZ" b="1" dirty="0" smtClean="0">
                <a:latin typeface="+mj-lt"/>
              </a:rPr>
              <a:t>17. Je pro tebe obtížné přestat hrát poté, co jsi prohrál(a) mnoho peněz?</a:t>
            </a:r>
          </a:p>
          <a:p>
            <a:pPr marL="342900" indent="-342900">
              <a:lnSpc>
                <a:spcPct val="150000"/>
              </a:lnSpc>
            </a:pPr>
            <a:r>
              <a:rPr lang="cs-CZ" b="1" dirty="0" smtClean="0">
                <a:latin typeface="+mj-lt"/>
              </a:rPr>
              <a:t>18. Hraješ často déle a prohráváš více peněz, než jsi zamýšlel(a)?</a:t>
            </a:r>
          </a:p>
          <a:p>
            <a:pPr marL="342900" indent="-342900">
              <a:lnSpc>
                <a:spcPct val="150000"/>
              </a:lnSpc>
            </a:pPr>
            <a:r>
              <a:rPr lang="cs-CZ" b="1" dirty="0" smtClean="0">
                <a:latin typeface="+mj-lt"/>
              </a:rPr>
              <a:t>19. Ztrácíš při hraní pojem o času a nevnímáš, co se kolem děje?</a:t>
            </a:r>
          </a:p>
          <a:p>
            <a:pPr marL="342900" indent="-342900">
              <a:lnSpc>
                <a:spcPct val="150000"/>
              </a:lnSpc>
            </a:pPr>
            <a:r>
              <a:rPr lang="cs-CZ" b="1" dirty="0" smtClean="0">
                <a:latin typeface="+mj-lt"/>
              </a:rPr>
              <a:t>20. Máš kvůli hraní problémy ve škole nebo v zaměstnání?</a:t>
            </a:r>
          </a:p>
        </p:txBody>
      </p:sp>
    </p:spTree>
    <p:extLst>
      <p:ext uri="{BB962C8B-B14F-4D97-AF65-F5344CB8AC3E}">
        <p14:creationId xmlns:p14="http://schemas.microsoft.com/office/powerpoint/2010/main" xmlns="" val="54007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rPr>
              <a:t>DOTAZNÍK - vyhodnocení</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latin typeface="Calibri" pitchFamily="34" charset="0"/>
            </a:endParaRPr>
          </a:p>
        </p:txBody>
      </p:sp>
      <p:sp>
        <p:nvSpPr>
          <p:cNvPr id="9" name="TextovéPole 8"/>
          <p:cNvSpPr txBox="1"/>
          <p:nvPr/>
        </p:nvSpPr>
        <p:spPr>
          <a:xfrm>
            <a:off x="455403" y="908720"/>
            <a:ext cx="8688597" cy="2169825"/>
          </a:xfrm>
          <a:prstGeom prst="rect">
            <a:avLst/>
          </a:prstGeom>
          <a:noFill/>
        </p:spPr>
        <p:txBody>
          <a:bodyPr wrap="square" rtlCol="0">
            <a:spAutoFit/>
          </a:bodyPr>
          <a:lstStyle/>
          <a:p>
            <a:pPr>
              <a:lnSpc>
                <a:spcPct val="150000"/>
              </a:lnSpc>
            </a:pPr>
            <a:r>
              <a:rPr lang="cs-CZ" b="1" dirty="0" smtClean="0">
                <a:latin typeface="+mj-lt"/>
              </a:rPr>
              <a:t>V případě, že jsi na více než polovinu otázek odpověděl ANO, přerůstá Ti problém přes hlavu a potřebuješ odbornou pomoc. Pomoct Ti může psychologická poradna, linka důvěry, poradna pro mezilidské vztahy, krizové centrum, zařízení zaměřená na práci se závislými na drogách jak nestátní, tak státní při psychiatrických odděleních.</a:t>
            </a:r>
          </a:p>
        </p:txBody>
      </p:sp>
    </p:spTree>
    <p:extLst>
      <p:ext uri="{BB962C8B-B14F-4D97-AF65-F5344CB8AC3E}">
        <p14:creationId xmlns:p14="http://schemas.microsoft.com/office/powerpoint/2010/main" xmlns="" val="54007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152400"/>
            <a:ext cx="8229600" cy="9906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4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j-ea"/>
                <a:cs typeface="+mj-cs"/>
              </a:rPr>
              <a:t>Zdroje (24.09.2013</a:t>
            </a:r>
            <a:r>
              <a:rPr kumimoji="0" lang="cs-CZ" sz="4400" b="0" i="0" u="none" strike="noStrike" kern="1200" cap="none" spc="0" normalizeH="0" baseline="0" noProof="0" dirty="0" smtClean="0">
                <a:ln>
                  <a:noFill/>
                </a:ln>
                <a:solidFill>
                  <a:schemeClr val="accent4">
                    <a:lumMod val="10000"/>
                  </a:schemeClr>
                </a:solidFill>
                <a:effectLst/>
                <a:uLnTx/>
                <a:uFillTx/>
                <a:latin typeface="+mj-lt"/>
                <a:ea typeface="+mj-ea"/>
                <a:cs typeface="+mj-cs"/>
              </a:rPr>
              <a:t>)</a:t>
            </a:r>
            <a:endParaRPr kumimoji="0" lang="cs-CZ" sz="4400" b="0" i="0" u="none" strike="noStrike" kern="1200" cap="none" spc="0" normalizeH="0" baseline="0" noProof="0" dirty="0">
              <a:ln>
                <a:noFill/>
              </a:ln>
              <a:solidFill>
                <a:schemeClr val="accent4">
                  <a:lumMod val="10000"/>
                </a:schemeClr>
              </a:solidFill>
              <a:effectLst/>
              <a:uLnTx/>
              <a:uFillTx/>
              <a:latin typeface="+mj-lt"/>
              <a:ea typeface="+mj-ea"/>
              <a:cs typeface="+mj-cs"/>
            </a:endParaRPr>
          </a:p>
        </p:txBody>
      </p:sp>
      <p:sp>
        <p:nvSpPr>
          <p:cNvPr id="6" name="Zástupný symbol pro obsah 2"/>
          <p:cNvSpPr txBox="1">
            <a:spLocks/>
          </p:cNvSpPr>
          <p:nvPr/>
        </p:nvSpPr>
        <p:spPr>
          <a:xfrm>
            <a:off x="179512" y="1196752"/>
            <a:ext cx="8964488" cy="4937760"/>
          </a:xfrm>
          <a:prstGeom prst="rect">
            <a:avLst/>
          </a:prstGeom>
        </p:spPr>
        <p:txBody>
          <a:bodyPr vert="horz" lIns="91440" tIns="45720" rIns="91440" bIns="45720" rtlCol="0">
            <a:norm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rPr>
              <a:t>Zdroje obrázků:</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hrac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%C3%AD+automaty&amp;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hrac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%C3%AD+automaty&amp;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=3-14&amp;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=detail&amp;id=A736496F4736386156770370B4765EF75810CF44&amp;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=10</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hrac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%C3%AD+automaty&amp;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hrac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%C3%AD+automaty&amp;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=3-14&amp;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=detail&amp;id=511C9729E26E24196EB954A7B4E3B07437E58840&amp;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=26</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http://office.</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microsoft.com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cz</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results.aspx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qu</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=automaty&amp;ex=1#</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ai</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:MC900332992|</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gembl</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%C3%A9rstv%C3%AD&amp;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gembl</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%C3%A9rstv%C3%AD&amp;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=0-8&amp;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=detail&amp;id=B249B67669B807C891A490DD2F613DE37EDDBC99&amp;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=0</a:t>
            </a:r>
          </a:p>
          <a:p>
            <a:pPr lvl="0">
              <a:spcBef>
                <a:spcPct val="20000"/>
              </a:spcBef>
            </a:pPr>
            <a:r>
              <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rPr>
              <a:t>archiv autora</a:t>
            </a:r>
          </a:p>
          <a:p>
            <a:pPr lvl="0">
              <a:spcBef>
                <a:spcPct val="20000"/>
              </a:spcBef>
            </a:pPr>
            <a:endPar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endParaRPr>
          </a:p>
          <a:p>
            <a:pPr>
              <a:spcBef>
                <a:spcPct val="20000"/>
              </a:spcBef>
            </a:pPr>
            <a:r>
              <a:rPr lang="cs-CZ" sz="2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Literatura:</a:t>
            </a:r>
          </a:p>
          <a:p>
            <a:pPr>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vsichnivsem.cz</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strednipredmet</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-3032-23_alkoholismus_a_</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gemblerstvi</a:t>
            </a:r>
            <a:endPar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endParaRPr>
          </a:p>
          <a:p>
            <a:pPr>
              <a:spcBef>
                <a:spcPct val="20000"/>
              </a:spcBef>
            </a:pPr>
            <a:endParaRPr lang="cs-CZ" sz="2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endParaRPr>
          </a:p>
          <a:p>
            <a:pPr>
              <a:spcBef>
                <a:spcPct val="20000"/>
              </a:spcBef>
            </a:pPr>
            <a:endParaRPr lang="cs-CZ" sz="1400" dirty="0" smtClean="0">
              <a:solidFill>
                <a:schemeClr val="accent4">
                  <a:lumMod val="10000"/>
                </a:schemeClr>
              </a:solidFill>
              <a:effectLst>
                <a:outerShdw blurRad="38100" dist="38100" dir="2700000" algn="tl">
                  <a:srgbClr val="000000">
                    <a:alpha val="43137"/>
                  </a:srgbClr>
                </a:outerShdw>
              </a:effectLst>
              <a:cs typeface="Times New Roman" pitchFamily="18" charset="0"/>
            </a:endParaRPr>
          </a:p>
          <a:p>
            <a:pPr lvl="0">
              <a:spcBef>
                <a:spcPct val="20000"/>
              </a:spcBef>
            </a:pPr>
            <a:endPar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endParaRPr>
          </a:p>
        </p:txBody>
      </p:sp>
    </p:spTree>
    <p:extLst>
      <p:ext uri="{BB962C8B-B14F-4D97-AF65-F5344CB8AC3E}">
        <p14:creationId xmlns:p14="http://schemas.microsoft.com/office/powerpoint/2010/main" xmlns="" val="148281818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1202</TotalTime>
  <Words>623</Words>
  <Application>Microsoft Office PowerPoint</Application>
  <PresentationFormat>Předvádění na obrazovce (4:3)</PresentationFormat>
  <Paragraphs>89</Paragraphs>
  <Slides>9</Slides>
  <Notes>9</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O dborné U čiliště                a Z ákladní Š kola praktická Holešov   </vt:lpstr>
      <vt:lpstr>Snímek 2</vt:lpstr>
      <vt:lpstr>Snímek 3</vt:lpstr>
      <vt:lpstr>Snímek 4</vt:lpstr>
      <vt:lpstr>Snímek 5</vt:lpstr>
      <vt:lpstr>Snímek 6</vt:lpstr>
      <vt:lpstr>Snímek 7</vt:lpstr>
      <vt:lpstr>Snímek 8</vt:lpstr>
      <vt:lpstr>Snímek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Občanská nauka</dc:title>
  <dc:creator>Windows User</dc:creator>
  <cp:lastModifiedBy>Dum</cp:lastModifiedBy>
  <cp:revision>100</cp:revision>
  <dcterms:created xsi:type="dcterms:W3CDTF">2013-11-06T10:40:35Z</dcterms:created>
  <dcterms:modified xsi:type="dcterms:W3CDTF">2014-02-04T09:45:15Z</dcterms:modified>
</cp:coreProperties>
</file>