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0"/>
  </p:notesMasterIdLst>
  <p:handoutMasterIdLst>
    <p:handoutMasterId r:id="rId31"/>
  </p:handoutMasterIdLst>
  <p:sldIdLst>
    <p:sldId id="293" r:id="rId2"/>
    <p:sldId id="295" r:id="rId3"/>
    <p:sldId id="263" r:id="rId4"/>
    <p:sldId id="299" r:id="rId5"/>
    <p:sldId id="298" r:id="rId6"/>
    <p:sldId id="264" r:id="rId7"/>
    <p:sldId id="300" r:id="rId8"/>
    <p:sldId id="265" r:id="rId9"/>
    <p:sldId id="302" r:id="rId10"/>
    <p:sldId id="301" r:id="rId11"/>
    <p:sldId id="303" r:id="rId12"/>
    <p:sldId id="306" r:id="rId13"/>
    <p:sldId id="307" r:id="rId14"/>
    <p:sldId id="315" r:id="rId15"/>
    <p:sldId id="304" r:id="rId16"/>
    <p:sldId id="308" r:id="rId17"/>
    <p:sldId id="310" r:id="rId18"/>
    <p:sldId id="313" r:id="rId19"/>
    <p:sldId id="312" r:id="rId20"/>
    <p:sldId id="318" r:id="rId21"/>
    <p:sldId id="269" r:id="rId22"/>
    <p:sldId id="319" r:id="rId23"/>
    <p:sldId id="321" r:id="rId24"/>
    <p:sldId id="323" r:id="rId25"/>
    <p:sldId id="322" r:id="rId26"/>
    <p:sldId id="324" r:id="rId27"/>
    <p:sldId id="325" r:id="rId28"/>
    <p:sldId id="296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9210"/>
    </p:cViewPr>
  </p:sorterViewPr>
  <p:notesViewPr>
    <p:cSldViewPr>
      <p:cViewPr varScale="1">
        <p:scale>
          <a:sx n="44" d="100"/>
          <a:sy n="44" d="100"/>
        </p:scale>
        <p:origin x="-1452" y="-11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4D7E208-7FB9-4048-8991-7668A8CBB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3220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11C206A9-AF5C-489E-BE8D-8B8095653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6847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715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718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34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B7D95-CCF4-4070-B98D-9B5A941EA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796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BB908-F211-4134-868C-F9BA55DF8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21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16B88-F2D4-4B5E-8F51-16A42679B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18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65EC4-588B-4510-972A-5D981D943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859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4CD64-B544-4D9B-BA8D-B14DE69731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328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75E88-3A42-4CAA-A4AB-234C8146B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677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54F66-F0D2-4261-B0A2-FB2E4FE47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848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0C514-91C6-4354-883B-CD136BB7B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388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9F2E6-2578-4422-B0E9-88B2CB02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8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4F2337-0AE0-4606-B7A5-15D0E1888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711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2186FDC-A1E9-4C1B-9EC8-A2CD7FEE6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FFC000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rgbClr val="E6E0EC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rgbClr val="E6E0EC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E6E0E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rgbClr val="E6E0EC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E6E0EC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286147108"/>
              </p:ext>
            </p:extLst>
          </p:nvPr>
        </p:nvGraphicFramePr>
        <p:xfrm>
          <a:off x="1331913" y="1196975"/>
          <a:ext cx="6707187" cy="4103685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RNDr. Vladimír Kostka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Seminář komunikačních dovedností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4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4. ročník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2. 3. 2013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09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 nové látky </a:t>
                      </a: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79223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vyučující má  k dispozici kompletní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výkladový text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811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24" marB="4572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2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3456385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SEMINÁŘ KOMUNIKAČNÍCH DOVEDNOSTÍ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TYPOGRAFICKÉ ZÁSADY ÚPRAVY TEXTU</a:t>
            </a: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71600" y="4797152"/>
            <a:ext cx="6400800" cy="84164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část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49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Interpunkční a další znaménka</a:t>
            </a:r>
          </a:p>
        </p:txBody>
      </p:sp>
      <p:sp>
        <p:nvSpPr>
          <p:cNvPr id="2457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Interpunkční znaménka</a:t>
            </a:r>
            <a:r>
              <a:rPr lang="cs-CZ" dirty="0" smtClean="0"/>
              <a:t> (.,;:?!) píšeme bez mezery k předchozímu slovu, za interpunkčními znaménky děláme jednu mezeru</a:t>
            </a:r>
          </a:p>
          <a:p>
            <a:pPr eaLnBrk="1" hangingPunct="1"/>
            <a:r>
              <a:rPr lang="cs-CZ" dirty="0"/>
              <a:t>v</a:t>
            </a:r>
            <a:r>
              <a:rPr lang="cs-CZ" dirty="0" smtClean="0"/>
              <a:t>ětnou tečku nepíšeme na koncích titulků a prvků dostatečně oddělených od okolního textu grafickou úpravou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eaLnBrk="1" hangingPunct="1"/>
            <a:r>
              <a:rPr lang="cs-CZ" b="1" dirty="0" smtClean="0"/>
              <a:t>české uvozovky</a:t>
            </a:r>
            <a:r>
              <a:rPr lang="cs-CZ" dirty="0" smtClean="0"/>
              <a:t> – první jsou vždy dole, druhé nahoře, jsou-li oblé, mají podobu devítky („) a šestky (“)</a:t>
            </a:r>
          </a:p>
          <a:p>
            <a:pPr eaLnBrk="1" hangingPunct="1"/>
            <a:r>
              <a:rPr lang="cs-CZ" dirty="0" smtClean="0"/>
              <a:t>„uvozovky” těsně obklopují text uvnitř</a:t>
            </a:r>
          </a:p>
          <a:p>
            <a:pPr eaLnBrk="1" hangingPunct="1"/>
            <a:r>
              <a:rPr lang="cs-CZ" dirty="0" smtClean="0"/>
              <a:t>„Je-li v uvozovkách celá věta, píše se uvnitř i interpunkční znaménko, kterým je ukončena.”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eaLnBrk="1" hangingPunct="1"/>
            <a:r>
              <a:rPr lang="cs-CZ" b="1" dirty="0" smtClean="0"/>
              <a:t>tři tečky</a:t>
            </a:r>
            <a:r>
              <a:rPr lang="cs-CZ" dirty="0" smtClean="0"/>
              <a:t> … (CTRL+ tečka) nahrazují nevyslovený text (jako pomlčka), vypuštěný text nebo část výčtu</a:t>
            </a:r>
          </a:p>
          <a:p>
            <a:pPr eaLnBrk="1" hangingPunct="1"/>
            <a:r>
              <a:rPr lang="cs-CZ" dirty="0" smtClean="0"/>
              <a:t>při náhradě části výčtu se trojtečka od předchozího textu odděluje mezerou, jinak se přisazuje těsně</a:t>
            </a:r>
          </a:p>
          <a:p>
            <a:pPr eaLnBrk="1" hangingPunct="1"/>
            <a:r>
              <a:rPr lang="cs-CZ" dirty="0"/>
              <a:t>t</a:t>
            </a:r>
            <a:r>
              <a:rPr lang="cs-CZ" dirty="0" smtClean="0"/>
              <a:t>ečku za trojtečkou nepíšeme</a:t>
            </a:r>
          </a:p>
          <a:p>
            <a:pPr eaLnBrk="1" hangingPunct="1"/>
            <a:r>
              <a:rPr lang="cs-CZ" b="1" dirty="0" smtClean="0"/>
              <a:t>závorky</a:t>
            </a:r>
            <a:r>
              <a:rPr lang="cs-CZ" dirty="0" smtClean="0"/>
              <a:t> přiléhají k textu v závorkách bez mezer (vně ovšem mezery jsou)</a:t>
            </a:r>
          </a:p>
          <a:p>
            <a:pPr eaLnBrk="1" hangingPunct="1"/>
            <a:r>
              <a:rPr lang="cs-CZ" dirty="0"/>
              <a:t>h</a:t>
            </a:r>
            <a:r>
              <a:rPr lang="cs-CZ" dirty="0" smtClean="0"/>
              <a:t>ierarchie závorek je dána schématem {[()]}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spojovník/rozdělovník </a:t>
            </a:r>
            <a:r>
              <a:rPr lang="cs-CZ" dirty="0" smtClean="0"/>
              <a:t>(-) není totéž co pomlčka (–)</a:t>
            </a:r>
          </a:p>
          <a:p>
            <a:pPr eaLnBrk="1" hangingPunct="1"/>
            <a:r>
              <a:rPr lang="cs-CZ" dirty="0"/>
              <a:t>s</a:t>
            </a:r>
            <a:r>
              <a:rPr lang="cs-CZ" dirty="0" smtClean="0"/>
              <a:t>pojovník je umístěn přímo na klávesnici: dělí slova na konci řád-</a:t>
            </a:r>
            <a:r>
              <a:rPr lang="cs-CZ" dirty="0" err="1" smtClean="0"/>
              <a:t>ků</a:t>
            </a:r>
            <a:r>
              <a:rPr lang="cs-CZ" dirty="0" smtClean="0"/>
              <a:t>, spojuje složené výrazy (modro-bílý, </a:t>
            </a:r>
            <a:r>
              <a:rPr lang="cs-CZ" dirty="0" err="1" smtClean="0"/>
              <a:t>Mendelssohn-Bartholdy</a:t>
            </a:r>
            <a:r>
              <a:rPr lang="cs-CZ" dirty="0" smtClean="0"/>
              <a:t>) a slovo s částicí </a:t>
            </a:r>
            <a:r>
              <a:rPr lang="cs-CZ" dirty="0" err="1" smtClean="0"/>
              <a:t>-li</a:t>
            </a:r>
            <a:r>
              <a:rPr lang="cs-CZ" dirty="0" smtClean="0"/>
              <a:t> (nebude-li pršet, </a:t>
            </a:r>
            <a:r>
              <a:rPr lang="cs-CZ" dirty="0" err="1" smtClean="0"/>
              <a:t>nezmoknem</a:t>
            </a:r>
            <a:r>
              <a:rPr lang="cs-CZ" dirty="0" smtClean="0"/>
              <a:t>’)</a:t>
            </a:r>
          </a:p>
          <a:p>
            <a:pPr eaLnBrk="1" hangingPunct="1"/>
            <a:r>
              <a:rPr lang="cs-CZ" dirty="0" smtClean="0"/>
              <a:t>neoddělujeme ho mezerou</a:t>
            </a:r>
          </a:p>
          <a:p>
            <a:pPr eaLnBrk="1" hangingPunct="1"/>
            <a:r>
              <a:rPr lang="cs-CZ" dirty="0" smtClean="0"/>
              <a:t>při rozdělování slov obsahujících spojovník/rozdělovník (česko-|-německý) uvádíme rozdělovník i na začátku dalšího řádku (což většinou musíme udělat ručně)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pomlčka</a:t>
            </a:r>
            <a:r>
              <a:rPr lang="cs-CZ" dirty="0" smtClean="0"/>
              <a:t> je delší (–) a oddělujeme ji na obou stranách mezerou</a:t>
            </a:r>
          </a:p>
          <a:p>
            <a:pPr eaLnBrk="1" hangingPunct="1"/>
            <a:r>
              <a:rPr lang="cs-CZ" dirty="0" smtClean="0"/>
              <a:t>výjimky:</a:t>
            </a:r>
          </a:p>
          <a:p>
            <a:pPr lvl="1" eaLnBrk="1" hangingPunct="1"/>
            <a:r>
              <a:rPr lang="cs-CZ" dirty="0" smtClean="0"/>
              <a:t>stojí-li za pomlčkou interpunkční znaménko, těsně se přimyká k pomlčce; větnou tečku nepíšeme (Neotravuj, ty –! Líbilo se mi to, ale –)</a:t>
            </a:r>
          </a:p>
          <a:p>
            <a:pPr lvl="1" eaLnBrk="1" hangingPunct="1"/>
            <a:r>
              <a:rPr lang="cs-CZ" dirty="0" smtClean="0"/>
              <a:t>pomlčka ve významu: „až“, „od do“, „proti“ není oddělena mezerami a nesmí být ponechána na konci řádku ani zalomena na začátek řádku </a:t>
            </a:r>
          </a:p>
          <a:p>
            <a:pPr marL="457200" lvl="1" indent="0" eaLnBrk="1" hangingPunct="1">
              <a:buNone/>
            </a:pPr>
            <a:r>
              <a:rPr lang="cs-CZ" dirty="0"/>
              <a:t> </a:t>
            </a:r>
            <a:r>
              <a:rPr lang="cs-CZ" dirty="0" smtClean="0"/>
              <a:t>   (25–28 °C, utkání Sparta–</a:t>
            </a:r>
            <a:r>
              <a:rPr lang="cs-CZ" dirty="0" err="1" smtClean="0"/>
              <a:t>Šachťjor</a:t>
            </a:r>
            <a:r>
              <a:rPr lang="cs-CZ" dirty="0"/>
              <a:t> </a:t>
            </a:r>
            <a:r>
              <a:rPr lang="cs-CZ" dirty="0" err="1" smtClean="0"/>
              <a:t>Doneck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/>
          </p:nvPr>
        </p:nvSpPr>
        <p:spPr>
          <a:xfrm>
            <a:off x="457200" y="692150"/>
            <a:ext cx="8229600" cy="5832475"/>
          </a:xfrm>
        </p:spPr>
        <p:txBody>
          <a:bodyPr/>
          <a:lstStyle/>
          <a:p>
            <a:pPr eaLnBrk="1" hangingPunct="1"/>
            <a:r>
              <a:rPr lang="cs-CZ" dirty="0" smtClean="0"/>
              <a:t>pomlčka </a:t>
            </a:r>
            <a:r>
              <a:rPr lang="cs-CZ" dirty="0"/>
              <a:t>na klávesnici umístěna není, je třeba psát jinak (ve Wordu </a:t>
            </a:r>
            <a:r>
              <a:rPr lang="cs-CZ" dirty="0" smtClean="0"/>
              <a:t>např. klávesou CTRL mínus nebo automatickými opravami)</a:t>
            </a:r>
            <a:endParaRPr lang="cs-CZ" dirty="0"/>
          </a:p>
          <a:p>
            <a:pPr eaLnBrk="1" hangingPunct="1"/>
            <a:r>
              <a:rPr lang="cs-CZ" dirty="0" smtClean="0"/>
              <a:t>pomlčky oddělují části věty výrazněji, než čárky</a:t>
            </a:r>
          </a:p>
          <a:p>
            <a:pPr eaLnBrk="1" hangingPunct="1"/>
            <a:r>
              <a:rPr lang="cs-CZ" dirty="0"/>
              <a:t>pomlčky nesmí pak být na začátku </a:t>
            </a:r>
            <a:r>
              <a:rPr lang="cs-CZ" dirty="0" smtClean="0"/>
              <a:t>řádky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/>
          </p:nvPr>
        </p:nvSpPr>
        <p:spPr>
          <a:xfrm>
            <a:off x="457200" y="692150"/>
            <a:ext cx="8229600" cy="5832475"/>
          </a:xfrm>
        </p:spPr>
        <p:txBody>
          <a:bodyPr/>
          <a:lstStyle/>
          <a:p>
            <a:pPr eaLnBrk="1" hangingPunct="1"/>
            <a:r>
              <a:rPr lang="cs-CZ" dirty="0" smtClean="0"/>
              <a:t>pomlčkou vyjadřujeme také nedokončenou myšlenku</a:t>
            </a:r>
          </a:p>
          <a:p>
            <a:pPr eaLnBrk="1" hangingPunct="1"/>
            <a:r>
              <a:rPr lang="cs-CZ" dirty="0" smtClean="0"/>
              <a:t>následující interpunkční znaménko se pak k pomlčce přisazuje těsně, větná tečka se však nepíše:</a:t>
            </a:r>
          </a:p>
          <a:p>
            <a:pPr lvl="1" eaLnBrk="1" hangingPunct="1"/>
            <a:r>
              <a:rPr lang="cs-CZ" dirty="0" smtClean="0"/>
              <a:t>Líbilo se mi to, ale –</a:t>
            </a:r>
          </a:p>
          <a:p>
            <a:pPr lvl="1" eaLnBrk="1" hangingPunct="1"/>
            <a:r>
              <a:rPr lang="cs-CZ" dirty="0" smtClean="0"/>
              <a:t>Neotravuj, ty –!</a:t>
            </a:r>
          </a:p>
          <a:p>
            <a:pPr eaLnBrk="1" hangingPunct="1"/>
            <a:r>
              <a:rPr lang="cs-CZ" dirty="0" smtClean="0"/>
              <a:t>pomlčku používáme místo uvozovek pro uvození přímé řeči nebo jako prvek, označující položku výčtu – pak smí být i na začátku řádku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/>
          </p:nvPr>
        </p:nvSpPr>
        <p:spPr>
          <a:xfrm>
            <a:off x="457200" y="692150"/>
            <a:ext cx="8229600" cy="5832475"/>
          </a:xfrm>
        </p:spPr>
        <p:txBody>
          <a:bodyPr/>
          <a:lstStyle/>
          <a:p>
            <a:pPr eaLnBrk="1" hangingPunct="1"/>
            <a:r>
              <a:rPr lang="cs-CZ" b="1" dirty="0" smtClean="0"/>
              <a:t>znak lomítko</a:t>
            </a:r>
            <a:r>
              <a:rPr lang="cs-CZ" dirty="0" smtClean="0"/>
              <a:t> “/” nikdy neužíváme </a:t>
            </a:r>
            <a:r>
              <a:rPr lang="cs-CZ" dirty="0"/>
              <a:t>ve </a:t>
            </a:r>
            <a:r>
              <a:rPr lang="cs-CZ" dirty="0" smtClean="0"/>
              <a:t>dvojici jako závorky (to je zlozvyk z psacího stroje)</a:t>
            </a:r>
          </a:p>
          <a:p>
            <a:pPr eaLnBrk="1" hangingPunct="1"/>
            <a:r>
              <a:rPr lang="cs-CZ" dirty="0" smtClean="0"/>
              <a:t>užívá se  izolovaně jako lomítko v úsporných zápisech zlomků (1/4), fyzikálních jednotek (km/hod) a jako vžitý oddělovač částí různých specifických výrazů</a:t>
            </a:r>
          </a:p>
          <a:p>
            <a:pPr eaLnBrk="1" hangingPunct="1"/>
            <a:r>
              <a:rPr lang="cs-CZ" dirty="0"/>
              <a:t>přisazuje se z obou stran těsně</a:t>
            </a:r>
          </a:p>
          <a:p>
            <a:pPr eaLnBrk="1" hangingPunct="1"/>
            <a:r>
              <a:rPr lang="cs-CZ" dirty="0"/>
              <a:t>příklady: 1996/97 (školní rok), VŠ/SŠ (vysokoškolák nebo středoškolák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/>
          </p:nvPr>
        </p:nvSpPr>
        <p:spPr>
          <a:xfrm>
            <a:off x="457200" y="692150"/>
            <a:ext cx="8229600" cy="5832475"/>
          </a:xfrm>
        </p:spPr>
        <p:txBody>
          <a:bodyPr/>
          <a:lstStyle/>
          <a:p>
            <a:pPr eaLnBrk="1" hangingPunct="1"/>
            <a:r>
              <a:rPr lang="cs-CZ" dirty="0" smtClean="0"/>
              <a:t>není vhodné zalomit výraz za lomítkem na novou řádku</a:t>
            </a:r>
          </a:p>
          <a:p>
            <a:pPr eaLnBrk="1" hangingPunct="1"/>
            <a:r>
              <a:rPr lang="cs-CZ" dirty="0" smtClean="0"/>
              <a:t>odděluje-li lomítko samostatný text odděluje se pak oboustranně mezerami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b="1" dirty="0" smtClean="0"/>
              <a:t>odsuvník</a:t>
            </a:r>
            <a:r>
              <a:rPr lang="cs-CZ" b="1" dirty="0"/>
              <a:t>, apostrof</a:t>
            </a:r>
            <a:r>
              <a:rPr lang="cs-CZ" dirty="0"/>
              <a:t> (’ ALT+0146) přisazujeme těsně ke slovu, uprostřed slova je bez </a:t>
            </a:r>
            <a:r>
              <a:rPr lang="cs-CZ" dirty="0" smtClean="0"/>
              <a:t>mezer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znaky</a:t>
            </a:r>
            <a:r>
              <a:rPr lang="cs-CZ" dirty="0"/>
              <a:t>, které nenajdeme na klávesnici můžeme vložit pomocí mapy </a:t>
            </a:r>
            <a:r>
              <a:rPr lang="cs-CZ" dirty="0" smtClean="0"/>
              <a:t>znaků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neoddělitelné prvky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zalomení řádku nesmí dojít</a:t>
            </a:r>
          </a:p>
          <a:p>
            <a:pPr lvl="1"/>
            <a:r>
              <a:rPr lang="cs-CZ" dirty="0"/>
              <a:t>před jednociferným číslem bez měrné jednotky (1_pes</a:t>
            </a:r>
            <a:r>
              <a:rPr lang="cs-CZ" dirty="0" smtClean="0"/>
              <a:t>)</a:t>
            </a:r>
          </a:p>
          <a:p>
            <a:pPr lvl="1"/>
            <a:r>
              <a:rPr lang="cs-CZ" dirty="0"/>
              <a:t>mezi řádovými skupinami cifer uvnitř čísla (</a:t>
            </a:r>
            <a:r>
              <a:rPr lang="cs-CZ" dirty="0" smtClean="0"/>
              <a:t>1_523_654, 370_01)</a:t>
            </a:r>
          </a:p>
          <a:p>
            <a:pPr lvl="1"/>
            <a:r>
              <a:rPr lang="cs-CZ" dirty="0"/>
              <a:t>mezi číslem a značkou měrné jednotky (</a:t>
            </a:r>
            <a:r>
              <a:rPr lang="cs-CZ" dirty="0" smtClean="0"/>
              <a:t>5_km</a:t>
            </a:r>
            <a:r>
              <a:rPr lang="cs-CZ" dirty="0"/>
              <a:t>)</a:t>
            </a:r>
          </a:p>
          <a:p>
            <a:pPr lvl="1"/>
            <a:r>
              <a:rPr lang="cs-CZ" dirty="0"/>
              <a:t>mezi zkratkou akademického titulu a jménem </a:t>
            </a:r>
            <a:r>
              <a:rPr lang="cs-CZ" dirty="0" smtClean="0"/>
              <a:t>(</a:t>
            </a:r>
            <a:r>
              <a:rPr lang="cs-CZ" dirty="0" err="1" smtClean="0"/>
              <a:t>prof</a:t>
            </a:r>
            <a:r>
              <a:rPr lang="cs-CZ" dirty="0"/>
              <a:t>._</a:t>
            </a:r>
            <a:r>
              <a:rPr lang="cs-CZ" dirty="0" err="1"/>
              <a:t>J._Novák</a:t>
            </a:r>
            <a:r>
              <a:rPr lang="cs-CZ" dirty="0" smtClean="0"/>
              <a:t>)</a:t>
            </a:r>
          </a:p>
          <a:p>
            <a:pPr lvl="1"/>
            <a:r>
              <a:rPr lang="cs-CZ" dirty="0"/>
              <a:t>mezi zkratkou jména a příjmením (</a:t>
            </a:r>
            <a:r>
              <a:rPr lang="cs-CZ" dirty="0" err="1"/>
              <a:t>A</a:t>
            </a:r>
            <a:r>
              <a:rPr lang="cs-CZ" dirty="0" err="1" smtClean="0"/>
              <a:t>._Malý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188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lvl="1"/>
            <a:r>
              <a:rPr lang="cs-CZ" dirty="0" smtClean="0"/>
              <a:t>za </a:t>
            </a:r>
            <a:r>
              <a:rPr lang="cs-CZ" dirty="0"/>
              <a:t>dnem </a:t>
            </a:r>
            <a:r>
              <a:rPr lang="cs-CZ" dirty="0" smtClean="0"/>
              <a:t>a měsícem v </a:t>
            </a:r>
            <a:r>
              <a:rPr lang="cs-CZ" dirty="0"/>
              <a:t>číselné reprezentaci kalendářního data (14._3._1708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za </a:t>
            </a:r>
            <a:r>
              <a:rPr lang="cs-CZ" dirty="0"/>
              <a:t>jednopísmennou předložkou či spojkou (</a:t>
            </a:r>
            <a:r>
              <a:rPr lang="cs-CZ" dirty="0" smtClean="0"/>
              <a:t>v nouzi </a:t>
            </a:r>
            <a:r>
              <a:rPr lang="cs-CZ" dirty="0"/>
              <a:t>je přípustnou výjimkou spojka </a:t>
            </a:r>
            <a:r>
              <a:rPr lang="cs-CZ" dirty="0" smtClean="0"/>
              <a:t>„a”)</a:t>
            </a:r>
          </a:p>
          <a:p>
            <a:pPr lvl="1"/>
            <a:r>
              <a:rPr lang="cs-CZ" dirty="0" smtClean="0"/>
              <a:t>ve zkratce</a:t>
            </a:r>
          </a:p>
          <a:p>
            <a:pPr lvl="1"/>
            <a:endParaRPr lang="cs-CZ" dirty="0" smtClean="0"/>
          </a:p>
          <a:p>
            <a:r>
              <a:rPr lang="cs-CZ" dirty="0"/>
              <a:t>místo mezery vkládáme již při psaní na tato místa </a:t>
            </a:r>
            <a:r>
              <a:rPr lang="cs-CZ" b="1" dirty="0"/>
              <a:t>nedělitelnou mezeru</a:t>
            </a:r>
            <a:r>
              <a:rPr lang="cs-CZ" dirty="0"/>
              <a:t> (</a:t>
            </a:r>
            <a:r>
              <a:rPr lang="cs-CZ" dirty="0" err="1"/>
              <a:t>CTRL+SHIFT+mezerník</a:t>
            </a:r>
            <a:r>
              <a:rPr lang="cs-CZ" dirty="0"/>
              <a:t> ve Wordu, ALT+0160 v PowerPointu nebo lze využít automatické opravy nebo makro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188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při </a:t>
            </a:r>
            <a:r>
              <a:rPr lang="cs-CZ" dirty="0"/>
              <a:t>rozdělení odstavce koncem stránky nesmí vznikat osamocené řádky – tzv. </a:t>
            </a:r>
            <a:r>
              <a:rPr lang="cs-CZ" dirty="0" smtClean="0"/>
              <a:t>parchanty nebo vdovy</a:t>
            </a:r>
          </a:p>
          <a:p>
            <a:r>
              <a:rPr lang="cs-CZ" dirty="0" smtClean="0"/>
              <a:t>odstavec </a:t>
            </a:r>
            <a:r>
              <a:rPr lang="cs-CZ" dirty="0"/>
              <a:t>smí být rozdělen jen tak, aby v každé jeho části zbyly nejméně </a:t>
            </a:r>
            <a:r>
              <a:rPr lang="cs-CZ" dirty="0" smtClean="0"/>
              <a:t>dva řádky</a:t>
            </a:r>
          </a:p>
          <a:p>
            <a:r>
              <a:rPr lang="cs-CZ" dirty="0"/>
              <a:t>t</a:t>
            </a:r>
            <a:r>
              <a:rPr lang="cs-CZ" dirty="0" smtClean="0"/>
              <a:t>ituly a nadpisy nesmí </a:t>
            </a:r>
            <a:r>
              <a:rPr lang="cs-CZ" dirty="0"/>
              <a:t>být odděleny od následujícího textu </a:t>
            </a:r>
            <a:r>
              <a:rPr lang="cs-CZ" dirty="0" smtClean="0"/>
              <a:t>odstavce či podtitulu nebo podnadpisu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2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 slov</a:t>
            </a:r>
            <a:endParaRPr lang="cs-CZ" dirty="0"/>
          </a:p>
        </p:txBody>
      </p:sp>
      <p:sp>
        <p:nvSpPr>
          <p:cNvPr id="27650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/>
              <a:t>v</a:t>
            </a:r>
            <a:r>
              <a:rPr lang="cs-CZ" dirty="0" smtClean="0"/>
              <a:t> maturitních a obdobných pracích se dělení slov raději vyhýbáme</a:t>
            </a:r>
          </a:p>
          <a:p>
            <a:pPr eaLnBrk="1" hangingPunct="1"/>
            <a:r>
              <a:rPr lang="cs-CZ" dirty="0" smtClean="0"/>
              <a:t>pokud zvolíme dělení slov, je možno zvolit automatické nebo ruční dělení</a:t>
            </a:r>
          </a:p>
          <a:p>
            <a:pPr eaLnBrk="1" hangingPunct="1"/>
            <a:r>
              <a:rPr lang="cs-CZ" dirty="0" smtClean="0"/>
              <a:t>i při volbě automatického dělení slov je doporučeno výsledek překontrolovat</a:t>
            </a:r>
          </a:p>
        </p:txBody>
      </p:sp>
    </p:spTree>
    <p:extLst>
      <p:ext uri="{BB962C8B-B14F-4D97-AF65-F5344CB8AC3E}">
        <p14:creationId xmlns:p14="http://schemas.microsoft.com/office/powerpoint/2010/main" val="220319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dělení </a:t>
            </a:r>
            <a:r>
              <a:rPr lang="cs-CZ" dirty="0"/>
              <a:t>slov podléhá pravidlům pravopisným </a:t>
            </a:r>
            <a:r>
              <a:rPr lang="cs-CZ" dirty="0" smtClean="0"/>
              <a:t>a estetickým</a:t>
            </a:r>
          </a:p>
          <a:p>
            <a:r>
              <a:rPr lang="cs-CZ" dirty="0" smtClean="0"/>
              <a:t>dělena </a:t>
            </a:r>
            <a:r>
              <a:rPr lang="cs-CZ" dirty="0"/>
              <a:t>mohou být pouze slova víceslabičná, </a:t>
            </a:r>
            <a:r>
              <a:rPr lang="cs-CZ" dirty="0" smtClean="0"/>
              <a:t>a to </a:t>
            </a:r>
            <a:r>
              <a:rPr lang="cs-CZ" dirty="0"/>
              <a:t>na hranicích </a:t>
            </a:r>
            <a:r>
              <a:rPr lang="cs-CZ" dirty="0" smtClean="0"/>
              <a:t>slabik</a:t>
            </a:r>
          </a:p>
          <a:p>
            <a:r>
              <a:rPr lang="cs-CZ" dirty="0" smtClean="0"/>
              <a:t>pokud </a:t>
            </a:r>
            <a:r>
              <a:rPr lang="cs-CZ" dirty="0"/>
              <a:t>nejsou hranice slabik zřetelné nebo pokud existuje více možností, přihlížíme </a:t>
            </a:r>
            <a:r>
              <a:rPr lang="cs-CZ" dirty="0" smtClean="0"/>
              <a:t>k jazykové </a:t>
            </a:r>
            <a:r>
              <a:rPr lang="cs-CZ" dirty="0"/>
              <a:t>struktuře </a:t>
            </a:r>
            <a:r>
              <a:rPr lang="cs-CZ" dirty="0" smtClean="0"/>
              <a:t>slova</a:t>
            </a:r>
          </a:p>
          <a:p>
            <a:r>
              <a:rPr lang="cs-CZ" dirty="0" smtClean="0"/>
              <a:t>k těmto pravopisným pravidlům přistupují ještě „estetická” pravidla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19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nežádoucí </a:t>
            </a:r>
            <a:r>
              <a:rPr lang="cs-CZ" dirty="0"/>
              <a:t>je </a:t>
            </a:r>
            <a:r>
              <a:rPr lang="cs-CZ" dirty="0" smtClean="0"/>
              <a:t>takové dělení slov, </a:t>
            </a:r>
            <a:r>
              <a:rPr lang="cs-CZ" dirty="0"/>
              <a:t>při němž by vznikly výrazy nežádoucího popř. zvulgarizovaného nebo jinak nevhodného významu (špatně: </a:t>
            </a:r>
            <a:r>
              <a:rPr lang="cs-CZ" dirty="0" err="1"/>
              <a:t>kni</a:t>
            </a:r>
            <a:r>
              <a:rPr lang="cs-CZ" dirty="0"/>
              <a:t>-hovna, </a:t>
            </a:r>
            <a:r>
              <a:rPr lang="cs-CZ" dirty="0" err="1"/>
              <a:t>spisova</a:t>
            </a:r>
            <a:r>
              <a:rPr lang="cs-CZ" dirty="0"/>
              <a:t>-tele, </a:t>
            </a:r>
            <a:r>
              <a:rPr lang="cs-CZ" dirty="0" err="1"/>
              <a:t>tlu</a:t>
            </a:r>
            <a:r>
              <a:rPr lang="cs-CZ" dirty="0"/>
              <a:t>-močit, </a:t>
            </a:r>
            <a:r>
              <a:rPr lang="cs-CZ" dirty="0" err="1"/>
              <a:t>ná</a:t>
            </a:r>
            <a:r>
              <a:rPr lang="cs-CZ" dirty="0"/>
              <a:t>-držka, 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z</a:t>
            </a:r>
            <a:r>
              <a:rPr lang="cs-CZ" dirty="0"/>
              <a:t> estetického hlediska nedělíme slova na posledních řádkách stránek a sloupců, </a:t>
            </a:r>
            <a:r>
              <a:rPr lang="cs-CZ" dirty="0" smtClean="0"/>
              <a:t>v posledních </a:t>
            </a:r>
            <a:r>
              <a:rPr lang="cs-CZ" dirty="0"/>
              <a:t>slovech </a:t>
            </a:r>
            <a:r>
              <a:rPr lang="cs-CZ" dirty="0" smtClean="0"/>
              <a:t>odstavců, </a:t>
            </a:r>
            <a:r>
              <a:rPr lang="cs-CZ" dirty="0"/>
              <a:t>v </a:t>
            </a:r>
            <a:r>
              <a:rPr lang="cs-CZ" dirty="0" smtClean="0"/>
              <a:t>titulcích a v nadpisech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0813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negativní </a:t>
            </a:r>
            <a:r>
              <a:rPr lang="cs-CZ" dirty="0"/>
              <a:t>estetický účinek má také vysoká frekvence výskytu dělených </a:t>
            </a:r>
            <a:r>
              <a:rPr lang="cs-CZ" dirty="0" smtClean="0"/>
              <a:t>slov – v odstavcích </a:t>
            </a:r>
            <a:r>
              <a:rPr lang="cs-CZ" dirty="0"/>
              <a:t>zarovnaných do bloku by se neměla dělená slova vyskytovat ve více než třech sousedních </a:t>
            </a:r>
            <a:r>
              <a:rPr lang="cs-CZ" dirty="0" smtClean="0"/>
              <a:t>řádcích</a:t>
            </a:r>
          </a:p>
          <a:p>
            <a:r>
              <a:rPr lang="cs-CZ" dirty="0" smtClean="0"/>
              <a:t>na </a:t>
            </a:r>
            <a:r>
              <a:rPr lang="cs-CZ" dirty="0"/>
              <a:t>konci řádku nesmí zůstat jen jedno písmeno (a-</a:t>
            </a:r>
            <a:r>
              <a:rPr lang="cs-CZ" dirty="0" err="1"/>
              <a:t>nabáze</a:t>
            </a:r>
            <a:r>
              <a:rPr lang="cs-CZ" dirty="0" smtClean="0"/>
              <a:t>)</a:t>
            </a:r>
          </a:p>
          <a:p>
            <a:r>
              <a:rPr lang="cs-CZ" dirty="0" smtClean="0"/>
              <a:t>na </a:t>
            </a:r>
            <a:r>
              <a:rPr lang="cs-CZ" dirty="0"/>
              <a:t>začátku řádku nesmí zbýt jen dvě písmena (</a:t>
            </a:r>
            <a:r>
              <a:rPr lang="cs-CZ" dirty="0" err="1"/>
              <a:t>anabá</a:t>
            </a:r>
            <a:r>
              <a:rPr lang="cs-CZ" dirty="0"/>
              <a:t>-ze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52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/>
              <a:t>cizí slova můžete dělit stejně jako slova česká (podle výslovnosti v češtině), nebo i způsobem obvyklým v daném jazyce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045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estetická 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dalším </a:t>
            </a:r>
            <a:r>
              <a:rPr lang="cs-CZ" dirty="0"/>
              <a:t>prvkem, kterému bychom se měli vyhnout jsou </a:t>
            </a:r>
            <a:r>
              <a:rPr lang="cs-CZ" dirty="0" smtClean="0"/>
              <a:t>řeky – vznikají </a:t>
            </a:r>
            <a:r>
              <a:rPr lang="cs-CZ" dirty="0"/>
              <a:t>svislým či šikmým krytím mezer mezi slovy ve třech a více sousedních </a:t>
            </a:r>
            <a:r>
              <a:rPr lang="cs-CZ" dirty="0" smtClean="0"/>
              <a:t>řádcích</a:t>
            </a:r>
          </a:p>
          <a:p>
            <a:pPr eaLnBrk="1" hangingPunct="1"/>
            <a:r>
              <a:rPr lang="cs-CZ" dirty="0" smtClean="0"/>
              <a:t>negativní </a:t>
            </a:r>
            <a:r>
              <a:rPr lang="cs-CZ" dirty="0"/>
              <a:t>estetický účinek řek roste s jejich délkou a </a:t>
            </a:r>
            <a:r>
              <a:rPr lang="cs-CZ" dirty="0" smtClean="0"/>
              <a:t>se </a:t>
            </a:r>
            <a:r>
              <a:rPr lang="cs-CZ" dirty="0"/>
              <a:t>šířkou </a:t>
            </a:r>
            <a:r>
              <a:rPr lang="cs-CZ" dirty="0" smtClean="0"/>
              <a:t>mezer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25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</a:t>
            </a:r>
            <a:endParaRPr lang="cs-CZ" dirty="0"/>
          </a:p>
        </p:txBody>
      </p:sp>
      <p:sp>
        <p:nvSpPr>
          <p:cNvPr id="3072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oficiální iniciálové zkratky jsou tvořeny počátečními písmeny dílčích slov názvu</a:t>
            </a:r>
          </a:p>
          <a:p>
            <a:pPr eaLnBrk="1" hangingPunct="1"/>
            <a:r>
              <a:rPr lang="cs-CZ" dirty="0" smtClean="0"/>
              <a:t>píšeme je výhradně verzálkami (velkými písmeny), uvnitř zkratky bez mezer a bez teček</a:t>
            </a:r>
          </a:p>
          <a:p>
            <a:pPr eaLnBrk="1" hangingPunct="1"/>
            <a:r>
              <a:rPr lang="cs-CZ" dirty="0" smtClean="0"/>
              <a:t>např.: ČR, USA, ODS, ČSSD,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datum</a:t>
            </a:r>
            <a:endParaRPr lang="cs-CZ" dirty="0"/>
          </a:p>
        </p:txBody>
      </p:sp>
      <p:sp>
        <p:nvSpPr>
          <p:cNvPr id="3072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/>
              <a:t>o</a:t>
            </a:r>
            <a:r>
              <a:rPr lang="cs-CZ" dirty="0" smtClean="0"/>
              <a:t>značení dne, měsíce a roku navzájem odsazujeme úzkými (pevnými, nedělitelnými) mezerami</a:t>
            </a:r>
          </a:p>
          <a:p>
            <a:pPr eaLnBrk="1" hangingPunct="1"/>
            <a:r>
              <a:rPr lang="cs-CZ" dirty="0" smtClean="0"/>
              <a:t>den a rok se vždy vyjadřují číselně (arabskými číslicemi)</a:t>
            </a:r>
          </a:p>
          <a:p>
            <a:pPr eaLnBrk="1" hangingPunct="1"/>
            <a:r>
              <a:rPr lang="cs-CZ" dirty="0"/>
              <a:t>měsíc pak buď číselně (arabskými či římskými číslicemi) nebo </a:t>
            </a:r>
            <a:r>
              <a:rPr lang="cs-CZ" dirty="0" smtClean="0"/>
              <a:t>slovně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eaLnBrk="1" hangingPunct="1"/>
            <a:r>
              <a:rPr lang="cs-CZ" dirty="0" smtClean="0"/>
              <a:t>číselná označení dne a měsíce musí být vždy ukončena tečkami (18. 2. 1997 nebo 18. II. 1997)</a:t>
            </a:r>
          </a:p>
          <a:p>
            <a:pPr eaLnBrk="1" hangingPunct="1"/>
            <a:r>
              <a:rPr lang="cs-CZ" dirty="0" smtClean="0"/>
              <a:t>za slovním označením měsíce se tečka neuvádí (18. února 1997 nebo 18. únor 1997)</a:t>
            </a:r>
          </a:p>
          <a:p>
            <a:pPr eaLnBrk="1" hangingPunct="1"/>
            <a:r>
              <a:rPr lang="cs-CZ" dirty="0"/>
              <a:t>letopočet uvádíme jako čtyřčíslí, zkrácené označení roku ve tvaru dvojčíslí uvádíme pouze za pomlčkou resp. lomítkem v zápisu rozsahu let (v letech 1997–98) resp. přelomu let (školní rok 1997/98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hodiny </a:t>
            </a:r>
            <a:r>
              <a:rPr lang="cs-CZ" dirty="0"/>
              <a:t>ve spojení s minutami běžně oddělujeme tečkou bez mezer, minuty se vyjadřují dvouciferným číslem (9.05 hodin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</a:t>
            </a:r>
            <a:r>
              <a:rPr lang="cs-CZ" dirty="0"/>
              <a:t>zápisech sportovních výkonů jednotně používáme dvojtečku </a:t>
            </a:r>
            <a:r>
              <a:rPr lang="cs-CZ" dirty="0" smtClean="0"/>
              <a:t>bez mezer (2:08:45,13)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41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českém textu jako oddělovač desetinné části čísla používáme zásadně </a:t>
            </a:r>
            <a:r>
              <a:rPr lang="cs-CZ" dirty="0" smtClean="0"/>
              <a:t>čárku</a:t>
            </a:r>
          </a:p>
          <a:p>
            <a:r>
              <a:rPr lang="cs-CZ" dirty="0" smtClean="0"/>
              <a:t>pro přehlednost </a:t>
            </a:r>
            <a:r>
              <a:rPr lang="cs-CZ" dirty="0"/>
              <a:t>za každou trojicí cifer v obou směrech od desetinné čárky ven z čísla děláme nedělitelnou </a:t>
            </a:r>
            <a:r>
              <a:rPr lang="cs-CZ" dirty="0" smtClean="0"/>
              <a:t>mezeru</a:t>
            </a:r>
          </a:p>
          <a:p>
            <a:r>
              <a:rPr lang="cs-CZ" dirty="0" smtClean="0"/>
              <a:t>desetinnou </a:t>
            </a:r>
            <a:r>
              <a:rPr lang="cs-CZ" dirty="0"/>
              <a:t>čárku mezerami </a:t>
            </a:r>
            <a:r>
              <a:rPr lang="cs-CZ" dirty="0" smtClean="0"/>
              <a:t>neoddělujeme</a:t>
            </a:r>
          </a:p>
          <a:p>
            <a:r>
              <a:rPr lang="cs-CZ" dirty="0" smtClean="0"/>
              <a:t>např.: </a:t>
            </a:r>
            <a:r>
              <a:rPr lang="cs-CZ" dirty="0"/>
              <a:t>25 376,918 </a:t>
            </a:r>
            <a:r>
              <a:rPr lang="cs-CZ" dirty="0" smtClean="0"/>
              <a:t>407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3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eaLnBrk="1" hangingPunct="1"/>
            <a:r>
              <a:rPr lang="cs-CZ" dirty="0" smtClean="0"/>
              <a:t>poštovní směrovací čísla – ve skupinách 3+2 číslice, např. 370 01</a:t>
            </a:r>
          </a:p>
          <a:p>
            <a:pPr eaLnBrk="1" hangingPunct="1"/>
            <a:r>
              <a:rPr lang="cs-CZ" dirty="0" smtClean="0"/>
              <a:t>telefonní čísla ve skupinách po trojicích, např. 485 </a:t>
            </a:r>
            <a:r>
              <a:rPr lang="cs-CZ" dirty="0"/>
              <a:t>512 964, 214 156 </a:t>
            </a:r>
            <a:r>
              <a:rPr lang="cs-CZ" dirty="0" smtClean="0"/>
              <a:t>587</a:t>
            </a:r>
            <a:endParaRPr lang="cs-CZ" dirty="0"/>
          </a:p>
          <a:p>
            <a:pPr eaLnBrk="1" hangingPunct="1"/>
            <a:r>
              <a:rPr lang="cs-CZ" dirty="0" smtClean="0"/>
              <a:t>v </a:t>
            </a:r>
            <a:r>
              <a:rPr lang="cs-CZ" dirty="0"/>
              <a:t>textu má přednost slovní vyjádření malých čísel (pětkrát pět psů) před vyjádřením </a:t>
            </a:r>
            <a:r>
              <a:rPr lang="cs-CZ" dirty="0" smtClean="0"/>
              <a:t>číslicí</a:t>
            </a:r>
          </a:p>
          <a:p>
            <a:pPr eaLnBrk="1" hangingPunct="1"/>
            <a:r>
              <a:rPr lang="cs-CZ" dirty="0"/>
              <a:t>řadové číslo ukončujeme těsně přisazenou tečkou</a:t>
            </a:r>
          </a:p>
          <a:p>
            <a:pPr eaLnBrk="1" hangingPunct="1"/>
            <a:r>
              <a:rPr lang="cs-CZ" dirty="0"/>
              <a:t>můžeme-li číslo v daném kontextu číst současně jako řadové i základní, tečka se nepíše </a:t>
            </a:r>
            <a:r>
              <a:rPr lang="cs-CZ" dirty="0" smtClean="0"/>
              <a:t>, např. „strana 125“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22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eaLnBrk="1" hangingPunct="1"/>
            <a:r>
              <a:rPr lang="cs-CZ" dirty="0" smtClean="0"/>
              <a:t>ve </a:t>
            </a:r>
            <a:r>
              <a:rPr lang="cs-CZ" dirty="0"/>
              <a:t>spojení uvnitř slov se čísla přisazují těsně, bez mezery a bez </a:t>
            </a:r>
            <a:r>
              <a:rPr lang="cs-CZ" dirty="0" smtClean="0"/>
              <a:t>spojovníku</a:t>
            </a:r>
          </a:p>
          <a:p>
            <a:pPr eaLnBrk="1" hangingPunct="1"/>
            <a:r>
              <a:rPr lang="cs-CZ" dirty="0" smtClean="0"/>
              <a:t>výraz </a:t>
            </a:r>
            <a:r>
              <a:rPr lang="cs-CZ" dirty="0"/>
              <a:t>“krát” smí být ve spojení s číslem (33krát) nahrazen těsně přisazeným znakem </a:t>
            </a:r>
            <a:r>
              <a:rPr lang="cs-CZ" dirty="0" smtClean="0"/>
              <a:t>„×” </a:t>
            </a:r>
            <a:r>
              <a:rPr lang="cs-CZ" dirty="0"/>
              <a:t>(33×), ne však písmenem </a:t>
            </a:r>
            <a:r>
              <a:rPr lang="cs-CZ" dirty="0" smtClean="0"/>
              <a:t>„x</a:t>
            </a:r>
            <a:r>
              <a:rPr lang="cs-CZ" dirty="0"/>
              <a:t>” (33x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smtClean="0"/>
              <a:t>těsně </a:t>
            </a:r>
            <a:r>
              <a:rPr lang="cs-CZ" dirty="0"/>
              <a:t>k číslu má být přisazeno i jeho znaménko (+5 °C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22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algn="l" eaLnBrk="1" hangingPunct="1"/>
            <a:r>
              <a:rPr lang="cs-CZ" dirty="0" smtClean="0"/>
              <a:t>Literatura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dirty="0"/>
              <a:t>ČSN 01 6910. </a:t>
            </a:r>
            <a:r>
              <a:rPr lang="cs-CZ" i="1" dirty="0"/>
              <a:t>Úprava písemností zpracovaných textovými editory</a:t>
            </a:r>
            <a:r>
              <a:rPr lang="cs-CZ" dirty="0"/>
              <a:t>. Praha: Úřad pro technickou normalizaci, metrologii a státní zkušebnictví, 2007.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dirty="0"/>
              <a:t>ČSN ISO 690. </a:t>
            </a:r>
            <a:r>
              <a:rPr lang="cs-CZ" i="1" dirty="0"/>
              <a:t>Informace a dokumentace - Pravidla pro bibliografické odkazy a citace informačních zdrojů</a:t>
            </a:r>
            <a:r>
              <a:rPr lang="cs-CZ" dirty="0"/>
              <a:t>. Praha: Úřad pro technickou normalizaci, metrologii a státní zkušebnictví, 2011.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dirty="0" smtClean="0"/>
              <a:t>HAVELKA</a:t>
            </a:r>
            <a:r>
              <a:rPr lang="cs-CZ" dirty="0"/>
              <a:t>, Jan. </a:t>
            </a:r>
            <a:r>
              <a:rPr lang="cs-CZ" i="1" dirty="0"/>
              <a:t>Počítačová typografie pro každého</a:t>
            </a:r>
            <a:r>
              <a:rPr lang="cs-CZ" dirty="0"/>
              <a:t>. Vyd. 1. Praha: </a:t>
            </a:r>
            <a:r>
              <a:rPr lang="cs-CZ" dirty="0" err="1"/>
              <a:t>Grada</a:t>
            </a:r>
            <a:r>
              <a:rPr lang="cs-CZ" dirty="0"/>
              <a:t>, 1995, 209 s., 26 s. příloh. ISBN 80-716-9165-8.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 i="1" dirty="0" smtClean="0"/>
              <a:t>Pravidla </a:t>
            </a:r>
            <a:r>
              <a:rPr lang="cs-CZ" i="1" dirty="0"/>
              <a:t>českého pravopisu: školní vydání</a:t>
            </a:r>
            <a:r>
              <a:rPr lang="cs-CZ" dirty="0"/>
              <a:t>. Vyd. v </a:t>
            </a:r>
            <a:r>
              <a:rPr lang="cs-CZ" dirty="0" err="1"/>
              <a:t>Panasofii</a:t>
            </a:r>
            <a:r>
              <a:rPr lang="cs-CZ" dirty="0"/>
              <a:t> 3. Praha: </a:t>
            </a:r>
            <a:r>
              <a:rPr lang="cs-CZ" dirty="0" err="1"/>
              <a:t>Pansofia</a:t>
            </a:r>
            <a:r>
              <a:rPr lang="cs-CZ" dirty="0"/>
              <a:t>, 1993, 383 s. ISBN 80-901-3736-9.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86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ICT</Template>
  <TotalTime>629</TotalTime>
  <Words>966</Words>
  <Application>Microsoft Office PowerPoint</Application>
  <PresentationFormat>Předvádění na obrazovce (4:3)</PresentationFormat>
  <Paragraphs>124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Motiv1</vt:lpstr>
      <vt:lpstr>Prezentace aplikace PowerPoint</vt:lpstr>
      <vt:lpstr>SEMINÁŘ KOMUNIKAČNÍCH DOVEDNOSTÍ  TYPOGRAFICKÉ ZÁSADY ÚPRAVY TEXTU</vt:lpstr>
      <vt:lpstr>Interpunkční a další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neoddělitelné prvky</vt:lpstr>
      <vt:lpstr>Prezentace aplikace PowerPoint</vt:lpstr>
      <vt:lpstr>Prezentace aplikace PowerPoint</vt:lpstr>
      <vt:lpstr>dělení slov</vt:lpstr>
      <vt:lpstr>Prezentace aplikace PowerPoint</vt:lpstr>
      <vt:lpstr>Prezentace aplikace PowerPoint</vt:lpstr>
      <vt:lpstr>Prezentace aplikace PowerPoint</vt:lpstr>
      <vt:lpstr>Prezentace aplikace PowerPoint</vt:lpstr>
      <vt:lpstr>další estetická pravidla</vt:lpstr>
      <vt:lpstr>zkratky</vt:lpstr>
      <vt:lpstr>datum</vt:lpstr>
      <vt:lpstr>Prezentace aplikace PowerPoint</vt:lpstr>
      <vt:lpstr>čas</vt:lpstr>
      <vt:lpstr>čísla</vt:lpstr>
      <vt:lpstr>Prezentace aplikace PowerPoint</vt:lpstr>
      <vt:lpstr>Prezentace aplikace PowerPoint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Typografické zásady úpravy textu</dc:title>
  <dc:creator>Rynes</dc:creator>
  <cp:lastModifiedBy>Alena Stachová</cp:lastModifiedBy>
  <cp:revision>46</cp:revision>
  <dcterms:created xsi:type="dcterms:W3CDTF">2007-03-26T21:06:17Z</dcterms:created>
  <dcterms:modified xsi:type="dcterms:W3CDTF">2014-02-03T13:22:30Z</dcterms:modified>
</cp:coreProperties>
</file>