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handoutMasterIdLst>
    <p:handoutMasterId r:id="rId29"/>
  </p:handoutMasterIdLst>
  <p:sldIdLst>
    <p:sldId id="293" r:id="rId2"/>
    <p:sldId id="295" r:id="rId3"/>
    <p:sldId id="274" r:id="rId4"/>
    <p:sldId id="326" r:id="rId5"/>
    <p:sldId id="327" r:id="rId6"/>
    <p:sldId id="275" r:id="rId7"/>
    <p:sldId id="330" r:id="rId8"/>
    <p:sldId id="329" r:id="rId9"/>
    <p:sldId id="276" r:id="rId10"/>
    <p:sldId id="331" r:id="rId11"/>
    <p:sldId id="332" r:id="rId12"/>
    <p:sldId id="333" r:id="rId13"/>
    <p:sldId id="277" r:id="rId14"/>
    <p:sldId id="334" r:id="rId15"/>
    <p:sldId id="335" r:id="rId16"/>
    <p:sldId id="278" r:id="rId17"/>
    <p:sldId id="336" r:id="rId18"/>
    <p:sldId id="338" r:id="rId19"/>
    <p:sldId id="279" r:id="rId20"/>
    <p:sldId id="280" r:id="rId21"/>
    <p:sldId id="339" r:id="rId22"/>
    <p:sldId id="328" r:id="rId23"/>
    <p:sldId id="281" r:id="rId24"/>
    <p:sldId id="340" r:id="rId25"/>
    <p:sldId id="337" r:id="rId26"/>
    <p:sldId id="296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210"/>
    </p:cViewPr>
  </p:sorterViewPr>
  <p:notesViewPr>
    <p:cSldViewPr>
      <p:cViewPr varScale="1">
        <p:scale>
          <a:sx n="44" d="100"/>
          <a:sy n="44" d="100"/>
        </p:scale>
        <p:origin x="-1452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4D7E208-7FB9-4048-8991-7668A8CBBB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322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1C206A9-AF5C-489E-BE8D-8B80956539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6847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solidFill>
                  <a:srgbClr val="FFC000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0715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2718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434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B7D95-CCF4-4070-B98D-9B5A941EA6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796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BB908-F211-4134-868C-F9BA55DF8D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21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16B88-F2D4-4B5E-8F51-16A42679B2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21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65EC4-588B-4510-972A-5D981D9434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859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4CD64-B544-4D9B-BA8D-B14DE69731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9328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75E88-3A42-4CAA-A4AB-234C8146B8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677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54F66-F0D2-4261-B0A2-FB2E4FE477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848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0C514-91C6-4354-883B-CD136BB7B1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388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9F2E6-2578-4422-B0E9-88B2CB0277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8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F2337-0AE0-4606-B7A5-15D0E1888A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711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186FDC-A1E9-4C1B-9EC8-A2CD7FEE60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C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FFC00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E6E0EC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E6E0EC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E6E0EC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E6E0EC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E6E0EC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973533247"/>
              </p:ext>
            </p:extLst>
          </p:nvPr>
        </p:nvGraphicFramePr>
        <p:xfrm>
          <a:off x="1331913" y="1196975"/>
          <a:ext cx="6707187" cy="4103685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8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8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VY_32_INOVACE_21-17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Střední průmyslová škola stavební,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České Budějovice, Resslova 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8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RNDr. Vladimír Kostka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8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Tematický celek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Seminář komunikačních dovedností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4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4. ročník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8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tvorby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2. 3. 2013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9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výklad  nové látky </a:t>
                      </a: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79223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Metodický pokyn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vyučující má  k dispozici kompletní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výkladový text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58811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2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3456385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SEMINÁŘ KOMUNIKAČNÍCH DOVEDNOSTÍ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TYPOGRAFICKÉ ZÁSADY ÚPRAVY TEXTU</a:t>
            </a: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část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049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popisky a legendy</a:t>
            </a:r>
            <a:endParaRPr lang="cs-CZ" dirty="0"/>
          </a:p>
        </p:txBody>
      </p:sp>
      <p:sp>
        <p:nvSpPr>
          <p:cNvPr id="35842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popisek obsahuje stručný popis prvku a číslovanou jmenovku, vyjadřující příslušnost prvku ke konkrétní posloupnosti a jeho pořadí v ní, např.: „Tabulka 7: Vývoj cen“</a:t>
            </a:r>
          </a:p>
          <a:p>
            <a:pPr eaLnBrk="1" hangingPunct="1"/>
            <a:r>
              <a:rPr lang="cs-CZ" dirty="0" smtClean="0"/>
              <a:t>popisky využíváme ke křížovým odkazům, např. „viz obrázek 14 na straně 30”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eaLnBrk="1" hangingPunct="1"/>
            <a:r>
              <a:rPr lang="cs-CZ" dirty="0"/>
              <a:t>pořadová čísla píšeme vždy arabskými číslicemi, jimž může předcházet číslo kapitoly (prvky jsou pak číslovány v každé kapitole samostatně), prvky oddělujeme tečkou, lomítkem nebo </a:t>
            </a:r>
            <a:r>
              <a:rPr lang="cs-CZ" dirty="0" smtClean="0"/>
              <a:t>spojovníkem</a:t>
            </a:r>
          </a:p>
          <a:p>
            <a:pPr eaLnBrk="1" hangingPunct="1"/>
            <a:r>
              <a:rPr lang="cs-CZ" dirty="0"/>
              <a:t>součástí popisku může být legenda, obsahující seznam v obrázku použitých označení </a:t>
            </a:r>
            <a:r>
              <a:rPr lang="cs-CZ" dirty="0" smtClean="0"/>
              <a:t>a vysvětlení </a:t>
            </a:r>
            <a:r>
              <a:rPr lang="cs-CZ" dirty="0"/>
              <a:t>jejich </a:t>
            </a:r>
            <a:r>
              <a:rPr lang="cs-CZ" dirty="0" smtClean="0"/>
              <a:t>významu</a:t>
            </a:r>
          </a:p>
          <a:p>
            <a:pPr eaLnBrk="1" hangingPunct="1"/>
            <a:r>
              <a:rPr lang="cs-CZ" dirty="0" smtClean="0"/>
              <a:t>legenda </a:t>
            </a:r>
            <a:r>
              <a:rPr lang="cs-CZ" dirty="0"/>
              <a:t>bývá umístěna i uvnitř </a:t>
            </a:r>
            <a:r>
              <a:rPr lang="cs-CZ" dirty="0" smtClean="0"/>
              <a:t>obrázku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eaLnBrk="1" hangingPunct="1"/>
            <a:r>
              <a:rPr lang="cs-CZ" dirty="0"/>
              <a:t>p</a:t>
            </a:r>
            <a:r>
              <a:rPr lang="cs-CZ" dirty="0" smtClean="0"/>
              <a:t>opisky a legendy sázíme jiným řezem písma, jiným písmem nebo menší velikostí písma než základní text dokumentu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poznámky</a:t>
            </a:r>
            <a:endParaRPr lang="cs-CZ" dirty="0"/>
          </a:p>
        </p:txBody>
      </p:sp>
      <p:sp>
        <p:nvSpPr>
          <p:cNvPr id="45060" name="Rectangle 4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velké poznámky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, které nemohou být vloženy přímo ke komentovanému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textu, umisťujeme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pod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krátkou vodorovnou čáru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k dolnímu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okraji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stránky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případně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do zvláštního oddílu na konci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kapitoly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nebo do zvláštního oddílu na konci celého dokumentu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příslušný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odkaz na poznámku je vložen těsně za komentovaný prvek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textu –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za poslední písmeno komentovaného slova, za interpunkční znaménko na konci komentované věty resp. až na konec komentovaného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odstavce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ve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funkci odkazů na poznámky se převážně používají jejich pořadová čísla v rámci stránky, kapitoly nebo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dokumentu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odkazy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sázíme buď menším stupněm písma na pozici horního indexu nebo stejným stupněm písma do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závorky</a:t>
            </a:r>
            <a:endParaRPr lang="cs-CZ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texty poznámek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pod čarou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jsou do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textu stránky odděleny krátkou vodorovnou čarou na levém okraji stránky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texty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poznámek na konci kapitol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jsou od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textů kapitol odděleny pouze vlastním titulkem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 případně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kratší čarou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vlevo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texty </a:t>
            </a:r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poznámek uvedené na konci dokumentu začínají samostatnou kapitolou na nové stránce umístěnou za poslední řádnou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kapitolu</a:t>
            </a:r>
          </a:p>
          <a:p>
            <a:pPr eaLnBrk="1" hangingPunct="1"/>
            <a:endParaRPr lang="cs-CZ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eaLnBrk="1" hangingPunct="1"/>
            <a:r>
              <a:rPr lang="cs-CZ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pro text poznámek se používá základní písmo stejné nebo menší velikosti v obyčejném nebo kurzívním 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řezu</a:t>
            </a:r>
            <a:endParaRPr lang="cs-CZ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před textem poznámky se uvádí návěští příslušného odkazu, někdy doplněné o nějaké ohraničující znaky (například uzavírací oblou závorku)</a:t>
            </a:r>
          </a:p>
          <a:p>
            <a:pPr eaLnBrk="1" hangingPunct="1"/>
            <a:r>
              <a:rPr lang="cs-CZ" dirty="0" smtClean="0"/>
              <a:t>všechna návěští by měla být zarovnána k pravému okraji nejširšího z nich</a:t>
            </a:r>
          </a:p>
          <a:p>
            <a:pPr eaLnBrk="1" hangingPunct="1"/>
            <a:r>
              <a:rPr lang="cs-CZ" dirty="0" smtClean="0"/>
              <a:t>texty poznámek se od návěští odsazují buď úzkou mezerou nebo tak, aby se jejich levé okraje kryly se zarážkami odstavců v základním textu stránky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zdrojové texty programů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sází se neproporcionálním písmem (např. </a:t>
            </a:r>
            <a:r>
              <a:rPr lang="cs-CZ" dirty="0" err="1" smtClean="0"/>
              <a:t>Courier</a:t>
            </a:r>
            <a:r>
              <a:rPr lang="cs-CZ" dirty="0" smtClean="0"/>
              <a:t>)</a:t>
            </a:r>
          </a:p>
          <a:p>
            <a:r>
              <a:rPr lang="cs-CZ" dirty="0" smtClean="0"/>
              <a:t>kvůli </a:t>
            </a:r>
            <a:r>
              <a:rPr lang="cs-CZ" dirty="0"/>
              <a:t>úspoře místa je vhodné použít menší velikost písma a případně i sazbu do dvou </a:t>
            </a:r>
            <a:r>
              <a:rPr lang="cs-CZ" dirty="0" smtClean="0"/>
              <a:t>sloupců</a:t>
            </a:r>
          </a:p>
          <a:p>
            <a:r>
              <a:rPr lang="cs-CZ" dirty="0"/>
              <a:t>uvnitř kapitol práce uvádíme jen vybrané fragmenty textu programu, nezbytně nutné pro potřeby </a:t>
            </a:r>
            <a:r>
              <a:rPr lang="cs-CZ" dirty="0" smtClean="0"/>
              <a:t>výkladu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22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dirty="0" smtClean="0"/>
              <a:t>kompletní </a:t>
            </a:r>
            <a:r>
              <a:rPr lang="cs-CZ" dirty="0"/>
              <a:t>zdrojový text programu se do dokumentu </a:t>
            </a:r>
            <a:r>
              <a:rPr lang="cs-CZ" dirty="0" smtClean="0"/>
              <a:t>zařazuje </a:t>
            </a:r>
            <a:r>
              <a:rPr lang="cs-CZ" dirty="0"/>
              <a:t>jako příloha, při velkém rozsahu nejlépe </a:t>
            </a:r>
            <a:r>
              <a:rPr lang="cs-CZ" dirty="0" smtClean="0"/>
              <a:t>v elektronické podobě</a:t>
            </a:r>
          </a:p>
          <a:p>
            <a:r>
              <a:rPr lang="cs-CZ" dirty="0" smtClean="0"/>
              <a:t>v </a:t>
            </a:r>
            <a:r>
              <a:rPr lang="cs-CZ" dirty="0"/>
              <a:t>každém případě musí být </a:t>
            </a:r>
            <a:r>
              <a:rPr lang="cs-CZ" dirty="0" smtClean="0"/>
              <a:t>zdrojový text programu </a:t>
            </a:r>
            <a:r>
              <a:rPr lang="cs-CZ" dirty="0"/>
              <a:t>důkladně okomentován a přehledně </a:t>
            </a:r>
            <a:r>
              <a:rPr lang="cs-CZ" dirty="0" smtClean="0"/>
              <a:t>upraven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22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tabulky</a:t>
            </a:r>
            <a:endParaRPr lang="cs-CZ" dirty="0"/>
          </a:p>
        </p:txBody>
      </p:sp>
      <p:sp>
        <p:nvSpPr>
          <p:cNvPr id="38914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text v tabulkách sázíme obyčejným textem  – základní písmo menší velikosti (zhruba o dva body)</a:t>
            </a:r>
          </a:p>
          <a:p>
            <a:pPr eaLnBrk="1" hangingPunct="1"/>
            <a:r>
              <a:rPr lang="cs-CZ" dirty="0" smtClean="0"/>
              <a:t>záhlaví sloupců a řádků mohou být zvýrazněna například tučným řezem základního písma nebo výplní buněk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eaLnBrk="1" hangingPunct="1"/>
            <a:r>
              <a:rPr lang="cs-CZ" dirty="0" smtClean="0"/>
              <a:t>v buňkách prvního sloupce se text zarovnává obvykle k levému okraji, v ostatních buňkách na střed</a:t>
            </a:r>
          </a:p>
          <a:p>
            <a:pPr eaLnBrk="1" hangingPunct="1"/>
            <a:r>
              <a:rPr lang="cs-CZ" dirty="0" smtClean="0"/>
              <a:t>výjimkou jsou stejnorodá čísla, která musí být ve sloupci zarovnána na desetinnou čárku </a:t>
            </a:r>
          </a:p>
          <a:p>
            <a:pPr eaLnBrk="1" hangingPunct="1"/>
            <a:r>
              <a:rPr lang="cs-CZ" dirty="0"/>
              <a:t>číselné údaje by měly mít stejný počet desetinných </a:t>
            </a:r>
            <a:r>
              <a:rPr lang="cs-CZ" dirty="0" smtClean="0"/>
              <a:t>míst</a:t>
            </a:r>
          </a:p>
          <a:p>
            <a:pPr eaLnBrk="1" hangingPunct="1"/>
            <a:r>
              <a:rPr lang="cs-CZ" dirty="0" smtClean="0"/>
              <a:t>nesmí </a:t>
            </a:r>
            <a:r>
              <a:rPr lang="cs-CZ" dirty="0"/>
              <a:t>chybět popisky sloupců/řádků, použité jednotky, apod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eaLnBrk="1" hangingPunct="1"/>
            <a:r>
              <a:rPr lang="cs-CZ" dirty="0" smtClean="0"/>
              <a:t>hierarchii bloků buněk tabulky lze vyjádřit rozdílnou tloušťkou nebo počtem linek, kterými jsou orámovány – nejvýraznější jsou pak linky na obrysu tabulky, nejméně výrazné linky základní (půl bodu a méně)</a:t>
            </a:r>
          </a:p>
          <a:p>
            <a:pPr eaLnBrk="1" hangingPunct="1"/>
            <a:r>
              <a:rPr lang="cs-CZ" dirty="0"/>
              <a:t>linky musí být od textu uvnitř buněk vzdáleny alespoň jeden </a:t>
            </a:r>
            <a:r>
              <a:rPr lang="cs-CZ" dirty="0" smtClean="0"/>
              <a:t>milimetr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9938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ilustrace a fotografie vkládáme na stránky přednostně v obrázkových formátech (</a:t>
            </a:r>
            <a:r>
              <a:rPr lang="cs-CZ" dirty="0" err="1" smtClean="0"/>
              <a:t>png</a:t>
            </a:r>
            <a:r>
              <a:rPr lang="cs-CZ" dirty="0" smtClean="0"/>
              <a:t>, </a:t>
            </a:r>
            <a:r>
              <a:rPr lang="cs-CZ" dirty="0" err="1" smtClean="0"/>
              <a:t>gif</a:t>
            </a:r>
            <a:r>
              <a:rPr lang="cs-CZ" dirty="0" smtClean="0"/>
              <a:t>, </a:t>
            </a:r>
            <a:r>
              <a:rPr lang="cs-CZ" dirty="0" err="1" smtClean="0"/>
              <a:t>jpg</a:t>
            </a:r>
            <a:r>
              <a:rPr lang="cs-CZ" dirty="0" smtClean="0"/>
              <a:t>), aby byly tištěny společně s dokumentem</a:t>
            </a:r>
          </a:p>
          <a:p>
            <a:pPr eaLnBrk="1" hangingPunct="1"/>
            <a:r>
              <a:rPr lang="cs-CZ" dirty="0" smtClean="0"/>
              <a:t>umožňuje to i jejich začlenění do textu a změnu rozměrů</a:t>
            </a:r>
          </a:p>
          <a:p>
            <a:pPr eaLnBrk="1" hangingPunct="1"/>
            <a:r>
              <a:rPr lang="cs-CZ" dirty="0" smtClean="0"/>
              <a:t>fotografie mohou být v nouzi nalepeny, ovšem jen z jedné strany na tužší papír</a:t>
            </a:r>
          </a:p>
          <a:p>
            <a:pPr eaLnBrk="1" hangingPunct="1"/>
            <a:r>
              <a:rPr lang="cs-CZ" dirty="0" smtClean="0"/>
              <a:t>samostatné listy s nalepenými fotografiemi je vhodné umístit jako přílohu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eaLnBrk="1" hangingPunct="1"/>
            <a:r>
              <a:rPr lang="cs-CZ" dirty="0" smtClean="0"/>
              <a:t>obtékání </a:t>
            </a:r>
            <a:r>
              <a:rPr lang="cs-CZ" dirty="0"/>
              <a:t>okolního textu – optimálně je obrázek velký jako tištěná stránka, text pak obtéká pouze shora a zdola, je-li obrázek užší </a:t>
            </a:r>
            <a:r>
              <a:rPr lang="cs-CZ" dirty="0" smtClean="0"/>
              <a:t>nastavíme obtékání textu </a:t>
            </a:r>
            <a:r>
              <a:rPr lang="cs-CZ" dirty="0"/>
              <a:t>jen z jedné boční </a:t>
            </a:r>
            <a:r>
              <a:rPr lang="cs-CZ" dirty="0" smtClean="0"/>
              <a:t>strany</a:t>
            </a:r>
            <a:endParaRPr lang="cs-CZ" dirty="0"/>
          </a:p>
          <a:p>
            <a:pPr eaLnBrk="1" hangingPunct="1"/>
            <a:r>
              <a:rPr lang="cs-CZ" dirty="0" smtClean="0"/>
              <a:t>jednotně </a:t>
            </a:r>
            <a:r>
              <a:rPr lang="cs-CZ" dirty="0"/>
              <a:t>pro všechny obrázky volíme šířku mezery mezi jejich hranicemi a okolním textem (5–10 mm) a formát </a:t>
            </a:r>
            <a:r>
              <a:rPr lang="cs-CZ" dirty="0" smtClean="0"/>
              <a:t>titulků</a:t>
            </a:r>
          </a:p>
          <a:p>
            <a:pPr eaLnBrk="1" hangingPunct="1"/>
            <a:r>
              <a:rPr lang="cs-CZ" dirty="0" smtClean="0"/>
              <a:t>každému </a:t>
            </a:r>
            <a:r>
              <a:rPr lang="cs-CZ" dirty="0"/>
              <a:t>obrázku by měl odpovídat titulek </a:t>
            </a:r>
            <a:r>
              <a:rPr lang="cs-CZ" dirty="0" smtClean="0"/>
              <a:t>v textu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442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eaLnBrk="1" hangingPunct="1"/>
            <a:r>
              <a:rPr lang="cs-CZ" dirty="0"/>
              <a:t>v</a:t>
            </a:r>
            <a:r>
              <a:rPr lang="cs-CZ" dirty="0" smtClean="0"/>
              <a:t>šechny </a:t>
            </a:r>
            <a:r>
              <a:rPr lang="cs-CZ" dirty="0"/>
              <a:t>celostránkové prvky (obrázky, tabulky) umístěné </a:t>
            </a:r>
            <a:r>
              <a:rPr lang="cs-CZ" dirty="0" smtClean="0"/>
              <a:t>„naležato</a:t>
            </a:r>
            <a:r>
              <a:rPr lang="cs-CZ" dirty="0"/>
              <a:t>” musí mít svůj dolní okraj umístěn vždy </a:t>
            </a:r>
            <a:r>
              <a:rPr lang="cs-CZ" dirty="0" smtClean="0"/>
              <a:t>vpravo</a:t>
            </a:r>
          </a:p>
          <a:p>
            <a:pPr eaLnBrk="1" hangingPunct="1"/>
            <a:r>
              <a:rPr lang="cs-CZ" dirty="0" smtClean="0"/>
              <a:t>stejně </a:t>
            </a:r>
            <a:r>
              <a:rPr lang="cs-CZ" dirty="0"/>
              <a:t>jako obrázek je orientován i jeho </a:t>
            </a:r>
            <a:r>
              <a:rPr lang="cs-CZ" dirty="0" smtClean="0"/>
              <a:t>popisek</a:t>
            </a:r>
            <a:endParaRPr lang="cs-CZ" dirty="0"/>
          </a:p>
          <a:p>
            <a:pPr eaLnBrk="1" hangingPunct="1"/>
            <a:r>
              <a:rPr lang="cs-CZ" dirty="0" smtClean="0"/>
              <a:t>o </a:t>
            </a:r>
            <a:r>
              <a:rPr lang="cs-CZ" dirty="0"/>
              <a:t>umístění obrázku rozhoduje také jeho </a:t>
            </a:r>
            <a:r>
              <a:rPr lang="cs-CZ" dirty="0" smtClean="0"/>
              <a:t>obsah</a:t>
            </a:r>
          </a:p>
          <a:p>
            <a:pPr eaLnBrk="1" hangingPunct="1"/>
            <a:r>
              <a:rPr lang="cs-CZ" dirty="0" smtClean="0"/>
              <a:t>pohledy </a:t>
            </a:r>
            <a:r>
              <a:rPr lang="cs-CZ" dirty="0"/>
              <a:t>osob i předměty ve vodorovném pohybu směřují ke hřbetu knihy, obrázek </a:t>
            </a:r>
            <a:r>
              <a:rPr lang="cs-CZ" dirty="0" smtClean="0"/>
              <a:t>s oblohou umísťujeme </a:t>
            </a:r>
            <a:r>
              <a:rPr lang="cs-CZ" dirty="0"/>
              <a:t>k hornímu okraji </a:t>
            </a:r>
            <a:r>
              <a:rPr lang="cs-CZ" dirty="0" smtClean="0"/>
              <a:t>stránky</a:t>
            </a:r>
            <a:endParaRPr lang="cs-CZ" dirty="0"/>
          </a:p>
          <a:p>
            <a:pPr eaLnBrk="1" hangingPunct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442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grafy</a:t>
            </a:r>
            <a:endParaRPr lang="cs-CZ" dirty="0"/>
          </a:p>
        </p:txBody>
      </p:sp>
      <p:sp>
        <p:nvSpPr>
          <p:cNvPr id="40962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zvyšují názornost, zajímavost a přehlednost práce, umožňují snadné porovnání tabulkových hodnot</a:t>
            </a:r>
          </a:p>
          <a:p>
            <a:pPr eaLnBrk="1" hangingPunct="1"/>
            <a:r>
              <a:rPr lang="cs-CZ" dirty="0" smtClean="0"/>
              <a:t>typy grafů:</a:t>
            </a:r>
          </a:p>
          <a:p>
            <a:pPr lvl="1" eaLnBrk="1" hangingPunct="1"/>
            <a:r>
              <a:rPr lang="cs-CZ" dirty="0" smtClean="0"/>
              <a:t>plošný graf – zobrazuje trend vývoje jednotlivých hodnot v čase</a:t>
            </a:r>
          </a:p>
          <a:p>
            <a:pPr lvl="1" eaLnBrk="1" hangingPunct="1"/>
            <a:r>
              <a:rPr lang="cs-CZ" dirty="0" smtClean="0"/>
              <a:t>pruhový graf – umožňuje porovnání jednotlivých hodnot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pPr lvl="1" eaLnBrk="1" hangingPunct="1"/>
            <a:r>
              <a:rPr lang="cs-CZ" dirty="0" smtClean="0"/>
              <a:t>sloupcový </a:t>
            </a:r>
            <a:r>
              <a:rPr lang="cs-CZ" dirty="0"/>
              <a:t>graf – zobrazuje změny hodnot v čase, umožňuje porovnání </a:t>
            </a:r>
            <a:r>
              <a:rPr lang="cs-CZ" dirty="0" smtClean="0"/>
              <a:t>hodnot</a:t>
            </a:r>
            <a:endParaRPr lang="cs-CZ" dirty="0"/>
          </a:p>
          <a:p>
            <a:pPr lvl="1" eaLnBrk="1" hangingPunct="1"/>
            <a:r>
              <a:rPr lang="cs-CZ" dirty="0" smtClean="0"/>
              <a:t>spojnicový </a:t>
            </a:r>
            <a:r>
              <a:rPr lang="cs-CZ" dirty="0"/>
              <a:t>graf – zobrazuje vývoj a změny dat </a:t>
            </a:r>
            <a:r>
              <a:rPr lang="cs-CZ" dirty="0" smtClean="0"/>
              <a:t>v čase</a:t>
            </a:r>
            <a:endParaRPr lang="cs-CZ" dirty="0"/>
          </a:p>
          <a:p>
            <a:pPr lvl="1" eaLnBrk="1" hangingPunct="1"/>
            <a:r>
              <a:rPr lang="cs-CZ" dirty="0" smtClean="0"/>
              <a:t>výsečový </a:t>
            </a:r>
            <a:r>
              <a:rPr lang="cs-CZ" dirty="0"/>
              <a:t>graf – zobrazuje poměr </a:t>
            </a:r>
            <a:r>
              <a:rPr lang="cs-CZ" dirty="0" smtClean="0"/>
              <a:t>částí </a:t>
            </a:r>
            <a:r>
              <a:rPr lang="cs-CZ" dirty="0"/>
              <a:t>k </a:t>
            </a:r>
            <a:r>
              <a:rPr lang="cs-CZ" dirty="0" smtClean="0"/>
              <a:t>celku, rozdělení celku na části</a:t>
            </a:r>
            <a:endParaRPr lang="cs-CZ" dirty="0"/>
          </a:p>
          <a:p>
            <a:pPr lvl="1" eaLnBrk="1" hangingPunct="1"/>
            <a:r>
              <a:rPr lang="cs-CZ" dirty="0"/>
              <a:t>XY graf – zobrazuje vztah mezi hodnotami několika řad, používaný pro vědecké </a:t>
            </a:r>
            <a:r>
              <a:rPr lang="cs-CZ" dirty="0" smtClean="0"/>
              <a:t>účely</a:t>
            </a:r>
          </a:p>
          <a:p>
            <a:pPr lvl="1" eaLnBrk="1" hangingPunct="1"/>
            <a:r>
              <a:rPr lang="cs-CZ" dirty="0" smtClean="0"/>
              <a:t>piktogram </a:t>
            </a:r>
            <a:r>
              <a:rPr lang="cs-CZ" dirty="0"/>
              <a:t>– získáme nahradíme-li označení bodů vhodným </a:t>
            </a:r>
            <a:r>
              <a:rPr lang="cs-CZ" dirty="0" smtClean="0"/>
              <a:t>obrázkem</a:t>
            </a:r>
            <a:endParaRPr lang="cs-CZ" dirty="0"/>
          </a:p>
          <a:p>
            <a:pPr lvl="1" eaLnBrk="1" hangingPunct="1"/>
            <a:r>
              <a:rPr lang="cs-CZ" dirty="0"/>
              <a:t>3D graf – slouží k vyhodnocení dat podle dvou </a:t>
            </a:r>
            <a:r>
              <a:rPr lang="cs-CZ" dirty="0" smtClean="0"/>
              <a:t>hledisek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pozor na popisování os (název </a:t>
            </a:r>
            <a:r>
              <a:rPr lang="en-US" dirty="0" smtClean="0"/>
              <a:t>[</a:t>
            </a:r>
            <a:r>
              <a:rPr lang="cs-CZ" dirty="0" smtClean="0"/>
              <a:t>jednotka</a:t>
            </a:r>
            <a:r>
              <a:rPr lang="en-US" dirty="0" smtClean="0"/>
              <a:t>]</a:t>
            </a:r>
            <a:r>
              <a:rPr lang="cs-CZ" dirty="0" smtClean="0"/>
              <a:t>), uvedení legendy a volbu vhodného typu grafu</a:t>
            </a:r>
          </a:p>
          <a:p>
            <a:pPr eaLnBrk="1" hangingPunct="1"/>
            <a:r>
              <a:rPr lang="cs-CZ" dirty="0" smtClean="0"/>
              <a:t>standardně vynášíme na osu x nezávisle proměnnou, na osu y závisle proměnnou (případná záměna proměnných může vést k nesprávným výsledků regresní analýzy)</a:t>
            </a:r>
          </a:p>
          <a:p>
            <a:pPr eaLnBrk="1" hangingPunct="1"/>
            <a:r>
              <a:rPr lang="cs-CZ" dirty="0" smtClean="0"/>
              <a:t>pro tvorbu grafů je výhodnější použít místo MS Wordu MS Excel nebo přímo software určený ke zpracování dat</a:t>
            </a:r>
            <a:endParaRPr lang="cs-CZ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matematické výrazy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v</a:t>
            </a:r>
            <a:r>
              <a:rPr lang="cs-CZ" dirty="0"/>
              <a:t> MS Word </a:t>
            </a:r>
            <a:r>
              <a:rPr lang="cs-CZ" dirty="0" smtClean="0"/>
              <a:t>je potřebné využívat „Editor rovnic“</a:t>
            </a:r>
          </a:p>
          <a:p>
            <a:pPr eaLnBrk="1" hangingPunct="1"/>
            <a:r>
              <a:rPr lang="cs-CZ" dirty="0" smtClean="0"/>
              <a:t>kurzíva je využívána pro </a:t>
            </a:r>
            <a:r>
              <a:rPr lang="cs-CZ" dirty="0"/>
              <a:t>názvy obecných konstant (</a:t>
            </a:r>
            <a:r>
              <a:rPr lang="cs-CZ" i="1" dirty="0"/>
              <a:t>a</a:t>
            </a:r>
            <a:r>
              <a:rPr lang="cs-CZ" dirty="0"/>
              <a:t>), proměnných (</a:t>
            </a:r>
            <a:r>
              <a:rPr lang="cs-CZ" i="1" dirty="0"/>
              <a:t>x</a:t>
            </a:r>
            <a:r>
              <a:rPr lang="cs-CZ" dirty="0"/>
              <a:t>), funkcí (</a:t>
            </a:r>
            <a:r>
              <a:rPr lang="cs-CZ" i="1" dirty="0"/>
              <a:t>f</a:t>
            </a:r>
            <a:r>
              <a:rPr lang="cs-CZ" dirty="0"/>
              <a:t>), množin (</a:t>
            </a:r>
            <a:r>
              <a:rPr lang="cs-CZ" i="1" dirty="0"/>
              <a:t>M</a:t>
            </a:r>
            <a:r>
              <a:rPr lang="cs-CZ" dirty="0"/>
              <a:t>) apod.</a:t>
            </a:r>
          </a:p>
          <a:p>
            <a:pPr eaLnBrk="1" hangingPunct="1"/>
            <a:r>
              <a:rPr lang="cs-CZ" dirty="0" smtClean="0"/>
              <a:t>normální </a:t>
            </a:r>
            <a:r>
              <a:rPr lang="cs-CZ" dirty="0"/>
              <a:t>řez </a:t>
            </a:r>
            <a:r>
              <a:rPr lang="cs-CZ" dirty="0" smtClean="0"/>
              <a:t>pro </a:t>
            </a:r>
            <a:r>
              <a:rPr lang="cs-CZ" dirty="0"/>
              <a:t>číslice, standardní identifikátory (e; R; sin; atd.)</a:t>
            </a:r>
          </a:p>
          <a:p>
            <a:pPr eaLnBrk="1" hangingPunct="1"/>
            <a:r>
              <a:rPr lang="cs-CZ" dirty="0" smtClean="0"/>
              <a:t>Tučný řez pro </a:t>
            </a:r>
            <a:r>
              <a:rPr lang="cs-CZ" dirty="0"/>
              <a:t>označení množin, </a:t>
            </a:r>
            <a:r>
              <a:rPr lang="cs-CZ" dirty="0" smtClean="0"/>
              <a:t>matic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91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/>
          </p:nvPr>
        </p:nvSpPr>
        <p:spPr>
          <a:xfrm>
            <a:off x="457200" y="260350"/>
            <a:ext cx="8229600" cy="6337300"/>
          </a:xfrm>
        </p:spPr>
        <p:txBody>
          <a:bodyPr/>
          <a:lstStyle/>
          <a:p>
            <a:pPr eaLnBrk="1" hangingPunct="1"/>
            <a:r>
              <a:rPr lang="cs-CZ" b="1" dirty="0" smtClean="0"/>
              <a:t>mezery vkládáme</a:t>
            </a:r>
            <a:r>
              <a:rPr lang="cs-CZ" dirty="0" smtClean="0"/>
              <a:t> mezi binární operátory a jejich operandy (a + b), mezi identifikátory funkcí a jejich argumenty (sin x), mezi operační symboly (integrál, suma apod.) a k nim připojené výrazy</a:t>
            </a:r>
          </a:p>
          <a:p>
            <a:pPr eaLnBrk="1" hangingPunct="1"/>
            <a:r>
              <a:rPr lang="cs-CZ" dirty="0" smtClean="0"/>
              <a:t>obecně všude tam, kde by absencí mezery došlo k nejednoznačnosti nebo ke zhoršení přehlednosti rovnice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/>
          </p:nvPr>
        </p:nvSpPr>
        <p:spPr>
          <a:xfrm>
            <a:off x="457200" y="476672"/>
            <a:ext cx="8229600" cy="6120978"/>
          </a:xfrm>
        </p:spPr>
        <p:txBody>
          <a:bodyPr/>
          <a:lstStyle/>
          <a:p>
            <a:pPr eaLnBrk="1" hangingPunct="1"/>
            <a:r>
              <a:rPr lang="cs-CZ" dirty="0" smtClean="0"/>
              <a:t>nikdy </a:t>
            </a:r>
            <a:r>
              <a:rPr lang="cs-CZ" b="1" dirty="0" smtClean="0"/>
              <a:t>mezery nevkládáme</a:t>
            </a:r>
            <a:r>
              <a:rPr lang="cs-CZ" dirty="0" smtClean="0"/>
              <a:t> mezi unární operátor a jeho operand (-a, n!), mezi prvek a jeho index (</a:t>
            </a:r>
            <a:r>
              <a:rPr lang="cs-CZ" dirty="0" err="1" smtClean="0"/>
              <a:t>x</a:t>
            </a:r>
            <a:r>
              <a:rPr lang="cs-CZ" baseline="-25000" dirty="0" err="1" smtClean="0"/>
              <a:t>i</a:t>
            </a:r>
            <a:r>
              <a:rPr lang="cs-CZ" dirty="0" smtClean="0"/>
              <a:t>), mezi číslo a identifikátor jím násobené proměnné nebo konstanty (3x), ani mezi závorku a v ní uzavřený výraz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editory rovnic aplikují potřebné mezery automatickým odsazením příslušných prvků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eaLnBrk="1" hangingPunct="1"/>
            <a:r>
              <a:rPr lang="cs-CZ" dirty="0" smtClean="0"/>
              <a:t>lámání </a:t>
            </a:r>
            <a:r>
              <a:rPr lang="cs-CZ" dirty="0"/>
              <a:t>částí rovnice do více řádek je dovoleno jen v nutných případech</a:t>
            </a:r>
          </a:p>
          <a:p>
            <a:pPr eaLnBrk="1" hangingPunct="1"/>
            <a:r>
              <a:rPr lang="cs-CZ" dirty="0"/>
              <a:t>zalomení se pak provádí na hlavní úrovni struktury rovnice, zásadně ne ve strukturách vnořených (indexech, zlomcích a argumentech všeho druhu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098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cs-CZ" dirty="0" smtClean="0"/>
              <a:t>Literatura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cs-CZ" dirty="0"/>
              <a:t>ČSN 01 6910. </a:t>
            </a:r>
            <a:r>
              <a:rPr lang="cs-CZ" i="1" dirty="0"/>
              <a:t>Úprava písemností zpracovaných textovými editory</a:t>
            </a:r>
            <a:r>
              <a:rPr lang="cs-CZ" dirty="0"/>
              <a:t>. Praha: Úřad pro technickou normalizaci, metrologii a státní zkušebnictví, 2007.</a:t>
            </a:r>
            <a:endParaRPr lang="cs-CZ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cs-CZ" dirty="0"/>
              <a:t>ČSN ISO 690. </a:t>
            </a:r>
            <a:r>
              <a:rPr lang="cs-CZ" i="1" dirty="0"/>
              <a:t>Informace a dokumentace - Pravidla pro bibliografické odkazy a citace informačních zdrojů</a:t>
            </a:r>
            <a:r>
              <a:rPr lang="cs-CZ" dirty="0"/>
              <a:t>. Praha: Úřad pro technickou normalizaci, metrologii a státní zkušebnictví, 2011.</a:t>
            </a:r>
            <a:endParaRPr lang="cs-CZ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cs-CZ" dirty="0" smtClean="0"/>
              <a:t>HAVELKA</a:t>
            </a:r>
            <a:r>
              <a:rPr lang="cs-CZ" dirty="0"/>
              <a:t>, Jan. </a:t>
            </a:r>
            <a:r>
              <a:rPr lang="cs-CZ" i="1" dirty="0"/>
              <a:t>Počítačová typografie pro každého</a:t>
            </a:r>
            <a:r>
              <a:rPr lang="cs-CZ" dirty="0"/>
              <a:t>. Vyd. 1. Praha: </a:t>
            </a:r>
            <a:r>
              <a:rPr lang="cs-CZ" dirty="0" err="1"/>
              <a:t>Grada</a:t>
            </a:r>
            <a:r>
              <a:rPr lang="cs-CZ" dirty="0"/>
              <a:t>, 1995, 209 s., 26 s. příloh. ISBN 80-716-9165-8.</a:t>
            </a:r>
            <a:r>
              <a:rPr lang="cs-CZ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  <a:endParaRPr lang="cs-CZ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cs-CZ" i="1" dirty="0" smtClean="0"/>
              <a:t>Pravidla </a:t>
            </a:r>
            <a:r>
              <a:rPr lang="cs-CZ" i="1" dirty="0"/>
              <a:t>českého pravopisu: školní vydání</a:t>
            </a:r>
            <a:r>
              <a:rPr lang="cs-CZ" dirty="0"/>
              <a:t>. Vyd. v </a:t>
            </a:r>
            <a:r>
              <a:rPr lang="cs-CZ" dirty="0" err="1"/>
              <a:t>Panasofii</a:t>
            </a:r>
            <a:r>
              <a:rPr lang="cs-CZ" dirty="0"/>
              <a:t> 3. Praha: </a:t>
            </a:r>
            <a:r>
              <a:rPr lang="cs-CZ" dirty="0" err="1"/>
              <a:t>Pansofia</a:t>
            </a:r>
            <a:r>
              <a:rPr lang="cs-CZ" dirty="0"/>
              <a:t>, 1993, 383 s. ISBN 80-901-3736-9.</a:t>
            </a:r>
            <a:endParaRPr lang="cs-CZ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86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ICT</Template>
  <TotalTime>630</TotalTime>
  <Words>882</Words>
  <Application>Microsoft Office PowerPoint</Application>
  <PresentationFormat>Předvádění na obrazovce (4:3)</PresentationFormat>
  <Paragraphs>103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Motiv1</vt:lpstr>
      <vt:lpstr>Prezentace aplikace PowerPoint</vt:lpstr>
      <vt:lpstr>SEMINÁŘ KOMUNIKAČNÍCH DOVEDNOSTÍ  TYPOGRAFICKÉ ZÁSADY ÚPRAVY TEXTU</vt:lpstr>
      <vt:lpstr>popisky a legendy</vt:lpstr>
      <vt:lpstr>Prezentace aplikace PowerPoint</vt:lpstr>
      <vt:lpstr>Prezentace aplikace PowerPoint</vt:lpstr>
      <vt:lpstr>poznámky</vt:lpstr>
      <vt:lpstr>Prezentace aplikace PowerPoint</vt:lpstr>
      <vt:lpstr>Prezentace aplikace PowerPoint</vt:lpstr>
      <vt:lpstr>Prezentace aplikace PowerPoint</vt:lpstr>
      <vt:lpstr>Prezentace aplikace PowerPoint</vt:lpstr>
      <vt:lpstr>zdrojové texty programů</vt:lpstr>
      <vt:lpstr>Prezentace aplikace PowerPoint</vt:lpstr>
      <vt:lpstr>tabulky</vt:lpstr>
      <vt:lpstr>Prezentace aplikace PowerPoint</vt:lpstr>
      <vt:lpstr>Prezentace aplikace PowerPoint</vt:lpstr>
      <vt:lpstr>obrázky</vt:lpstr>
      <vt:lpstr>Prezentace aplikace PowerPoint</vt:lpstr>
      <vt:lpstr>Prezentace aplikace PowerPoint</vt:lpstr>
      <vt:lpstr>grafy</vt:lpstr>
      <vt:lpstr>Prezentace aplikace PowerPoint</vt:lpstr>
      <vt:lpstr>Prezentace aplikace PowerPoint</vt:lpstr>
      <vt:lpstr>matematické výrazy</vt:lpstr>
      <vt:lpstr>Prezentace aplikace PowerPoint</vt:lpstr>
      <vt:lpstr>Prezentace aplikace PowerPoint</vt:lpstr>
      <vt:lpstr>Prezentace aplikace PowerPoint</vt:lpstr>
      <vt:lpstr>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Typografické zásady úpravy textu</dc:title>
  <dc:creator>Rynes</dc:creator>
  <cp:lastModifiedBy>Alena Stachová</cp:lastModifiedBy>
  <cp:revision>46</cp:revision>
  <dcterms:created xsi:type="dcterms:W3CDTF">2007-03-26T21:06:17Z</dcterms:created>
  <dcterms:modified xsi:type="dcterms:W3CDTF">2014-02-03T13:24:52Z</dcterms:modified>
</cp:coreProperties>
</file>