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1" r:id="rId2"/>
    <p:sldId id="256" r:id="rId3"/>
    <p:sldId id="289" r:id="rId4"/>
    <p:sldId id="294" r:id="rId5"/>
    <p:sldId id="295" r:id="rId6"/>
    <p:sldId id="296" r:id="rId7"/>
    <p:sldId id="297" r:id="rId8"/>
    <p:sldId id="292" r:id="rId9"/>
    <p:sldId id="293" r:id="rId10"/>
    <p:sldId id="28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90D4F7-462E-46CD-8D3C-08136D417780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CDBEC-CB1B-4F06-8F4B-707F97E12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7758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221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1164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1164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1164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1164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1164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1164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3196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2960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95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14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55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139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98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010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748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16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7662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8639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176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0000"/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9D931-58C2-4DC1-92DA-C63CEDFB76B1}" type="datetimeFigureOut">
              <a:rPr lang="cs-CZ" smtClean="0"/>
              <a:pPr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387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24136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6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251520" y="2492896"/>
            <a:ext cx="8640960" cy="3744416"/>
          </a:xfrm>
        </p:spPr>
        <p:txBody>
          <a:bodyPr>
            <a:normAutofit fontScale="25000" lnSpcReduction="20000"/>
          </a:bodyPr>
          <a:lstStyle/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projektu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Zlepšujeme a vzděláváme</a:t>
            </a: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programu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Operační program Vzdělávání pro konkurenceschopnost</a:t>
            </a: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Číslo výzvy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34</a:t>
            </a:r>
          </a:p>
          <a:p>
            <a:pPr marL="0" indent="0">
              <a:buNone/>
            </a:pPr>
            <a:endParaRPr lang="cs-CZ" sz="6400" b="1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Předmě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t: Občanská výchova</a:t>
            </a: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Ročník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sz="64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sz="64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Tematická oblast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sz="64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OV1</a:t>
            </a:r>
            <a:endParaRPr lang="cs-CZ" sz="64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latin typeface="Arial" panose="020B0604020202020204" pitchFamily="34" charset="0"/>
                <a:cs typeface="Arial" panose="020B0604020202020204" pitchFamily="34" charset="0"/>
              </a:rPr>
              <a:t>Anotace: </a:t>
            </a: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Tento materiál slouží k výuce a opakování učiva pro žáky, kteří byli v souladu s § 9 vyhlášky číslo 73/2005 Sb. o vzdělávání dětí</a:t>
            </a:r>
            <a:r>
              <a:rPr lang="cs-CZ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, žáků </a:t>
            </a:r>
            <a:r>
              <a:rPr lang="cs-CZ" sz="6400" dirty="0">
                <a:latin typeface="Arial" panose="020B0604020202020204" pitchFamily="34" charset="0"/>
                <a:cs typeface="Arial" panose="020B0604020202020204" pitchFamily="34" charset="0"/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</a:t>
            </a:r>
            <a:r>
              <a:rPr lang="cs-CZ" sz="6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sz="64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Ing. Zdeněk Peška</a:t>
            </a:r>
            <a:endParaRPr lang="cs-CZ" sz="64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6400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Období vytvoření</a:t>
            </a:r>
            <a:r>
              <a:rPr lang="cs-CZ" sz="6400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sz="64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Srpen 2013</a:t>
            </a:r>
            <a:endParaRPr lang="cs-CZ" sz="64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Přímá spojovací čára 6"/>
          <p:cNvCxnSpPr/>
          <p:nvPr/>
        </p:nvCxnSpPr>
        <p:spPr>
          <a:xfrm>
            <a:off x="467544" y="1556792"/>
            <a:ext cx="811272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539552" y="1628800"/>
            <a:ext cx="7772400" cy="14401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3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Výukový materiál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Zpracovaný v rámci projektu EU peníze školám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01381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35601" cy="1556792"/>
          </a:xfrm>
          <a:prstGeom prst="rect">
            <a:avLst/>
          </a:prstGeom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971600" y="3356992"/>
            <a:ext cx="7056784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KYBERŠIKANA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251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579296" cy="587727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1800" b="1" dirty="0" smtClean="0">
                <a:latin typeface="+mj-lt"/>
              </a:rPr>
              <a:t>Je zneužití informačních komunikačních technologií (ICT), zejména pak mobilních telefonů a internetu, k takovým činnostem, které mají někoho záměrně vyvést z rovnováhy. Je to tedy jedna z forem šikany.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CO JE TO KYBERŠIKANA?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pic>
        <p:nvPicPr>
          <p:cNvPr id="6" name="Obrázek 5" descr="kybersikana_prva_4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237744"/>
            <a:ext cx="9144000" cy="6620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31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579296" cy="5877272"/>
          </a:xfrm>
        </p:spPr>
        <p:txBody>
          <a:bodyPr>
            <a:normAutofit/>
          </a:bodyPr>
          <a:lstStyle/>
          <a:p>
            <a:pPr>
              <a:spcAft>
                <a:spcPts val="1200"/>
              </a:spcAft>
            </a:pPr>
            <a:r>
              <a:rPr lang="cs-CZ" sz="1800" b="1" dirty="0" smtClean="0">
                <a:latin typeface="+mj-lt"/>
              </a:rPr>
              <a:t>Zasílání urážlivých a zastrašujících zpráv nebo pomluv (e-mail, SMS, chat, ICQ, </a:t>
            </a:r>
            <a:r>
              <a:rPr lang="cs-CZ" sz="1800" b="1" dirty="0" err="1" smtClean="0">
                <a:latin typeface="+mj-lt"/>
              </a:rPr>
              <a:t>Skype</a:t>
            </a:r>
            <a:r>
              <a:rPr lang="cs-CZ" sz="1800" b="1" dirty="0" smtClean="0">
                <a:latin typeface="+mj-lt"/>
              </a:rPr>
              <a:t>)</a:t>
            </a:r>
          </a:p>
          <a:p>
            <a:pPr>
              <a:spcAft>
                <a:spcPts val="1200"/>
              </a:spcAft>
            </a:pPr>
            <a:r>
              <a:rPr lang="cs-CZ" sz="1800" b="1" dirty="0" smtClean="0">
                <a:latin typeface="+mj-lt"/>
              </a:rPr>
              <a:t>Pořizování zvukových záznamů, videí či fotografií, jejich upravování a následné zveřejňování s cílem poškodit vybranou osobu (předem připravený fyzický útok, natáčení učitele apod.)</a:t>
            </a:r>
          </a:p>
          <a:p>
            <a:pPr>
              <a:spcAft>
                <a:spcPts val="1200"/>
              </a:spcAft>
            </a:pPr>
            <a:r>
              <a:rPr lang="cs-CZ" sz="1800" b="1" dirty="0" smtClean="0">
                <a:latin typeface="+mj-lt"/>
              </a:rPr>
              <a:t>Vytváření internetových stránek, které urážejí, pomlouvají nebo ponižují konkrétní osobu (blogy a jiné www stránky)</a:t>
            </a:r>
          </a:p>
          <a:p>
            <a:pPr>
              <a:spcAft>
                <a:spcPts val="1200"/>
              </a:spcAft>
            </a:pPr>
            <a:r>
              <a:rPr lang="cs-CZ" sz="1800" b="1" dirty="0" smtClean="0">
                <a:latin typeface="+mj-lt"/>
              </a:rPr>
              <a:t>Zneužívání cizího účtu - krádež identity (e-</a:t>
            </a:r>
            <a:r>
              <a:rPr lang="cs-CZ" sz="1800" b="1" dirty="0" err="1" smtClean="0">
                <a:latin typeface="+mj-lt"/>
              </a:rPr>
              <a:t>mailového</a:t>
            </a:r>
            <a:r>
              <a:rPr lang="cs-CZ" sz="1800" b="1" dirty="0" smtClean="0">
                <a:latin typeface="+mj-lt"/>
              </a:rPr>
              <a:t>, </a:t>
            </a:r>
            <a:r>
              <a:rPr lang="cs-CZ" sz="1800" b="1" dirty="0" err="1" smtClean="0">
                <a:latin typeface="+mj-lt"/>
              </a:rPr>
              <a:t>diskuzního</a:t>
            </a:r>
            <a:r>
              <a:rPr lang="cs-CZ" sz="1800" b="1" dirty="0" smtClean="0">
                <a:latin typeface="+mj-lt"/>
              </a:rPr>
              <a:t> apod.)</a:t>
            </a:r>
          </a:p>
          <a:p>
            <a:pPr>
              <a:spcAft>
                <a:spcPts val="1200"/>
              </a:spcAft>
            </a:pPr>
            <a:r>
              <a:rPr lang="cs-CZ" sz="1800" b="1" dirty="0" smtClean="0">
                <a:latin typeface="+mj-lt"/>
              </a:rPr>
              <a:t>Provokování a napadání uživatelů v </a:t>
            </a:r>
            <a:r>
              <a:rPr lang="cs-CZ" sz="1800" b="1" dirty="0" err="1" smtClean="0">
                <a:latin typeface="+mj-lt"/>
              </a:rPr>
              <a:t>diskuzních</a:t>
            </a:r>
            <a:r>
              <a:rPr lang="cs-CZ" sz="1800" b="1" dirty="0" smtClean="0">
                <a:latin typeface="+mj-lt"/>
              </a:rPr>
              <a:t> fórech, tapetování (</a:t>
            </a:r>
            <a:r>
              <a:rPr lang="cs-CZ" sz="1800" b="1" dirty="0" err="1" smtClean="0">
                <a:latin typeface="+mj-lt"/>
              </a:rPr>
              <a:t>chatovací</a:t>
            </a:r>
            <a:r>
              <a:rPr lang="cs-CZ" sz="1800" b="1" dirty="0" smtClean="0">
                <a:latin typeface="+mj-lt"/>
              </a:rPr>
              <a:t> místnosti apod.)</a:t>
            </a:r>
          </a:p>
          <a:p>
            <a:pPr>
              <a:spcAft>
                <a:spcPts val="1200"/>
              </a:spcAft>
            </a:pPr>
            <a:r>
              <a:rPr lang="cs-CZ" sz="1800" b="1" dirty="0" smtClean="0">
                <a:latin typeface="+mj-lt"/>
              </a:rPr>
              <a:t>Odhalování cizích tajemství</a:t>
            </a:r>
          </a:p>
          <a:p>
            <a:pPr>
              <a:spcBef>
                <a:spcPts val="0"/>
              </a:spcBef>
            </a:pPr>
            <a:r>
              <a:rPr lang="cs-CZ" sz="1800" b="1" dirty="0" smtClean="0">
                <a:latin typeface="+mj-lt"/>
              </a:rPr>
              <a:t>Vydírání pomocí mobilního telefonu nebo </a:t>
            </a:r>
          </a:p>
          <a:p>
            <a:pPr>
              <a:spcBef>
                <a:spcPts val="0"/>
              </a:spcBef>
              <a:buNone/>
            </a:pPr>
            <a:r>
              <a:rPr lang="cs-CZ" sz="1800" b="1" dirty="0" smtClean="0">
                <a:latin typeface="+mj-lt"/>
              </a:rPr>
              <a:t>      </a:t>
            </a:r>
            <a:r>
              <a:rPr lang="cs-CZ" sz="1800" b="1" dirty="0" smtClean="0">
                <a:latin typeface="+mj-lt"/>
              </a:rPr>
              <a:t>internetu</a:t>
            </a:r>
          </a:p>
          <a:p>
            <a:pPr>
              <a:spcBef>
                <a:spcPts val="0"/>
              </a:spcBef>
              <a:buNone/>
            </a:pPr>
            <a:endParaRPr lang="cs-CZ" sz="1050" b="1" dirty="0" smtClean="0">
              <a:latin typeface="+mj-lt"/>
            </a:endParaRPr>
          </a:p>
          <a:p>
            <a:pPr>
              <a:spcBef>
                <a:spcPts val="0"/>
              </a:spcBef>
            </a:pPr>
            <a:r>
              <a:rPr lang="cs-CZ" sz="1800" b="1" dirty="0" smtClean="0">
                <a:latin typeface="+mj-lt"/>
              </a:rPr>
              <a:t>Obtěžování a pronásledování voláním, </a:t>
            </a:r>
          </a:p>
          <a:p>
            <a:pPr>
              <a:spcBef>
                <a:spcPts val="0"/>
              </a:spcBef>
              <a:buNone/>
            </a:pPr>
            <a:r>
              <a:rPr lang="cs-CZ" sz="1800" b="1" dirty="0" smtClean="0">
                <a:latin typeface="+mj-lt"/>
              </a:rPr>
              <a:t>      psaním zpráv nebo prozváněním</a:t>
            </a:r>
            <a:endParaRPr lang="cs-CZ" sz="1800" b="1" dirty="0"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JAK SE PROJEVUJE KYBERŠIKANA?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pic>
        <p:nvPicPr>
          <p:cNvPr id="4" name="Obrázek 3" descr="1CAQ1RCT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52120" y="4313460"/>
            <a:ext cx="3051051" cy="2321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31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4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3202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3203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9504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7605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06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3407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4208"/>
                            </p:stCondLst>
                            <p:childTnLst>
                              <p:par>
                                <p:cTn id="3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7409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579296" cy="5472608"/>
          </a:xfrm>
        </p:spPr>
        <p:txBody>
          <a:bodyPr>
            <a:normAutofit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cs-CZ" sz="1800" b="1" dirty="0" smtClean="0">
                <a:latin typeface="+mj-lt"/>
              </a:rPr>
              <a:t>Slovo </a:t>
            </a:r>
            <a:r>
              <a:rPr lang="cs-CZ" sz="1800" b="1" dirty="0" err="1" smtClean="0">
                <a:latin typeface="+mj-lt"/>
              </a:rPr>
              <a:t>sexting</a:t>
            </a:r>
            <a:r>
              <a:rPr lang="cs-CZ" sz="1800" b="1" dirty="0" smtClean="0">
                <a:latin typeface="+mj-lt"/>
              </a:rPr>
              <a:t> je složeninou vzniklou ze slov sex a textování = elektronické rozesílání textových zpráv, fotografií či videa se sexuálním obsahem. To, co v počátku může být zajímavou zábavou mezi partnery (vzájemné zasílání intimních fotografií a videa), pak může skončit zveřejněním na internetu - zejména dojde-li k ukončení vztahu mezi mladistvými. </a:t>
            </a:r>
            <a:endParaRPr lang="cs-CZ" sz="1800" b="1" dirty="0"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CO JE TO SEXTING?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pic>
        <p:nvPicPr>
          <p:cNvPr id="4" name="Obrázek 3" descr="Cyber-Bullyin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19672" y="2420888"/>
            <a:ext cx="5218509" cy="4132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31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579296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smtClean="0">
                <a:latin typeface="+mj-lt"/>
              </a:rPr>
              <a:t>Je jednání osoby, která se snaží zmanipulovat vyhlédnutou oběť (nejčastěji pomocí chatu, SMS zpráv, ICQ a </a:t>
            </a:r>
            <a:r>
              <a:rPr lang="cs-CZ" sz="1800" b="1" dirty="0" err="1" smtClean="0">
                <a:latin typeface="+mj-lt"/>
              </a:rPr>
              <a:t>Skypu</a:t>
            </a:r>
            <a:r>
              <a:rPr lang="cs-CZ" sz="1800" b="1" dirty="0" smtClean="0">
                <a:latin typeface="+mj-lt"/>
              </a:rPr>
              <a:t>) a donutit ji k osobní schůzce. Výsledkem schůzky může být sexuální zneužití oběti, fyzické mučení, nucení k terorismu apod. </a:t>
            </a:r>
            <a:r>
              <a:rPr lang="cs-CZ" sz="1800" b="1" dirty="0" smtClean="0">
                <a:solidFill>
                  <a:srgbClr val="FF0000"/>
                </a:solidFill>
                <a:latin typeface="+mj-lt"/>
              </a:rPr>
              <a:t>KYBERGROOMIBG JE VELMI NEBEZPEČNY</a:t>
            </a:r>
            <a:r>
              <a:rPr lang="cs-CZ" sz="1800" b="1" dirty="0" smtClean="0">
                <a:latin typeface="+mj-lt"/>
              </a:rPr>
              <a:t/>
            </a:r>
            <a:br>
              <a:rPr lang="cs-CZ" sz="1800" b="1" dirty="0" smtClean="0">
                <a:latin typeface="+mj-lt"/>
              </a:rPr>
            </a:br>
            <a:r>
              <a:rPr lang="cs-CZ" sz="1800" b="1" dirty="0" smtClean="0">
                <a:latin typeface="+mj-lt"/>
              </a:rPr>
              <a:t/>
            </a:r>
            <a:br>
              <a:rPr lang="cs-CZ" sz="1800" b="1" dirty="0" smtClean="0">
                <a:latin typeface="+mj-lt"/>
              </a:rPr>
            </a:br>
            <a:r>
              <a:rPr lang="cs-CZ" sz="1800" b="1" u="sng" dirty="0" smtClean="0">
                <a:latin typeface="+mj-lt"/>
              </a:rPr>
              <a:t>Má různé etapy:</a:t>
            </a:r>
          </a:p>
          <a:p>
            <a:pPr marL="0" indent="0">
              <a:lnSpc>
                <a:spcPct val="110000"/>
              </a:lnSpc>
              <a:spcBef>
                <a:spcPts val="1200"/>
              </a:spcBef>
              <a:buNone/>
            </a:pPr>
            <a:r>
              <a:rPr lang="cs-CZ" sz="1800" b="1" dirty="0" smtClean="0">
                <a:latin typeface="+mj-lt"/>
              </a:rPr>
              <a:t>1 Vzbuzení důvěry a snaha izolovat oběť od okolí (osoba mění svoji identitu, je velmi trpělivá)</a:t>
            </a:r>
            <a:br>
              <a:rPr lang="cs-CZ" sz="1800" b="1" dirty="0" smtClean="0">
                <a:latin typeface="+mj-lt"/>
              </a:rPr>
            </a:br>
            <a:r>
              <a:rPr lang="cs-CZ" sz="1800" b="1" dirty="0" smtClean="0">
                <a:latin typeface="+mj-lt"/>
              </a:rPr>
              <a:t>2. Podplácení dárky či různými službami, 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sz="1800" b="1" dirty="0" smtClean="0">
                <a:latin typeface="+mj-lt"/>
              </a:rPr>
              <a:t>budování kamarádského vztahu</a:t>
            </a:r>
          </a:p>
          <a:p>
            <a:pPr marL="0" indent="0">
              <a:buNone/>
            </a:pPr>
            <a:r>
              <a:rPr lang="cs-CZ" sz="1800" b="1" dirty="0" smtClean="0">
                <a:latin typeface="+mj-lt"/>
              </a:rPr>
              <a:t>3. Vyvolání emoční závislosti oběti na </a:t>
            </a:r>
          </a:p>
          <a:p>
            <a:pPr marL="0" indent="0">
              <a:buNone/>
            </a:pPr>
            <a:r>
              <a:rPr lang="cs-CZ" sz="1800" b="1" dirty="0" smtClean="0">
                <a:latin typeface="+mj-lt"/>
              </a:rPr>
              <a:t>osobě útočníka</a:t>
            </a:r>
          </a:p>
          <a:p>
            <a:pPr marL="0" indent="0">
              <a:buNone/>
            </a:pPr>
            <a:r>
              <a:rPr lang="cs-CZ" sz="1800" b="1" dirty="0" smtClean="0">
                <a:latin typeface="+mj-lt"/>
              </a:rPr>
              <a:t>4. Osobní setkání</a:t>
            </a:r>
          </a:p>
          <a:p>
            <a:pPr marL="0" indent="0">
              <a:buNone/>
            </a:pPr>
            <a:r>
              <a:rPr lang="cs-CZ" sz="1800" b="1" dirty="0" smtClean="0">
                <a:latin typeface="+mj-lt"/>
              </a:rPr>
              <a:t>5. Sexuální obtěžování, zneužití dítěte</a:t>
            </a:r>
            <a:br>
              <a:rPr lang="cs-CZ" sz="1800" b="1" dirty="0" smtClean="0">
                <a:latin typeface="+mj-lt"/>
              </a:rPr>
            </a:br>
            <a:endParaRPr lang="cs-CZ" sz="1800" b="1" dirty="0"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CO JE TO KYBERGROOMING?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pic>
        <p:nvPicPr>
          <p:cNvPr id="4" name="Obrázek 3" descr="www_INFOEK_cz_Kybersikana_Faceboo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0853" y="3284984"/>
            <a:ext cx="4213147" cy="242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31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43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702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8203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1404"/>
                            </p:stCondLst>
                            <p:childTnLst>
                              <p:par>
                                <p:cTn id="2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2605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4006"/>
                            </p:stCondLst>
                            <p:childTnLst>
                              <p:par>
                                <p:cTn id="3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579296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err="1" smtClean="0">
                <a:latin typeface="+mj-lt"/>
              </a:rPr>
              <a:t>Stalking</a:t>
            </a:r>
            <a:r>
              <a:rPr lang="cs-CZ" sz="1800" b="1" dirty="0" smtClean="0">
                <a:latin typeface="+mj-lt"/>
              </a:rPr>
              <a:t>  označuje opakované a stupňované obtěžování, které může mít řadu různých forem a různou intenzitu. Pronásledovatel svou oběť například bombarduje SMS zprávami, e-maily, telefonáty či "dárky", jež oběť nechce. </a:t>
            </a:r>
            <a:r>
              <a:rPr lang="cs-CZ" sz="1800" b="1" dirty="0" err="1" smtClean="0">
                <a:latin typeface="+mj-lt"/>
              </a:rPr>
              <a:t>Cyber</a:t>
            </a:r>
            <a:r>
              <a:rPr lang="cs-CZ" sz="1800" b="1" dirty="0" smtClean="0">
                <a:latin typeface="+mj-lt"/>
              </a:rPr>
              <a:t>-</a:t>
            </a:r>
            <a:r>
              <a:rPr lang="cs-CZ" sz="1800" b="1" dirty="0" err="1" smtClean="0">
                <a:latin typeface="+mj-lt"/>
              </a:rPr>
              <a:t>stalking</a:t>
            </a:r>
            <a:r>
              <a:rPr lang="cs-CZ" sz="1800" b="1" dirty="0" smtClean="0">
                <a:latin typeface="+mj-lt"/>
              </a:rPr>
              <a:t> je </a:t>
            </a:r>
            <a:r>
              <a:rPr lang="cs-CZ" sz="1800" b="1" dirty="0" err="1" smtClean="0">
                <a:latin typeface="+mj-lt"/>
              </a:rPr>
              <a:t>stalking</a:t>
            </a:r>
            <a:r>
              <a:rPr lang="cs-CZ" sz="1800" b="1" dirty="0" smtClean="0">
                <a:latin typeface="+mj-lt"/>
              </a:rPr>
              <a:t> s využitím informačních a komunikačních technologií. V tomto případě jde o zasílání různých zpráv pomocí instant </a:t>
            </a:r>
            <a:r>
              <a:rPr lang="cs-CZ" sz="1800" b="1" dirty="0" err="1" smtClean="0">
                <a:latin typeface="+mj-lt"/>
              </a:rPr>
              <a:t>messengerů</a:t>
            </a:r>
            <a:r>
              <a:rPr lang="cs-CZ" sz="1800" b="1" dirty="0" smtClean="0">
                <a:latin typeface="+mj-lt"/>
              </a:rPr>
              <a:t> (ICQ), chatu, prostřednictvím </a:t>
            </a:r>
            <a:r>
              <a:rPr lang="cs-CZ" sz="1800" b="1" dirty="0" err="1" smtClean="0">
                <a:latin typeface="+mj-lt"/>
              </a:rPr>
              <a:t>VoIP</a:t>
            </a:r>
            <a:r>
              <a:rPr lang="cs-CZ" sz="1800" b="1" dirty="0" smtClean="0">
                <a:latin typeface="+mj-lt"/>
              </a:rPr>
              <a:t> technologií apod. Nejčastějšími </a:t>
            </a:r>
            <a:r>
              <a:rPr lang="cs-CZ" sz="1800" b="1" dirty="0" err="1" smtClean="0">
                <a:latin typeface="+mj-lt"/>
              </a:rPr>
              <a:t>obětmi</a:t>
            </a:r>
            <a:r>
              <a:rPr lang="cs-CZ" sz="1800" b="1" dirty="0" smtClean="0">
                <a:latin typeface="+mj-lt"/>
              </a:rPr>
              <a:t> </a:t>
            </a:r>
            <a:r>
              <a:rPr lang="cs-CZ" sz="1800" b="1" dirty="0" err="1" smtClean="0">
                <a:latin typeface="+mj-lt"/>
              </a:rPr>
              <a:t>stalkingu</a:t>
            </a:r>
            <a:r>
              <a:rPr lang="cs-CZ" sz="1800" b="1" dirty="0" smtClean="0">
                <a:latin typeface="+mj-lt"/>
              </a:rPr>
              <a:t> jsou celebrity, ex-partneři, politici, zhrzení v lásce apod.</a:t>
            </a:r>
          </a:p>
          <a:p>
            <a:pPr marL="0" indent="0">
              <a:buNone/>
            </a:pPr>
            <a:endParaRPr lang="cs-CZ" sz="1800" b="1" dirty="0" smtClean="0">
              <a:latin typeface="+mj-lt"/>
            </a:endParaRPr>
          </a:p>
          <a:p>
            <a:pPr marL="0" indent="0">
              <a:buNone/>
            </a:pPr>
            <a:r>
              <a:rPr lang="cs-CZ" sz="1800" b="1" dirty="0" smtClean="0">
                <a:latin typeface="+mj-lt"/>
              </a:rPr>
              <a:t>Nejčastější projevy:</a:t>
            </a:r>
            <a:br>
              <a:rPr lang="cs-CZ" sz="1800" b="1" dirty="0" smtClean="0">
                <a:latin typeface="+mj-lt"/>
              </a:rPr>
            </a:br>
            <a:r>
              <a:rPr lang="cs-CZ" sz="1800" b="1" dirty="0" smtClean="0">
                <a:latin typeface="+mj-lt"/>
              </a:rPr>
              <a:t>a) Opakované dlouhodobé pokusy kontaktování oběti (dopisy, e-maily, telefonáty, SMS zprávy, vzkazy na ICQ, zasíláním různých zásilek s dárky apod.) </a:t>
            </a:r>
            <a:br>
              <a:rPr lang="cs-CZ" sz="1800" b="1" dirty="0" smtClean="0">
                <a:latin typeface="+mj-lt"/>
              </a:rPr>
            </a:br>
            <a:r>
              <a:rPr lang="cs-CZ" sz="1800" b="1" dirty="0" smtClean="0">
                <a:latin typeface="+mj-lt"/>
              </a:rPr>
              <a:t>b) Demonstrování moci a síly </a:t>
            </a:r>
            <a:r>
              <a:rPr lang="cs-CZ" sz="1800" b="1" dirty="0" err="1" smtClean="0">
                <a:latin typeface="+mj-lt"/>
              </a:rPr>
              <a:t>stalkera</a:t>
            </a:r>
            <a:r>
              <a:rPr lang="cs-CZ" sz="1800" b="1" dirty="0" smtClean="0">
                <a:latin typeface="+mj-lt"/>
              </a:rPr>
              <a:t> (výhrůžky)</a:t>
            </a:r>
            <a:br>
              <a:rPr lang="cs-CZ" sz="1800" b="1" dirty="0" smtClean="0">
                <a:latin typeface="+mj-lt"/>
              </a:rPr>
            </a:br>
            <a:r>
              <a:rPr lang="cs-CZ" sz="1800" b="1" dirty="0" smtClean="0">
                <a:latin typeface="+mj-lt"/>
              </a:rPr>
              <a:t>c) Ničení majetku oběti (patří sem i zasílání počítačových virů)</a:t>
            </a:r>
            <a:br>
              <a:rPr lang="cs-CZ" sz="1800" b="1" dirty="0" smtClean="0">
                <a:latin typeface="+mj-lt"/>
              </a:rPr>
            </a:br>
            <a:r>
              <a:rPr lang="cs-CZ" sz="1800" b="1" dirty="0" smtClean="0">
                <a:latin typeface="+mj-lt"/>
              </a:rPr>
              <a:t>d) </a:t>
            </a:r>
            <a:r>
              <a:rPr lang="cs-CZ" sz="1800" b="1" dirty="0" err="1" smtClean="0">
                <a:latin typeface="+mj-lt"/>
              </a:rPr>
              <a:t>Stalker</a:t>
            </a:r>
            <a:r>
              <a:rPr lang="cs-CZ" sz="1800" b="1" dirty="0" smtClean="0">
                <a:latin typeface="+mj-lt"/>
              </a:rPr>
              <a:t> označuje sám sebe za oběť</a:t>
            </a:r>
            <a:br>
              <a:rPr lang="cs-CZ" sz="1800" b="1" dirty="0" smtClean="0">
                <a:latin typeface="+mj-lt"/>
              </a:rPr>
            </a:br>
            <a:r>
              <a:rPr lang="cs-CZ" sz="1800" b="1" dirty="0" smtClean="0">
                <a:latin typeface="+mj-lt"/>
              </a:rPr>
              <a:t>e) Snaha poškodit reputaci oběti (</a:t>
            </a:r>
            <a:r>
              <a:rPr lang="cs-CZ" sz="1800" b="1" dirty="0" err="1" smtClean="0">
                <a:latin typeface="+mj-lt"/>
              </a:rPr>
              <a:t>stalker</a:t>
            </a:r>
            <a:r>
              <a:rPr lang="cs-CZ" sz="1800" b="1" dirty="0" smtClean="0">
                <a:latin typeface="+mj-lt"/>
              </a:rPr>
              <a:t> rozšiřuje o oběti nepravdivé informace v jejím okolí)</a:t>
            </a:r>
            <a:br>
              <a:rPr lang="cs-CZ" sz="1800" b="1" dirty="0" smtClean="0">
                <a:latin typeface="+mj-lt"/>
              </a:rPr>
            </a:br>
            <a:endParaRPr lang="cs-CZ" sz="1800" b="1" dirty="0"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849694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CO JE TO STALKING A KYBERSTALKING?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431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4601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579296" cy="5616624"/>
          </a:xfrm>
        </p:spPr>
        <p:txBody>
          <a:bodyPr>
            <a:normAutofit fontScale="92500" lnSpcReduction="10000"/>
          </a:bodyPr>
          <a:lstStyle/>
          <a:p>
            <a:r>
              <a:rPr lang="cs-CZ" sz="1800" b="1" dirty="0" smtClean="0">
                <a:latin typeface="+mj-lt"/>
              </a:rPr>
              <a:t>INTERNETOVÁ PORADNA Projektu E-Bezpečí„ </a:t>
            </a:r>
            <a:r>
              <a:rPr lang="cs-CZ" sz="1800" dirty="0" smtClean="0">
                <a:latin typeface="+mj-lt"/>
              </a:rPr>
              <a:t/>
            </a:r>
            <a:br>
              <a:rPr lang="cs-CZ" sz="1800" dirty="0" smtClean="0">
                <a:latin typeface="+mj-lt"/>
              </a:rPr>
            </a:br>
            <a:r>
              <a:rPr lang="cs-CZ" sz="1800" b="1" dirty="0" smtClean="0">
                <a:latin typeface="+mj-lt"/>
              </a:rPr>
              <a:t>www.e-</a:t>
            </a:r>
            <a:r>
              <a:rPr lang="cs-CZ" sz="1800" b="1" dirty="0" err="1" smtClean="0">
                <a:latin typeface="+mj-lt"/>
              </a:rPr>
              <a:t>bezpeci.cz</a:t>
            </a:r>
            <a:r>
              <a:rPr lang="cs-CZ" sz="1800" dirty="0" smtClean="0">
                <a:latin typeface="+mj-lt"/>
              </a:rPr>
              <a:t> </a:t>
            </a:r>
          </a:p>
          <a:p>
            <a:pPr>
              <a:buNone/>
            </a:pPr>
            <a:endParaRPr lang="cs-CZ" sz="1800" dirty="0" smtClean="0">
              <a:latin typeface="+mj-lt"/>
            </a:endParaRPr>
          </a:p>
          <a:p>
            <a:r>
              <a:rPr lang="cs-CZ" sz="1800" b="1" dirty="0" smtClean="0">
                <a:latin typeface="+mj-lt"/>
              </a:rPr>
              <a:t>Linka BEZPEČÍ ONLINE (Internet </a:t>
            </a:r>
            <a:r>
              <a:rPr lang="cs-CZ" sz="1800" b="1" dirty="0" err="1" smtClean="0">
                <a:latin typeface="+mj-lt"/>
              </a:rPr>
              <a:t>Helpline</a:t>
            </a:r>
            <a:r>
              <a:rPr lang="cs-CZ" sz="1800" b="1" dirty="0" smtClean="0">
                <a:latin typeface="+mj-lt"/>
              </a:rPr>
              <a:t>)</a:t>
            </a:r>
            <a:br>
              <a:rPr lang="cs-CZ" sz="1800" b="1" dirty="0" smtClean="0">
                <a:latin typeface="+mj-lt"/>
              </a:rPr>
            </a:br>
            <a:r>
              <a:rPr lang="cs-CZ" sz="1800" dirty="0" smtClean="0">
                <a:latin typeface="+mj-lt"/>
              </a:rPr>
              <a:t>Tato asistenční linka je zaměřena na oběti internetové kriminality. Na Internet </a:t>
            </a:r>
            <a:r>
              <a:rPr lang="cs-CZ" sz="1800" dirty="0" err="1" smtClean="0">
                <a:latin typeface="+mj-lt"/>
              </a:rPr>
              <a:t>Helpline</a:t>
            </a:r>
            <a:r>
              <a:rPr lang="cs-CZ" sz="1800" dirty="0" smtClean="0">
                <a:latin typeface="+mj-lt"/>
              </a:rPr>
              <a:t> mohou děti či dospělí ohlásit zneužívání dětí při komunikaci na internetu (např. v rámci </a:t>
            </a:r>
            <a:r>
              <a:rPr lang="cs-CZ" sz="1800" dirty="0" err="1" smtClean="0">
                <a:latin typeface="+mj-lt"/>
              </a:rPr>
              <a:t>kyberšikany</a:t>
            </a:r>
            <a:r>
              <a:rPr lang="cs-CZ" sz="1800" dirty="0" smtClean="0">
                <a:latin typeface="+mj-lt"/>
              </a:rPr>
              <a:t>, </a:t>
            </a:r>
            <a:r>
              <a:rPr lang="cs-CZ" sz="1800" dirty="0" err="1" smtClean="0">
                <a:latin typeface="+mj-lt"/>
              </a:rPr>
              <a:t>kybergroomingu</a:t>
            </a:r>
            <a:r>
              <a:rPr lang="cs-CZ" sz="1800" dirty="0" smtClean="0">
                <a:latin typeface="+mj-lt"/>
              </a:rPr>
              <a:t>, </a:t>
            </a:r>
            <a:r>
              <a:rPr lang="cs-CZ" sz="1800" dirty="0" err="1" smtClean="0">
                <a:latin typeface="+mj-lt"/>
              </a:rPr>
              <a:t>kyberstalkingu</a:t>
            </a:r>
            <a:r>
              <a:rPr lang="cs-CZ" sz="1800" dirty="0" smtClean="0">
                <a:latin typeface="+mj-lt"/>
              </a:rPr>
              <a:t> apod.). Odborní konzultanti obětem poskytnou nezbytnou psychosociální pomoc a také jim poradí, jak bezpečněji internet používat.</a:t>
            </a:r>
            <a:br>
              <a:rPr lang="cs-CZ" sz="1800" dirty="0" smtClean="0">
                <a:latin typeface="+mj-lt"/>
              </a:rPr>
            </a:br>
            <a:r>
              <a:rPr lang="cs-CZ" sz="1800" b="1" dirty="0" smtClean="0">
                <a:latin typeface="+mj-lt"/>
              </a:rPr>
              <a:t>Telefonní číslo: 116 111</a:t>
            </a:r>
            <a:br>
              <a:rPr lang="cs-CZ" sz="1800" b="1" dirty="0" smtClean="0">
                <a:latin typeface="+mj-lt"/>
              </a:rPr>
            </a:br>
            <a:r>
              <a:rPr lang="cs-CZ" sz="1800" b="1" dirty="0" smtClean="0">
                <a:latin typeface="+mj-lt"/>
              </a:rPr>
              <a:t>www.</a:t>
            </a:r>
            <a:r>
              <a:rPr lang="cs-CZ" sz="1800" b="1" dirty="0" err="1" smtClean="0">
                <a:latin typeface="+mj-lt"/>
              </a:rPr>
              <a:t>internethelpline.cz</a:t>
            </a:r>
            <a:endParaRPr lang="cs-CZ" sz="1800" dirty="0" smtClean="0">
              <a:latin typeface="+mj-lt"/>
            </a:endParaRPr>
          </a:p>
          <a:p>
            <a:pPr>
              <a:buNone/>
            </a:pPr>
            <a:endParaRPr lang="cs-CZ" sz="1800" dirty="0" smtClean="0">
              <a:latin typeface="+mj-lt"/>
            </a:endParaRPr>
          </a:p>
          <a:p>
            <a:r>
              <a:rPr lang="cs-CZ" sz="1800" b="1" dirty="0" smtClean="0">
                <a:latin typeface="+mj-lt"/>
              </a:rPr>
              <a:t>KRIZOVÁ TELEFONNÍ linka IPPP ČR</a:t>
            </a:r>
            <a:r>
              <a:rPr lang="cs-CZ" sz="1800" dirty="0" smtClean="0">
                <a:latin typeface="+mj-lt"/>
              </a:rPr>
              <a:t/>
            </a:r>
            <a:br>
              <a:rPr lang="cs-CZ" sz="1800" dirty="0" smtClean="0">
                <a:latin typeface="+mj-lt"/>
              </a:rPr>
            </a:br>
            <a:r>
              <a:rPr lang="cs-CZ" sz="1800" dirty="0" smtClean="0">
                <a:latin typeface="+mj-lt"/>
              </a:rPr>
              <a:t>Krizová linka Institutu pedagogicko-psychologického poradenství ČR poskytuje pomoc při řešení případů šikany/</a:t>
            </a:r>
            <a:r>
              <a:rPr lang="cs-CZ" sz="1800" dirty="0" err="1" smtClean="0">
                <a:latin typeface="+mj-lt"/>
              </a:rPr>
              <a:t>kyberšikany</a:t>
            </a:r>
            <a:r>
              <a:rPr lang="cs-CZ" sz="1800" dirty="0" smtClean="0">
                <a:latin typeface="+mj-lt"/>
              </a:rPr>
              <a:t>, ale i v dalších krizových situacích. Na linku se mohou obracet učitelé, žáci i rodiče. Pracovníci linky pomoc poskytnou nebo zprostředkují.</a:t>
            </a:r>
            <a:br>
              <a:rPr lang="cs-CZ" sz="1800" dirty="0" smtClean="0">
                <a:latin typeface="+mj-lt"/>
              </a:rPr>
            </a:br>
            <a:r>
              <a:rPr lang="cs-CZ" sz="1800" b="1" dirty="0" smtClean="0">
                <a:latin typeface="+mj-lt"/>
              </a:rPr>
              <a:t>Telefonní číslo: 286 881 059 </a:t>
            </a:r>
            <a:r>
              <a:rPr lang="cs-CZ" sz="1800" dirty="0" smtClean="0">
                <a:latin typeface="+mj-lt"/>
              </a:rPr>
              <a:t>nebo</a:t>
            </a:r>
            <a:r>
              <a:rPr lang="cs-CZ" sz="1800" b="1" dirty="0" smtClean="0">
                <a:latin typeface="+mj-lt"/>
              </a:rPr>
              <a:t> +420 774 089 181</a:t>
            </a:r>
          </a:p>
          <a:p>
            <a:pPr>
              <a:buNone/>
            </a:pPr>
            <a:r>
              <a:rPr lang="cs-CZ" sz="1800" dirty="0" smtClean="0">
                <a:latin typeface="+mj-lt"/>
              </a:rPr>
              <a:t> </a:t>
            </a:r>
          </a:p>
          <a:p>
            <a:r>
              <a:rPr lang="cs-CZ" sz="1800" b="1" dirty="0" smtClean="0">
                <a:latin typeface="+mj-lt"/>
              </a:rPr>
              <a:t>NÁRODNÍ CENTRUM BEZPEČNĚJŠÍHO INTERNETU</a:t>
            </a:r>
            <a:r>
              <a:rPr lang="cs-CZ" sz="1800" dirty="0" smtClean="0">
                <a:latin typeface="+mj-lt"/>
              </a:rPr>
              <a:t/>
            </a:r>
            <a:br>
              <a:rPr lang="cs-CZ" sz="1800" dirty="0" smtClean="0">
                <a:latin typeface="+mj-lt"/>
              </a:rPr>
            </a:br>
            <a:r>
              <a:rPr lang="cs-CZ" sz="1800" b="1" dirty="0" smtClean="0">
                <a:latin typeface="+mj-lt"/>
              </a:rPr>
              <a:t>www.</a:t>
            </a:r>
            <a:r>
              <a:rPr lang="cs-CZ" sz="1800" b="1" dirty="0" err="1" smtClean="0">
                <a:latin typeface="+mj-lt"/>
              </a:rPr>
              <a:t>saferinetrnet.cz</a:t>
            </a:r>
            <a:endParaRPr lang="cs-CZ" sz="1800" dirty="0"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KDE HLEDAT POMOC?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pic>
        <p:nvPicPr>
          <p:cNvPr id="11" name="Obrázek 10" descr="kybersikana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260648"/>
            <a:ext cx="1820510" cy="1728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431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1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260648"/>
            <a:ext cx="784887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40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  <a:latin typeface="Calibri" pitchFamily="34" charset="0"/>
              </a:rPr>
              <a:t>TEST</a:t>
            </a:r>
            <a:endParaRPr lang="cs-CZ" sz="40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  <a:latin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836712"/>
            <a:ext cx="8136904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 smtClean="0">
                <a:latin typeface="+mj-lt"/>
              </a:rPr>
              <a:t>1. Co je to </a:t>
            </a:r>
            <a:r>
              <a:rPr lang="cs-CZ" b="1" u="sng" dirty="0" err="1" smtClean="0">
                <a:latin typeface="+mj-lt"/>
              </a:rPr>
              <a:t>kyberšikana</a:t>
            </a:r>
            <a:r>
              <a:rPr lang="cs-CZ" b="1" u="sng" dirty="0" smtClean="0">
                <a:latin typeface="+mj-lt"/>
              </a:rPr>
              <a:t>?</a:t>
            </a:r>
          </a:p>
          <a:p>
            <a:pPr marL="273050" indent="-273050"/>
            <a:r>
              <a:rPr lang="cs-CZ" dirty="0" smtClean="0">
                <a:latin typeface="+mj-lt"/>
              </a:rPr>
              <a:t>a) Zneužívání robotů k trestné činnosti</a:t>
            </a:r>
          </a:p>
          <a:p>
            <a:r>
              <a:rPr lang="cs-CZ" dirty="0" smtClean="0">
                <a:latin typeface="+mj-lt"/>
              </a:rPr>
              <a:t>b) zneužití informačních komunikačních technologií k takovým činnostem, které mají někoho záměrně vyvést z rovnováhy</a:t>
            </a:r>
          </a:p>
          <a:p>
            <a:endParaRPr lang="cs-CZ" sz="800" u="sng" dirty="0" smtClean="0">
              <a:latin typeface="+mj-lt"/>
            </a:endParaRPr>
          </a:p>
          <a:p>
            <a:r>
              <a:rPr lang="cs-CZ" b="1" u="sng" dirty="0" smtClean="0">
                <a:latin typeface="+mj-lt"/>
              </a:rPr>
              <a:t>2. Co je to </a:t>
            </a:r>
            <a:r>
              <a:rPr lang="cs-CZ" b="1" u="sng" dirty="0" err="1" smtClean="0">
                <a:latin typeface="+mj-lt"/>
              </a:rPr>
              <a:t>sexing</a:t>
            </a:r>
            <a:r>
              <a:rPr lang="cs-CZ" b="1" u="sng" dirty="0" smtClean="0">
                <a:latin typeface="+mj-lt"/>
              </a:rPr>
              <a:t>?</a:t>
            </a:r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r>
              <a:rPr lang="cs-CZ" dirty="0" smtClean="0">
                <a:latin typeface="+mj-lt"/>
              </a:rPr>
              <a:t>a) Když se někdo obnažuje na veřejnosti</a:t>
            </a:r>
          </a:p>
          <a:p>
            <a:r>
              <a:rPr lang="cs-CZ" dirty="0" smtClean="0">
                <a:latin typeface="+mj-lt"/>
              </a:rPr>
              <a:t>b) rozesílání textových zpráv, fotografií či videa se sexuálním obsahem</a:t>
            </a:r>
          </a:p>
          <a:p>
            <a:endParaRPr lang="cs-CZ" sz="800" dirty="0" smtClean="0">
              <a:latin typeface="+mj-lt"/>
            </a:endParaRPr>
          </a:p>
          <a:p>
            <a:r>
              <a:rPr lang="cs-CZ" b="1" u="sng" dirty="0" smtClean="0">
                <a:latin typeface="+mj-lt"/>
              </a:rPr>
              <a:t>3. Co je to </a:t>
            </a:r>
            <a:r>
              <a:rPr lang="cs-CZ" b="1" u="sng" dirty="0" err="1" smtClean="0">
                <a:latin typeface="+mj-lt"/>
              </a:rPr>
              <a:t>kybergrooming</a:t>
            </a:r>
            <a:r>
              <a:rPr lang="cs-CZ" b="1" u="sng" dirty="0" smtClean="0">
                <a:latin typeface="+mj-lt"/>
              </a:rPr>
              <a:t>?</a:t>
            </a:r>
            <a:r>
              <a:rPr lang="cs-CZ" dirty="0" smtClean="0">
                <a:latin typeface="+mj-lt"/>
              </a:rPr>
              <a:t/>
            </a:r>
            <a:br>
              <a:rPr lang="cs-CZ" dirty="0" smtClean="0">
                <a:latin typeface="+mj-lt"/>
              </a:rPr>
            </a:br>
            <a:r>
              <a:rPr lang="cs-CZ" dirty="0" smtClean="0">
                <a:latin typeface="+mj-lt"/>
              </a:rPr>
              <a:t>a) Je dominantní a umí ovládat okolí</a:t>
            </a:r>
          </a:p>
          <a:p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b) </a:t>
            </a:r>
            <a:r>
              <a:rPr lang="cs-CZ" dirty="0" smtClean="0">
                <a:latin typeface="+mj-lt"/>
              </a:rPr>
              <a:t>Je jednání osoby, která se snaží zmanipulovat vyhlédnutou oběť </a:t>
            </a:r>
          </a:p>
          <a:p>
            <a:endParaRPr lang="cs-CZ" sz="800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r>
              <a:rPr lang="cs-CZ" b="1" u="sng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4. Co je to </a:t>
            </a:r>
            <a:r>
              <a:rPr lang="cs-CZ" b="1" u="sng" dirty="0" err="1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stalking</a:t>
            </a:r>
            <a:r>
              <a:rPr lang="cs-CZ" b="1" u="sng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?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a) Stojíme-li dlouho ve frontě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b) </a:t>
            </a:r>
            <a:r>
              <a:rPr lang="cs-CZ" dirty="0" smtClean="0">
                <a:latin typeface="+mj-lt"/>
              </a:rPr>
              <a:t>Opakované a stupňované obtěžování</a:t>
            </a:r>
          </a:p>
          <a:p>
            <a:pPr marL="342900" indent="-342900"/>
            <a:endParaRPr lang="cs-CZ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r>
              <a:rPr lang="cs-CZ" b="1" u="sng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4. Nejnebezpečnější formou mezi těmito šikanami je:</a:t>
            </a: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a) </a:t>
            </a:r>
            <a:r>
              <a:rPr lang="cs-CZ" dirty="0" err="1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Kybergrooming</a:t>
            </a:r>
            <a:endParaRPr lang="cs-CZ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pPr marL="342900" indent="-342900"/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+mj-lt"/>
              </a:rPr>
              <a:t>b) </a:t>
            </a:r>
            <a:r>
              <a:rPr lang="cs-CZ" smtClean="0">
                <a:latin typeface="+mj-lt"/>
              </a:rPr>
              <a:t>Sexting</a:t>
            </a:r>
            <a:endParaRPr lang="cs-CZ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  <a:p>
            <a:pPr marL="342900" indent="-342900"/>
            <a:endParaRPr lang="cs-CZ" dirty="0" smtClean="0">
              <a:solidFill>
                <a:schemeClr val="accent4">
                  <a:lumMod val="10000"/>
                </a:schemeClr>
              </a:solidFill>
              <a:latin typeface="+mj-lt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300192" y="3933056"/>
          <a:ext cx="2604120" cy="249428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235968"/>
                <a:gridCol w="136815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VÝSLEDKY OPAKOVÁNÍ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0078525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Zdroje (</a:t>
            </a:r>
            <a:r>
              <a:rPr lang="cs-CZ" sz="4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18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.08.2013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)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10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79512" y="1196752"/>
            <a:ext cx="8964488" cy="5328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Zdroje obrázků: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 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?q=KYBER%C5%A0IKANA&amp;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kyber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%C5%A1ikana&amp;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=0-0&amp;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=detail&amp;id=FC4064D591C1F2AD4388E65CCE53025A9BB4213D&amp;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=3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?q=KYBER%C5%A0IKANA&amp;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kyber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%C5%A1ikana&amp;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=0-0&amp;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=detail&amp;id=4F61F037492363B77EFF1901EB1B2AE421D39A25&amp;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=22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?q=KYBER%C5%A0IKANA&amp;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kyber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%C5%A1ikana&amp;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=0-0&amp;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=detail&amp;id=3721B7CF4595B35DEE5E5538DC67B8EDD93D2A91&amp;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=23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?q=KYBER%C5%A0IKANA&amp;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kyber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%C5%A1ikana&amp;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=0-0&amp;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=detail&amp;id=215A9AFE3B537A26C14F58CBD3D9FCD0C3891AE3&amp;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=118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?q=KYBER%C5%A0IKANA&amp;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kyber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%C5%A1ikana&amp;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=0-0&amp;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=detail&amp;id=E0D2E98BB6B7137E5CADEF15CB5258C4EFA480F9&amp;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=11</a:t>
            </a:r>
          </a:p>
          <a:p>
            <a:pPr lvl="0"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http://www.bing.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com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images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/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search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?q=KYBER%C5%A0IKANA&amp;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qs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=n&amp;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form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=QBIR&amp;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pq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kyber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%C5%A1ikana&amp;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sc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=0-0&amp;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sp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=-1&amp;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sk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=#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view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=detail&amp;id=959DE4F1877EC29D62A31B7B38B889F920384FCF&amp;</a:t>
            </a:r>
            <a:r>
              <a:rPr lang="cs-CZ" sz="1400" dirty="0" err="1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selectedIndex</a:t>
            </a: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=60</a:t>
            </a:r>
          </a:p>
          <a:p>
            <a:pPr lvl="0">
              <a:spcBef>
                <a:spcPct val="20000"/>
              </a:spcBef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n-ea"/>
                <a:cs typeface="Times New Roman" pitchFamily="18" charset="0"/>
              </a:rPr>
              <a:t>archiv autora</a:t>
            </a:r>
          </a:p>
          <a:p>
            <a:pPr lvl="0">
              <a:spcBef>
                <a:spcPct val="20000"/>
              </a:spcBef>
            </a:pP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Times New Roman" pitchFamily="18" charset="0"/>
            </a:endParaRPr>
          </a:p>
          <a:p>
            <a:pPr>
              <a:spcBef>
                <a:spcPct val="20000"/>
              </a:spcBef>
            </a:pPr>
            <a:r>
              <a:rPr lang="cs-CZ" sz="2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Literatura:</a:t>
            </a:r>
          </a:p>
          <a:p>
            <a:pPr>
              <a:spcBef>
                <a:spcPct val="20000"/>
              </a:spcBef>
            </a:pPr>
            <a:r>
              <a:rPr lang="cs-CZ" sz="1600" dirty="0" smtClean="0"/>
              <a:t> </a:t>
            </a:r>
            <a:r>
              <a:rPr lang="cs-CZ" sz="1400" dirty="0" smtClean="0">
                <a:latin typeface="+mj-lt"/>
              </a:rPr>
              <a:t>http://www.policie.</a:t>
            </a:r>
            <a:r>
              <a:rPr lang="cs-CZ" sz="1400" dirty="0" err="1" smtClean="0">
                <a:latin typeface="+mj-lt"/>
              </a:rPr>
              <a:t>cz</a:t>
            </a:r>
            <a:r>
              <a:rPr lang="cs-CZ" sz="1400" dirty="0" smtClean="0">
                <a:latin typeface="+mj-lt"/>
              </a:rPr>
              <a:t>/</a:t>
            </a:r>
            <a:r>
              <a:rPr lang="cs-CZ" sz="1400" dirty="0" err="1" smtClean="0">
                <a:latin typeface="+mj-lt"/>
              </a:rPr>
              <a:t>clanek</a:t>
            </a:r>
            <a:r>
              <a:rPr lang="cs-CZ" sz="1400" dirty="0" smtClean="0">
                <a:latin typeface="+mj-lt"/>
              </a:rPr>
              <a:t>/</a:t>
            </a:r>
            <a:r>
              <a:rPr lang="cs-CZ" sz="1400" dirty="0" err="1" smtClean="0">
                <a:latin typeface="+mj-lt"/>
              </a:rPr>
              <a:t>vite</a:t>
            </a:r>
            <a:r>
              <a:rPr lang="cs-CZ" sz="1400" dirty="0" smtClean="0">
                <a:latin typeface="+mj-lt"/>
              </a:rPr>
              <a:t>-co-je-</a:t>
            </a:r>
            <a:r>
              <a:rPr lang="cs-CZ" sz="1400" dirty="0" err="1" smtClean="0">
                <a:latin typeface="+mj-lt"/>
              </a:rPr>
              <a:t>kybersikana.aspx</a:t>
            </a:r>
            <a:endParaRPr lang="cs-CZ" sz="1400" dirty="0" smtClean="0">
              <a:latin typeface="+mj-lt"/>
            </a:endParaRPr>
          </a:p>
          <a:p>
            <a:pPr>
              <a:spcBef>
                <a:spcPct val="20000"/>
              </a:spcBef>
            </a:pPr>
            <a:r>
              <a:rPr lang="cs-CZ" sz="1400" dirty="0" smtClean="0">
                <a:solidFill>
                  <a:schemeClr val="accent4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Times New Roman" pitchFamily="18" charset="0"/>
              </a:rPr>
              <a:t> http://cms.e-bezpeci.cz/content/view/14/39/lang,czech/</a:t>
            </a:r>
          </a:p>
          <a:p>
            <a:pPr>
              <a:spcBef>
                <a:spcPct val="20000"/>
              </a:spcBef>
            </a:pPr>
            <a:endParaRPr lang="cs-CZ" sz="1400" dirty="0" smtClean="0"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  <a:p>
            <a:pPr lvl="0">
              <a:spcBef>
                <a:spcPct val="20000"/>
              </a:spcBef>
            </a:pP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accent4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n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2818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1443</TotalTime>
  <Words>621</Words>
  <Application>Microsoft Office PowerPoint</Application>
  <PresentationFormat>Předvádění na obrazovce (4:3)</PresentationFormat>
  <Paragraphs>106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O dborné U čiliště                a Z ákladní Š kola praktická Holešov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nauka</dc:title>
  <dc:creator>Windows User</dc:creator>
  <cp:lastModifiedBy>U14</cp:lastModifiedBy>
  <cp:revision>126</cp:revision>
  <dcterms:created xsi:type="dcterms:W3CDTF">2013-11-06T10:40:35Z</dcterms:created>
  <dcterms:modified xsi:type="dcterms:W3CDTF">2014-02-03T07:26:41Z</dcterms:modified>
</cp:coreProperties>
</file>